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6.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1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theme/themeOverride2.xml" ContentType="application/vnd.openxmlformats-officedocument.themeOverr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19.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20.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2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2.xml" ContentType="application/vnd.openxmlformats-officedocument.presentationml.notesSlide+xml"/>
  <Override PartName="/ppt/charts/chart51.xml" ContentType="application/vnd.openxmlformats-officedocument.drawingml.chart+xml"/>
  <Override PartName="/ppt/theme/themeOverride3.xml" ContentType="application/vnd.openxmlformats-officedocument.themeOverride+xml"/>
  <Override PartName="/ppt/charts/chart52.xml" ContentType="application/vnd.openxmlformats-officedocument.drawingml.chart+xml"/>
  <Override PartName="/ppt/charts/chart5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theme/themeOverride4.xml" ContentType="application/vnd.openxmlformats-officedocument.themeOverr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notesSlides/notesSlide25.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26.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27.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theme/themeOverride5.xml" ContentType="application/vnd.openxmlformats-officedocument.themeOverr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notesSlides/notesSlide2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notesSlides/notesSlide29.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notesSlides/notesSlide30.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notesSlides/notesSlide31.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theme/themeOverride6.xml" ContentType="application/vnd.openxmlformats-officedocument.themeOverrid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notesSlides/notesSlide32.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notesSlides/notesSlide3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98.xml" ContentType="application/vnd.openxmlformats-officedocument.drawingml.chart+xml"/>
  <Override PartName="/ppt/charts/chart99.xml" ContentType="application/vnd.openxmlformats-officedocument.drawingml.chart+xml"/>
  <Override PartName="/ppt/theme/themeOverride7.xml" ContentType="application/vnd.openxmlformats-officedocument.themeOverride+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notesSlides/notesSlide36.xml" ContentType="application/vnd.openxmlformats-officedocument.presentationml.notesSlide+xml"/>
  <Override PartName="/ppt/charts/chart108.xml" ContentType="application/vnd.openxmlformats-officedocument.drawingml.chart+xml"/>
  <Override PartName="/ppt/charts/chart109.xml" ContentType="application/vnd.openxmlformats-officedocument.drawingml.chart+xml"/>
  <Override PartName="/ppt/notesSlides/notesSlide37.xml" ContentType="application/vnd.openxmlformats-officedocument.presentationml.notesSlide+xml"/>
  <Override PartName="/ppt/charts/chart110.xml" ContentType="application/vnd.openxmlformats-officedocument.drawingml.chart+xml"/>
  <Override PartName="/ppt/charts/chart11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12.xml" ContentType="application/vnd.openxmlformats-officedocument.drawingml.chart+xml"/>
  <Override PartName="/ppt/charts/chart113.xml" ContentType="application/vnd.openxmlformats-officedocument.drawingml.chart+xml"/>
  <Override PartName="/ppt/notesSlides/notesSlide40.xml" ContentType="application/vnd.openxmlformats-officedocument.presentationml.notesSlide+xml"/>
  <Override PartName="/ppt/charts/chart114.xml" ContentType="application/vnd.openxmlformats-officedocument.drawingml.chart+xml"/>
  <Override PartName="/ppt/charts/chart115.xml" ContentType="application/vnd.openxmlformats-officedocument.drawingml.chart+xml"/>
  <Override PartName="/ppt/theme/themeOverride8.xml" ContentType="application/vnd.openxmlformats-officedocument.themeOverride+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notesSlides/notesSlide41.xml" ContentType="application/vnd.openxmlformats-officedocument.presentationml.notesSlide+xml"/>
  <Override PartName="/ppt/charts/chart124.xml" ContentType="application/vnd.openxmlformats-officedocument.drawingml.chart+xml"/>
  <Override PartName="/ppt/charts/chart125.xml" ContentType="application/vnd.openxmlformats-officedocument.drawingml.chart+xml"/>
  <Override PartName="/ppt/notesSlides/notesSlide42.xml" ContentType="application/vnd.openxmlformats-officedocument.presentationml.notesSlide+xml"/>
  <Override PartName="/ppt/charts/chart126.xml" ContentType="application/vnd.openxmlformats-officedocument.drawingml.chart+xml"/>
  <Override PartName="/ppt/charts/chart127.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45.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theme/themeOverride9.xml" ContentType="application/vnd.openxmlformats-officedocument.themeOverride+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notesSlides/notesSlide46.xml" ContentType="application/vnd.openxmlformats-officedocument.presentationml.notesSlide+xml"/>
  <Override PartName="/ppt/charts/chart140.xml" ContentType="application/vnd.openxmlformats-officedocument.drawingml.chart+xml"/>
  <Override PartName="/ppt/charts/chart141.xml" ContentType="application/vnd.openxmlformats-officedocument.drawingml.chart+xml"/>
  <Override PartName="/ppt/notesSlides/notesSlide4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44.xml" ContentType="application/vnd.openxmlformats-officedocument.drawingml.chart+xml"/>
  <Override PartName="/ppt/charts/chart145.xml" ContentType="application/vnd.openxmlformats-officedocument.drawingml.chart+xml"/>
  <Override PartName="/ppt/theme/themeOverride10.xml" ContentType="application/vnd.openxmlformats-officedocument.themeOverride+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notesSlides/notesSlide50.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51.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58.xml" ContentType="application/vnd.openxmlformats-officedocument.drawingml.chart+xml"/>
  <Override PartName="/ppt/notesSlides/notesSlide54.xml" ContentType="application/vnd.openxmlformats-officedocument.presentationml.notesSlide+xml"/>
  <Override PartName="/ppt/charts/chart159.xml" ContentType="application/vnd.openxmlformats-officedocument.drawingml.chart+xml"/>
  <Override PartName="/ppt/theme/themeOverride11.xml" ContentType="application/vnd.openxmlformats-officedocument.themeOverride+xml"/>
  <Override PartName="/ppt/charts/chart160.xml" ContentType="application/vnd.openxmlformats-officedocument.drawingml.chart+xml"/>
  <Override PartName="/ppt/theme/themeOverride12.xml" ContentType="application/vnd.openxmlformats-officedocument.themeOverride+xml"/>
  <Override PartName="/ppt/charts/chart161.xml" ContentType="application/vnd.openxmlformats-officedocument.drawingml.chart+xml"/>
  <Override PartName="/ppt/notesSlides/notesSlide55.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theme/themeOverride13.xml" ContentType="application/vnd.openxmlformats-officedocument.themeOverride+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66"/>
  </p:notesMasterIdLst>
  <p:handoutMasterIdLst>
    <p:handoutMasterId r:id="rId67"/>
  </p:handoutMasterIdLst>
  <p:sldIdLst>
    <p:sldId id="775" r:id="rId2"/>
    <p:sldId id="920" r:id="rId3"/>
    <p:sldId id="857" r:id="rId4"/>
    <p:sldId id="891" r:id="rId5"/>
    <p:sldId id="887" r:id="rId6"/>
    <p:sldId id="895" r:id="rId7"/>
    <p:sldId id="925" r:id="rId8"/>
    <p:sldId id="872" r:id="rId9"/>
    <p:sldId id="876" r:id="rId10"/>
    <p:sldId id="873" r:id="rId11"/>
    <p:sldId id="875" r:id="rId12"/>
    <p:sldId id="888" r:id="rId13"/>
    <p:sldId id="930" r:id="rId14"/>
    <p:sldId id="778" r:id="rId15"/>
    <p:sldId id="860" r:id="rId16"/>
    <p:sldId id="858" r:id="rId17"/>
    <p:sldId id="931" r:id="rId18"/>
    <p:sldId id="870" r:id="rId19"/>
    <p:sldId id="878" r:id="rId20"/>
    <p:sldId id="932" r:id="rId21"/>
    <p:sldId id="917" r:id="rId22"/>
    <p:sldId id="849" r:id="rId23"/>
    <p:sldId id="788" r:id="rId24"/>
    <p:sldId id="789" r:id="rId25"/>
    <p:sldId id="879" r:id="rId26"/>
    <p:sldId id="933" r:id="rId27"/>
    <p:sldId id="862" r:id="rId28"/>
    <p:sldId id="880" r:id="rId29"/>
    <p:sldId id="934" r:id="rId30"/>
    <p:sldId id="864" r:id="rId31"/>
    <p:sldId id="835" r:id="rId32"/>
    <p:sldId id="859" r:id="rId33"/>
    <p:sldId id="935" r:id="rId34"/>
    <p:sldId id="794" r:id="rId35"/>
    <p:sldId id="865" r:id="rId36"/>
    <p:sldId id="881" r:id="rId37"/>
    <p:sldId id="936" r:id="rId38"/>
    <p:sldId id="797" r:id="rId39"/>
    <p:sldId id="840" r:id="rId40"/>
    <p:sldId id="799" r:id="rId41"/>
    <p:sldId id="882" r:id="rId42"/>
    <p:sldId id="937" r:id="rId43"/>
    <p:sldId id="800" r:id="rId44"/>
    <p:sldId id="896" r:id="rId45"/>
    <p:sldId id="866" r:id="rId46"/>
    <p:sldId id="883" r:id="rId47"/>
    <p:sldId id="938" r:id="rId48"/>
    <p:sldId id="803" r:id="rId49"/>
    <p:sldId id="867" r:id="rId50"/>
    <p:sldId id="877" r:id="rId51"/>
    <p:sldId id="939" r:id="rId52"/>
    <p:sldId id="826" r:id="rId53"/>
    <p:sldId id="927" r:id="rId54"/>
    <p:sldId id="928" r:id="rId55"/>
    <p:sldId id="929" r:id="rId56"/>
    <p:sldId id="885" r:id="rId57"/>
    <p:sldId id="923" r:id="rId58"/>
    <p:sldId id="893" r:id="rId59"/>
    <p:sldId id="894" r:id="rId60"/>
    <p:sldId id="851" r:id="rId61"/>
    <p:sldId id="825" r:id="rId62"/>
    <p:sldId id="940" r:id="rId63"/>
    <p:sldId id="941" r:id="rId64"/>
    <p:sldId id="942" r:id="rId65"/>
  </p:sldIdLst>
  <p:sldSz cx="9906000" cy="6858000" type="A4"/>
  <p:notesSz cx="6797675" cy="9856788"/>
  <p:defaultTex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nora Volpe" initials="LV" lastIdx="3" clrIdx="0"/>
  <p:cmAuthor id="1" name="Harriet Fowler" initials="HF" lastIdx="144" clrIdx="1"/>
  <p:cmAuthor id="2" name="Spyros Gakopoulos" initials="SG" lastIdx="3" clrIdx="2"/>
  <p:cmAuthor id="3" name="Ana Jesus" initials="AJ"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C5656"/>
    <a:srgbClr val="F28C8C"/>
    <a:srgbClr val="82D198"/>
    <a:srgbClr val="51BF70"/>
    <a:srgbClr val="BFBFBF"/>
    <a:srgbClr val="A0DCB1"/>
    <a:srgbClr val="9DDBAF"/>
    <a:srgbClr val="9BB2D1"/>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80076" autoAdjust="0"/>
  </p:normalViewPr>
  <p:slideViewPr>
    <p:cSldViewPr snapToGrid="0">
      <p:cViewPr>
        <p:scale>
          <a:sx n="100" d="100"/>
          <a:sy n="100" d="100"/>
        </p:scale>
        <p:origin x="-102" y="-294"/>
      </p:cViewPr>
      <p:guideLst>
        <p:guide orient="horz" pos="511"/>
        <p:guide orient="horz" pos="4020"/>
        <p:guide orient="horz" pos="845"/>
        <p:guide orient="horz" pos="3521"/>
        <p:guide orient="horz" pos="935"/>
        <p:guide orient="horz" pos="1098"/>
        <p:guide orient="horz" pos="3929"/>
        <p:guide orient="horz" pos="709"/>
        <p:guide pos="156"/>
        <p:guide pos="6068"/>
        <p:guide pos="2077"/>
        <p:guide pos="4254"/>
        <p:guide pos="4083"/>
        <p:guide pos="6239"/>
        <p:guide/>
        <p:guide pos="2122"/>
        <p:guide pos="535"/>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920"/>
    </p:cViewPr>
  </p:sorterViewPr>
  <p:notesViewPr>
    <p:cSldViewPr snapToGrid="0">
      <p:cViewPr varScale="1">
        <p:scale>
          <a:sx n="79" d="100"/>
          <a:sy n="79" d="100"/>
        </p:scale>
        <p:origin x="-3936" y="-84"/>
      </p:cViewPr>
      <p:guideLst>
        <p:guide orient="horz" pos="3104"/>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8.xml"/></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themeOverride" Target="../theme/themeOverride9.xml"/></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themeOverride" Target="../theme/themeOverride10.xml"/></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2" Type="http://schemas.openxmlformats.org/officeDocument/2006/relationships/package" Target="../embeddings/Microsoft_Excel_Worksheet159.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2" Type="http://schemas.openxmlformats.org/officeDocument/2006/relationships/package" Target="../embeddings/Microsoft_Excel_Worksheet160.xlsx"/><Relationship Id="rId1" Type="http://schemas.openxmlformats.org/officeDocument/2006/relationships/themeOverride" Target="../theme/themeOverride12.xml"/></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2" Type="http://schemas.openxmlformats.org/officeDocument/2006/relationships/package" Target="../embeddings/Microsoft_Excel_Worksheet165.xlsx"/><Relationship Id="rId1" Type="http://schemas.openxmlformats.org/officeDocument/2006/relationships/themeOverride" Target="../theme/themeOverride13.xml"/></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6.xml"/></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2D0031"/>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39</c:v>
                </c:pt>
                <c:pt idx="1">
                  <c:v>61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93</c:v>
                </c:pt>
                <c:pt idx="1">
                  <c:v>7</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DR S VASANTH</c:v>
                </c:pt>
                <c:pt idx="1">
                  <c:v>STANDISH MEDICAL PRACTICE</c:v>
                </c:pt>
                <c:pt idx="2">
                  <c:v>DR ALISTAIR ASHTON</c:v>
                </c:pt>
                <c:pt idx="3">
                  <c:v>DR M PAL</c:v>
                </c:pt>
                <c:pt idx="4">
                  <c:v>OLLERTON A</c:v>
                </c:pt>
                <c:pt idx="5">
                  <c:v>THOMPSON ART</c:v>
                </c:pt>
                <c:pt idx="6">
                  <c:v>DR PATEL, KAMATH &amp; PARTNERS</c:v>
                </c:pt>
                <c:pt idx="7">
                  <c:v>FOXLEIGH FAMILY SURGERY</c:v>
                </c:pt>
                <c:pt idx="8">
                  <c:v>BEECH HILL MEDICAL PRACTICE</c:v>
                </c:pt>
                <c:pt idx="9">
                  <c:v>SULLIVAN WAY SURGERY</c:v>
                </c:pt>
                <c:pt idx="10">
                  <c:v>INTRAHEALTH TYLDESLEY</c:v>
                </c:pt>
                <c:pt idx="11">
                  <c:v>INTRAHEALTH FAMILY PRACT</c:v>
                </c:pt>
                <c:pt idx="12">
                  <c:v>DR SPIELMANN &amp; PARTNERS</c:v>
                </c:pt>
                <c:pt idx="13">
                  <c:v>BRYN CROSS SURGERY</c:v>
                </c:pt>
                <c:pt idx="14">
                  <c:v>PEMBERTON SURGERY</c:v>
                </c:pt>
                <c:pt idx="15">
                  <c:v>DOUBLET-STEWART MPH</c:v>
                </c:pt>
                <c:pt idx="16">
                  <c:v>DR MUNRO &amp; PARTNERS</c:v>
                </c:pt>
                <c:pt idx="17">
                  <c:v>LEIGH FAMILY PRACTICE</c:v>
                </c:pt>
                <c:pt idx="18">
                  <c:v>DR R ANDERSON &amp; DR M AHMED</c:v>
                </c:pt>
                <c:pt idx="19">
                  <c:v>THE DICCONSON GROUP PRACTICE</c:v>
                </c:pt>
                <c:pt idx="20">
                  <c:v>BRADSHAW MEDICAL CENTRE</c:v>
                </c:pt>
                <c:pt idx="21">
                  <c:v>INCE SURGERY</c:v>
                </c:pt>
                <c:pt idx="22">
                  <c:v>KHATRI K</c:v>
                </c:pt>
                <c:pt idx="23">
                  <c:v>GUPTA K</c:v>
                </c:pt>
                <c:pt idx="24">
                  <c:v>ULLAH M</c:v>
                </c:pt>
                <c:pt idx="25">
                  <c:v>DR MAUNG &amp; PARTNERS</c:v>
                </c:pt>
                <c:pt idx="26">
                  <c:v>DR ANIS &amp; ANIS</c:v>
                </c:pt>
                <c:pt idx="27">
                  <c:v>MARUS BRIDGE PRACTICE</c:v>
                </c:pt>
                <c:pt idx="28">
                  <c:v>CCG</c:v>
                </c:pt>
                <c:pt idx="29">
                  <c:v>PITALIA SK</c:v>
                </c:pt>
                <c:pt idx="30">
                  <c:v>DR KK CHAN</c:v>
                </c:pt>
                <c:pt idx="31">
                  <c:v>DR AK &amp; N ATREY</c:v>
                </c:pt>
                <c:pt idx="32">
                  <c:v>LOWER INCE SURGERY</c:v>
                </c:pt>
                <c:pt idx="33">
                  <c:v>ASPULL SURGERY</c:v>
                </c:pt>
                <c:pt idx="34">
                  <c:v>PENNYGATE MEDICAL CENTRE</c:v>
                </c:pt>
                <c:pt idx="35">
                  <c:v>DR CP KHATRI</c:v>
                </c:pt>
                <c:pt idx="36">
                  <c:v>DRS D'ARIFAT, ELISLAM, WAN &amp; SHAIKH</c:v>
                </c:pt>
                <c:pt idx="37">
                  <c:v>INTRAHEALTH MARSH GREEN</c:v>
                </c:pt>
                <c:pt idx="38">
                  <c:v>SAXENA L</c:v>
                </c:pt>
                <c:pt idx="39">
                  <c:v>DAS DN</c:v>
                </c:pt>
                <c:pt idx="40">
                  <c:v>DALTON TM</c:v>
                </c:pt>
                <c:pt idx="41">
                  <c:v>ASTLEY GENERAL PRACTICE</c:v>
                </c:pt>
                <c:pt idx="42">
                  <c:v>GRASMERE SURGERY</c:v>
                </c:pt>
                <c:pt idx="43">
                  <c:v>INTRAHEALTH LSV</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DR S VASANTH</c:v>
                </c:pt>
                <c:pt idx="1">
                  <c:v>STANDISH MEDICAL PRACTICE</c:v>
                </c:pt>
                <c:pt idx="2">
                  <c:v>DR ALISTAIR ASHTON</c:v>
                </c:pt>
                <c:pt idx="3">
                  <c:v>DR M PAL</c:v>
                </c:pt>
                <c:pt idx="4">
                  <c:v>OLLERTON A</c:v>
                </c:pt>
                <c:pt idx="5">
                  <c:v>THOMPSON ART</c:v>
                </c:pt>
                <c:pt idx="6">
                  <c:v>DR PATEL, KAMATH &amp; PARTNERS</c:v>
                </c:pt>
                <c:pt idx="7">
                  <c:v>FOXLEIGH FAMILY SURGERY</c:v>
                </c:pt>
                <c:pt idx="8">
                  <c:v>BEECH HILL MEDICAL PRACTICE</c:v>
                </c:pt>
                <c:pt idx="9">
                  <c:v>SULLIVAN WAY SURGERY</c:v>
                </c:pt>
                <c:pt idx="10">
                  <c:v>INTRAHEALTH TYLDESLEY</c:v>
                </c:pt>
                <c:pt idx="11">
                  <c:v>INTRAHEALTH FAMILY PRACT</c:v>
                </c:pt>
                <c:pt idx="12">
                  <c:v>DR SPIELMANN &amp; PARTNERS</c:v>
                </c:pt>
                <c:pt idx="13">
                  <c:v>BRYN CROSS SURGERY</c:v>
                </c:pt>
                <c:pt idx="14">
                  <c:v>PEMBERTON SURGERY</c:v>
                </c:pt>
                <c:pt idx="15">
                  <c:v>DOUBLET-STEWART MPH</c:v>
                </c:pt>
                <c:pt idx="16">
                  <c:v>DR MUNRO &amp; PARTNERS</c:v>
                </c:pt>
                <c:pt idx="17">
                  <c:v>LEIGH FAMILY PRACTICE</c:v>
                </c:pt>
                <c:pt idx="18">
                  <c:v>DR R ANDERSON &amp; DR M AHMED</c:v>
                </c:pt>
                <c:pt idx="19">
                  <c:v>THE DICCONSON GROUP PRACTICE</c:v>
                </c:pt>
                <c:pt idx="20">
                  <c:v>BRADSHAW MEDICAL CENTRE</c:v>
                </c:pt>
                <c:pt idx="21">
                  <c:v>INCE SURGERY</c:v>
                </c:pt>
                <c:pt idx="22">
                  <c:v>KHATRI K</c:v>
                </c:pt>
                <c:pt idx="23">
                  <c:v>GUPTA K</c:v>
                </c:pt>
                <c:pt idx="24">
                  <c:v>ULLAH M</c:v>
                </c:pt>
                <c:pt idx="25">
                  <c:v>DR MAUNG &amp; PARTNERS</c:v>
                </c:pt>
                <c:pt idx="26">
                  <c:v>DR ANIS &amp; ANIS</c:v>
                </c:pt>
                <c:pt idx="27">
                  <c:v>MARUS BRIDGE PRACTICE</c:v>
                </c:pt>
                <c:pt idx="28">
                  <c:v>CCG</c:v>
                </c:pt>
                <c:pt idx="29">
                  <c:v>PITALIA SK</c:v>
                </c:pt>
                <c:pt idx="30">
                  <c:v>DR KK CHAN</c:v>
                </c:pt>
                <c:pt idx="31">
                  <c:v>DR AK &amp; N ATREY</c:v>
                </c:pt>
                <c:pt idx="32">
                  <c:v>LOWER INCE SURGERY</c:v>
                </c:pt>
                <c:pt idx="33">
                  <c:v>ASPULL SURGERY</c:v>
                </c:pt>
                <c:pt idx="34">
                  <c:v>PENNYGATE MEDICAL CENTRE</c:v>
                </c:pt>
                <c:pt idx="35">
                  <c:v>DR CP KHATRI</c:v>
                </c:pt>
                <c:pt idx="36">
                  <c:v>DRS D'ARIFAT, ELISLAM, WAN &amp; SHAIKH</c:v>
                </c:pt>
                <c:pt idx="37">
                  <c:v>INTRAHEALTH MARSH GREEN</c:v>
                </c:pt>
                <c:pt idx="38">
                  <c:v>SAXENA L</c:v>
                </c:pt>
                <c:pt idx="39">
                  <c:v>DAS DN</c:v>
                </c:pt>
                <c:pt idx="40">
                  <c:v>DALTON TM</c:v>
                </c:pt>
                <c:pt idx="41">
                  <c:v>ASTLEY GENERAL PRACTICE</c:v>
                </c:pt>
                <c:pt idx="42">
                  <c:v>GRASMERE SURGERY</c:v>
                </c:pt>
                <c:pt idx="43">
                  <c:v>INTRAHEALTH LSV</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DR S VASANTH</c:v>
                </c:pt>
                <c:pt idx="1">
                  <c:v>STANDISH MEDICAL PRACTICE</c:v>
                </c:pt>
                <c:pt idx="2">
                  <c:v>DR ALISTAIR ASHTON</c:v>
                </c:pt>
                <c:pt idx="3">
                  <c:v>DR M PAL</c:v>
                </c:pt>
                <c:pt idx="4">
                  <c:v>OLLERTON A</c:v>
                </c:pt>
                <c:pt idx="5">
                  <c:v>THOMPSON ART</c:v>
                </c:pt>
                <c:pt idx="6">
                  <c:v>DR PATEL, KAMATH &amp; PARTNERS</c:v>
                </c:pt>
                <c:pt idx="7">
                  <c:v>FOXLEIGH FAMILY SURGERY</c:v>
                </c:pt>
                <c:pt idx="8">
                  <c:v>BEECH HILL MEDICAL PRACTICE</c:v>
                </c:pt>
                <c:pt idx="9">
                  <c:v>SULLIVAN WAY SURGERY</c:v>
                </c:pt>
                <c:pt idx="10">
                  <c:v>INTRAHEALTH TYLDESLEY</c:v>
                </c:pt>
                <c:pt idx="11">
                  <c:v>INTRAHEALTH FAMILY PRACT</c:v>
                </c:pt>
                <c:pt idx="12">
                  <c:v>DR SPIELMANN &amp; PARTNERS</c:v>
                </c:pt>
                <c:pt idx="13">
                  <c:v>BRYN CROSS SURGERY</c:v>
                </c:pt>
                <c:pt idx="14">
                  <c:v>PEMBERTON SURGERY</c:v>
                </c:pt>
                <c:pt idx="15">
                  <c:v>DOUBLET-STEWART MPH</c:v>
                </c:pt>
                <c:pt idx="16">
                  <c:v>DR MUNRO &amp; PARTNERS</c:v>
                </c:pt>
                <c:pt idx="17">
                  <c:v>LEIGH FAMILY PRACTICE</c:v>
                </c:pt>
                <c:pt idx="18">
                  <c:v>DR R ANDERSON &amp; DR M AHMED</c:v>
                </c:pt>
                <c:pt idx="19">
                  <c:v>THE DICCONSON GROUP PRACTICE</c:v>
                </c:pt>
                <c:pt idx="20">
                  <c:v>BRADSHAW MEDICAL CENTRE</c:v>
                </c:pt>
                <c:pt idx="21">
                  <c:v>INCE SURGERY</c:v>
                </c:pt>
                <c:pt idx="22">
                  <c:v>KHATRI K</c:v>
                </c:pt>
                <c:pt idx="23">
                  <c:v>GUPTA K</c:v>
                </c:pt>
                <c:pt idx="24">
                  <c:v>ULLAH M</c:v>
                </c:pt>
                <c:pt idx="25">
                  <c:v>DR MAUNG &amp; PARTNERS</c:v>
                </c:pt>
                <c:pt idx="26">
                  <c:v>DR ANIS &amp; ANIS</c:v>
                </c:pt>
                <c:pt idx="27">
                  <c:v>MARUS BRIDGE PRACTICE</c:v>
                </c:pt>
                <c:pt idx="28">
                  <c:v>CCG</c:v>
                </c:pt>
                <c:pt idx="29">
                  <c:v>PITALIA SK</c:v>
                </c:pt>
                <c:pt idx="30">
                  <c:v>DR KK CHAN</c:v>
                </c:pt>
                <c:pt idx="31">
                  <c:v>DR AK &amp; N ATREY</c:v>
                </c:pt>
                <c:pt idx="32">
                  <c:v>LOWER INCE SURGERY</c:v>
                </c:pt>
                <c:pt idx="33">
                  <c:v>ASPULL SURGERY</c:v>
                </c:pt>
                <c:pt idx="34">
                  <c:v>PENNYGATE MEDICAL CENTRE</c:v>
                </c:pt>
                <c:pt idx="35">
                  <c:v>DR CP KHATRI</c:v>
                </c:pt>
                <c:pt idx="36">
                  <c:v>DRS D'ARIFAT, ELISLAM, WAN &amp; SHAIKH</c:v>
                </c:pt>
                <c:pt idx="37">
                  <c:v>INTRAHEALTH MARSH GREEN</c:v>
                </c:pt>
                <c:pt idx="38">
                  <c:v>SAXENA L</c:v>
                </c:pt>
                <c:pt idx="39">
                  <c:v>DAS DN</c:v>
                </c:pt>
                <c:pt idx="40">
                  <c:v>DALTON TM</c:v>
                </c:pt>
                <c:pt idx="41">
                  <c:v>ASTLEY GENERAL PRACTICE</c:v>
                </c:pt>
                <c:pt idx="42">
                  <c:v>GRASMERE SURGERY</c:v>
                </c:pt>
                <c:pt idx="43">
                  <c:v>INTRAHEALTH LSV</c:v>
                </c:pt>
              </c:strCache>
            </c:strRef>
          </c:cat>
          <c:val>
            <c:numRef>
              <c:f>Sheet1!$F$2:$F$45</c:f>
              <c:numCache>
                <c:formatCode>General</c:formatCode>
                <c:ptCount val="44"/>
                <c:pt idx="0">
                  <c:v>0.39</c:v>
                </c:pt>
                <c:pt idx="1">
                  <c:v>0.44</c:v>
                </c:pt>
                <c:pt idx="2">
                  <c:v>0.44</c:v>
                </c:pt>
                <c:pt idx="3">
                  <c:v>0.45</c:v>
                </c:pt>
                <c:pt idx="4">
                  <c:v>0.46</c:v>
                </c:pt>
                <c:pt idx="5">
                  <c:v>0.47</c:v>
                </c:pt>
                <c:pt idx="6">
                  <c:v>0.49</c:v>
                </c:pt>
                <c:pt idx="7">
                  <c:v>0.49</c:v>
                </c:pt>
                <c:pt idx="8">
                  <c:v>0.5</c:v>
                </c:pt>
                <c:pt idx="9">
                  <c:v>0.51</c:v>
                </c:pt>
                <c:pt idx="10">
                  <c:v>0.52</c:v>
                </c:pt>
                <c:pt idx="11">
                  <c:v>0.52</c:v>
                </c:pt>
                <c:pt idx="12">
                  <c:v>0.53</c:v>
                </c:pt>
                <c:pt idx="13">
                  <c:v>0.54</c:v>
                </c:pt>
                <c:pt idx="14">
                  <c:v>0.56000000000000005</c:v>
                </c:pt>
                <c:pt idx="15">
                  <c:v>0.56000000000000005</c:v>
                </c:pt>
                <c:pt idx="16">
                  <c:v>0.56999999999999995</c:v>
                </c:pt>
                <c:pt idx="17">
                  <c:v>0.56999999999999995</c:v>
                </c:pt>
                <c:pt idx="18">
                  <c:v>0.57999999999999996</c:v>
                </c:pt>
                <c:pt idx="19">
                  <c:v>0.6</c:v>
                </c:pt>
                <c:pt idx="20">
                  <c:v>0.6</c:v>
                </c:pt>
                <c:pt idx="21">
                  <c:v>0.6</c:v>
                </c:pt>
                <c:pt idx="22">
                  <c:v>0.6</c:v>
                </c:pt>
                <c:pt idx="23">
                  <c:v>0.6</c:v>
                </c:pt>
                <c:pt idx="24">
                  <c:v>0.61</c:v>
                </c:pt>
                <c:pt idx="25">
                  <c:v>0.61</c:v>
                </c:pt>
                <c:pt idx="26">
                  <c:v>0.62</c:v>
                </c:pt>
                <c:pt idx="27">
                  <c:v>0.62</c:v>
                </c:pt>
                <c:pt idx="28">
                  <c:v>0.63</c:v>
                </c:pt>
                <c:pt idx="29">
                  <c:v>0.63</c:v>
                </c:pt>
                <c:pt idx="30">
                  <c:v>0.63</c:v>
                </c:pt>
                <c:pt idx="31">
                  <c:v>0.63</c:v>
                </c:pt>
                <c:pt idx="32">
                  <c:v>0.64</c:v>
                </c:pt>
                <c:pt idx="33">
                  <c:v>0.65</c:v>
                </c:pt>
                <c:pt idx="34">
                  <c:v>0.65</c:v>
                </c:pt>
                <c:pt idx="35">
                  <c:v>0.65</c:v>
                </c:pt>
                <c:pt idx="36">
                  <c:v>0.66</c:v>
                </c:pt>
                <c:pt idx="37">
                  <c:v>0.66</c:v>
                </c:pt>
                <c:pt idx="38">
                  <c:v>0.67</c:v>
                </c:pt>
                <c:pt idx="39">
                  <c:v>0.67</c:v>
                </c:pt>
                <c:pt idx="40">
                  <c:v>0.67</c:v>
                </c:pt>
                <c:pt idx="41">
                  <c:v>0.68</c:v>
                </c:pt>
                <c:pt idx="42">
                  <c:v>0.69</c:v>
                </c:pt>
                <c:pt idx="43">
                  <c:v>0.69</c:v>
                </c:pt>
              </c:numCache>
            </c:numRef>
          </c:val>
        </c:ser>
        <c:ser>
          <c:idx val="5"/>
          <c:order val="5"/>
          <c:tx>
            <c:strRef>
              <c:f>Sheet1!$G$1</c:f>
              <c:strCache>
                <c:ptCount val="1"/>
                <c:pt idx="0">
                  <c:v>Column3</c:v>
                </c:pt>
              </c:strCache>
            </c:strRef>
          </c:tx>
          <c:invertIfNegative val="0"/>
          <c:cat>
            <c:strRef>
              <c:f>Sheet1!$A$2:$A$45</c:f>
              <c:strCache>
                <c:ptCount val="44"/>
                <c:pt idx="0">
                  <c:v>DR S VASANTH</c:v>
                </c:pt>
                <c:pt idx="1">
                  <c:v>STANDISH MEDICAL PRACTICE</c:v>
                </c:pt>
                <c:pt idx="2">
                  <c:v>DR ALISTAIR ASHTON</c:v>
                </c:pt>
                <c:pt idx="3">
                  <c:v>DR M PAL</c:v>
                </c:pt>
                <c:pt idx="4">
                  <c:v>OLLERTON A</c:v>
                </c:pt>
                <c:pt idx="5">
                  <c:v>THOMPSON ART</c:v>
                </c:pt>
                <c:pt idx="6">
                  <c:v>DR PATEL, KAMATH &amp; PARTNERS</c:v>
                </c:pt>
                <c:pt idx="7">
                  <c:v>FOXLEIGH FAMILY SURGERY</c:v>
                </c:pt>
                <c:pt idx="8">
                  <c:v>BEECH HILL MEDICAL PRACTICE</c:v>
                </c:pt>
                <c:pt idx="9">
                  <c:v>SULLIVAN WAY SURGERY</c:v>
                </c:pt>
                <c:pt idx="10">
                  <c:v>INTRAHEALTH TYLDESLEY</c:v>
                </c:pt>
                <c:pt idx="11">
                  <c:v>INTRAHEALTH FAMILY PRACT</c:v>
                </c:pt>
                <c:pt idx="12">
                  <c:v>DR SPIELMANN &amp; PARTNERS</c:v>
                </c:pt>
                <c:pt idx="13">
                  <c:v>BRYN CROSS SURGERY</c:v>
                </c:pt>
                <c:pt idx="14">
                  <c:v>PEMBERTON SURGERY</c:v>
                </c:pt>
                <c:pt idx="15">
                  <c:v>DOUBLET-STEWART MPH</c:v>
                </c:pt>
                <c:pt idx="16">
                  <c:v>DR MUNRO &amp; PARTNERS</c:v>
                </c:pt>
                <c:pt idx="17">
                  <c:v>LEIGH FAMILY PRACTICE</c:v>
                </c:pt>
                <c:pt idx="18">
                  <c:v>DR R ANDERSON &amp; DR M AHMED</c:v>
                </c:pt>
                <c:pt idx="19">
                  <c:v>THE DICCONSON GROUP PRACTICE</c:v>
                </c:pt>
                <c:pt idx="20">
                  <c:v>BRADSHAW MEDICAL CENTRE</c:v>
                </c:pt>
                <c:pt idx="21">
                  <c:v>INCE SURGERY</c:v>
                </c:pt>
                <c:pt idx="22">
                  <c:v>KHATRI K</c:v>
                </c:pt>
                <c:pt idx="23">
                  <c:v>GUPTA K</c:v>
                </c:pt>
                <c:pt idx="24">
                  <c:v>ULLAH M</c:v>
                </c:pt>
                <c:pt idx="25">
                  <c:v>DR MAUNG &amp; PARTNERS</c:v>
                </c:pt>
                <c:pt idx="26">
                  <c:v>DR ANIS &amp; ANIS</c:v>
                </c:pt>
                <c:pt idx="27">
                  <c:v>MARUS BRIDGE PRACTICE</c:v>
                </c:pt>
                <c:pt idx="28">
                  <c:v>CCG</c:v>
                </c:pt>
                <c:pt idx="29">
                  <c:v>PITALIA SK</c:v>
                </c:pt>
                <c:pt idx="30">
                  <c:v>DR KK CHAN</c:v>
                </c:pt>
                <c:pt idx="31">
                  <c:v>DR AK &amp; N ATREY</c:v>
                </c:pt>
                <c:pt idx="32">
                  <c:v>LOWER INCE SURGERY</c:v>
                </c:pt>
                <c:pt idx="33">
                  <c:v>ASPULL SURGERY</c:v>
                </c:pt>
                <c:pt idx="34">
                  <c:v>PENNYGATE MEDICAL CENTRE</c:v>
                </c:pt>
                <c:pt idx="35">
                  <c:v>DR CP KHATRI</c:v>
                </c:pt>
                <c:pt idx="36">
                  <c:v>DRS D'ARIFAT, ELISLAM, WAN &amp; SHAIKH</c:v>
                </c:pt>
                <c:pt idx="37">
                  <c:v>INTRAHEALTH MARSH GREEN</c:v>
                </c:pt>
                <c:pt idx="38">
                  <c:v>SAXENA L</c:v>
                </c:pt>
                <c:pt idx="39">
                  <c:v>DAS DN</c:v>
                </c:pt>
                <c:pt idx="40">
                  <c:v>DALTON TM</c:v>
                </c:pt>
                <c:pt idx="41">
                  <c:v>ASTLEY GENERAL PRACTICE</c:v>
                </c:pt>
                <c:pt idx="42">
                  <c:v>GRASMERE SURGERY</c:v>
                </c:pt>
                <c:pt idx="43">
                  <c:v>INTRAHEALTH LSV</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DR S VASANTH</c:v>
                </c:pt>
                <c:pt idx="1">
                  <c:v>STANDISH MEDICAL PRACTICE</c:v>
                </c:pt>
                <c:pt idx="2">
                  <c:v>DR ALISTAIR ASHTON</c:v>
                </c:pt>
                <c:pt idx="3">
                  <c:v>DR M PAL</c:v>
                </c:pt>
                <c:pt idx="4">
                  <c:v>OLLERTON A</c:v>
                </c:pt>
                <c:pt idx="5">
                  <c:v>THOMPSON ART</c:v>
                </c:pt>
                <c:pt idx="6">
                  <c:v>DR PATEL, KAMATH &amp; PARTNERS</c:v>
                </c:pt>
                <c:pt idx="7">
                  <c:v>FOXLEIGH FAMILY SURGERY</c:v>
                </c:pt>
                <c:pt idx="8">
                  <c:v>BEECH HILL MEDICAL PRACTICE</c:v>
                </c:pt>
                <c:pt idx="9">
                  <c:v>SULLIVAN WAY SURGERY</c:v>
                </c:pt>
                <c:pt idx="10">
                  <c:v>INTRAHEALTH TYLDESLEY</c:v>
                </c:pt>
                <c:pt idx="11">
                  <c:v>INTRAHEALTH FAMILY PRACT</c:v>
                </c:pt>
                <c:pt idx="12">
                  <c:v>DR SPIELMANN &amp; PARTNERS</c:v>
                </c:pt>
                <c:pt idx="13">
                  <c:v>BRYN CROSS SURGERY</c:v>
                </c:pt>
                <c:pt idx="14">
                  <c:v>PEMBERTON SURGERY</c:v>
                </c:pt>
                <c:pt idx="15">
                  <c:v>DOUBLET-STEWART MPH</c:v>
                </c:pt>
                <c:pt idx="16">
                  <c:v>DR MUNRO &amp; PARTNERS</c:v>
                </c:pt>
                <c:pt idx="17">
                  <c:v>LEIGH FAMILY PRACTICE</c:v>
                </c:pt>
                <c:pt idx="18">
                  <c:v>DR R ANDERSON &amp; DR M AHMED</c:v>
                </c:pt>
                <c:pt idx="19">
                  <c:v>THE DICCONSON GROUP PRACTICE</c:v>
                </c:pt>
                <c:pt idx="20">
                  <c:v>BRADSHAW MEDICAL CENTRE</c:v>
                </c:pt>
                <c:pt idx="21">
                  <c:v>INCE SURGERY</c:v>
                </c:pt>
                <c:pt idx="22">
                  <c:v>KHATRI K</c:v>
                </c:pt>
                <c:pt idx="23">
                  <c:v>GUPTA K</c:v>
                </c:pt>
                <c:pt idx="24">
                  <c:v>ULLAH M</c:v>
                </c:pt>
                <c:pt idx="25">
                  <c:v>DR MAUNG &amp; PARTNERS</c:v>
                </c:pt>
                <c:pt idx="26">
                  <c:v>DR ANIS &amp; ANIS</c:v>
                </c:pt>
                <c:pt idx="27">
                  <c:v>MARUS BRIDGE PRACTICE</c:v>
                </c:pt>
                <c:pt idx="28">
                  <c:v>CCG</c:v>
                </c:pt>
                <c:pt idx="29">
                  <c:v>PITALIA SK</c:v>
                </c:pt>
                <c:pt idx="30">
                  <c:v>DR KK CHAN</c:v>
                </c:pt>
                <c:pt idx="31">
                  <c:v>DR AK &amp; N ATREY</c:v>
                </c:pt>
                <c:pt idx="32">
                  <c:v>LOWER INCE SURGERY</c:v>
                </c:pt>
                <c:pt idx="33">
                  <c:v>ASPULL SURGERY</c:v>
                </c:pt>
                <c:pt idx="34">
                  <c:v>PENNYGATE MEDICAL CENTRE</c:v>
                </c:pt>
                <c:pt idx="35">
                  <c:v>DR CP KHATRI</c:v>
                </c:pt>
                <c:pt idx="36">
                  <c:v>DRS D'ARIFAT, ELISLAM, WAN &amp; SHAIKH</c:v>
                </c:pt>
                <c:pt idx="37">
                  <c:v>INTRAHEALTH MARSH GREEN</c:v>
                </c:pt>
                <c:pt idx="38">
                  <c:v>SAXENA L</c:v>
                </c:pt>
                <c:pt idx="39">
                  <c:v>DAS DN</c:v>
                </c:pt>
                <c:pt idx="40">
                  <c:v>DALTON TM</c:v>
                </c:pt>
                <c:pt idx="41">
                  <c:v>ASTLEY GENERAL PRACTICE</c:v>
                </c:pt>
                <c:pt idx="42">
                  <c:v>GRASMERE SURGERY</c:v>
                </c:pt>
                <c:pt idx="43">
                  <c:v>INTRAHEALTH LSV</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07824640"/>
        <c:axId val="107823104"/>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DR S VASANTH</c:v>
                </c:pt>
                <c:pt idx="1">
                  <c:v>STANDISH MEDICAL PRACTICE</c:v>
                </c:pt>
                <c:pt idx="2">
                  <c:v>DR ALISTAIR ASHTON</c:v>
                </c:pt>
                <c:pt idx="3">
                  <c:v>DR M PAL</c:v>
                </c:pt>
                <c:pt idx="4">
                  <c:v>OLLERTON A</c:v>
                </c:pt>
                <c:pt idx="5">
                  <c:v>THOMPSON ART</c:v>
                </c:pt>
                <c:pt idx="6">
                  <c:v>DR PATEL, KAMATH &amp; PARTNERS</c:v>
                </c:pt>
                <c:pt idx="7">
                  <c:v>FOXLEIGH FAMILY SURGERY</c:v>
                </c:pt>
                <c:pt idx="8">
                  <c:v>BEECH HILL MEDICAL PRACTICE</c:v>
                </c:pt>
                <c:pt idx="9">
                  <c:v>SULLIVAN WAY SURGERY</c:v>
                </c:pt>
                <c:pt idx="10">
                  <c:v>INTRAHEALTH TYLDESLEY</c:v>
                </c:pt>
                <c:pt idx="11">
                  <c:v>INTRAHEALTH FAMILY PRACT</c:v>
                </c:pt>
                <c:pt idx="12">
                  <c:v>DR SPIELMANN &amp; PARTNERS</c:v>
                </c:pt>
                <c:pt idx="13">
                  <c:v>BRYN CROSS SURGERY</c:v>
                </c:pt>
                <c:pt idx="14">
                  <c:v>PEMBERTON SURGERY</c:v>
                </c:pt>
                <c:pt idx="15">
                  <c:v>DOUBLET-STEWART MPH</c:v>
                </c:pt>
                <c:pt idx="16">
                  <c:v>DR MUNRO &amp; PARTNERS</c:v>
                </c:pt>
                <c:pt idx="17">
                  <c:v>LEIGH FAMILY PRACTICE</c:v>
                </c:pt>
                <c:pt idx="18">
                  <c:v>DR R ANDERSON &amp; DR M AHMED</c:v>
                </c:pt>
                <c:pt idx="19">
                  <c:v>THE DICCONSON GROUP PRACTICE</c:v>
                </c:pt>
                <c:pt idx="20">
                  <c:v>BRADSHAW MEDICAL CENTRE</c:v>
                </c:pt>
                <c:pt idx="21">
                  <c:v>INCE SURGERY</c:v>
                </c:pt>
                <c:pt idx="22">
                  <c:v>KHATRI K</c:v>
                </c:pt>
                <c:pt idx="23">
                  <c:v>GUPTA K</c:v>
                </c:pt>
                <c:pt idx="24">
                  <c:v>ULLAH M</c:v>
                </c:pt>
                <c:pt idx="25">
                  <c:v>DR MAUNG &amp; PARTNERS</c:v>
                </c:pt>
                <c:pt idx="26">
                  <c:v>DR ANIS &amp; ANIS</c:v>
                </c:pt>
                <c:pt idx="27">
                  <c:v>MARUS BRIDGE PRACTICE</c:v>
                </c:pt>
                <c:pt idx="28">
                  <c:v>CCG</c:v>
                </c:pt>
                <c:pt idx="29">
                  <c:v>PITALIA SK</c:v>
                </c:pt>
                <c:pt idx="30">
                  <c:v>DR KK CHAN</c:v>
                </c:pt>
                <c:pt idx="31">
                  <c:v>DR AK &amp; N ATREY</c:v>
                </c:pt>
                <c:pt idx="32">
                  <c:v>LOWER INCE SURGERY</c:v>
                </c:pt>
                <c:pt idx="33">
                  <c:v>ASPULL SURGERY</c:v>
                </c:pt>
                <c:pt idx="34">
                  <c:v>PENNYGATE MEDICAL CENTRE</c:v>
                </c:pt>
                <c:pt idx="35">
                  <c:v>DR CP KHATRI</c:v>
                </c:pt>
                <c:pt idx="36">
                  <c:v>DRS D'ARIFAT, ELISLAM, WAN &amp; SHAIKH</c:v>
                </c:pt>
                <c:pt idx="37">
                  <c:v>INTRAHEALTH MARSH GREEN</c:v>
                </c:pt>
                <c:pt idx="38">
                  <c:v>SAXENA L</c:v>
                </c:pt>
                <c:pt idx="39">
                  <c:v>DAS DN</c:v>
                </c:pt>
                <c:pt idx="40">
                  <c:v>DALTON TM</c:v>
                </c:pt>
                <c:pt idx="41">
                  <c:v>ASTLEY GENERAL PRACTICE</c:v>
                </c:pt>
                <c:pt idx="42">
                  <c:v>GRASMERE SURGERY</c:v>
                </c:pt>
                <c:pt idx="43">
                  <c:v>INTRAHEALTH LSV</c:v>
                </c:pt>
              </c:strCache>
            </c:strRef>
          </c:cat>
          <c:val>
            <c:numRef>
              <c:f>Sheet1!$B$2:$B$45</c:f>
              <c:numCache>
                <c:formatCode>0%</c:formatCode>
                <c:ptCount val="44"/>
                <c:pt idx="0">
                  <c:v>0.57999999999999996</c:v>
                </c:pt>
                <c:pt idx="1">
                  <c:v>0.57999999999999996</c:v>
                </c:pt>
                <c:pt idx="2">
                  <c:v>0.57999999999999996</c:v>
                </c:pt>
                <c:pt idx="3">
                  <c:v>0.57999999999999996</c:v>
                </c:pt>
                <c:pt idx="4">
                  <c:v>0.57999999999999996</c:v>
                </c:pt>
                <c:pt idx="5">
                  <c:v>0.57999999999999996</c:v>
                </c:pt>
                <c:pt idx="6">
                  <c:v>0.57999999999999996</c:v>
                </c:pt>
                <c:pt idx="7">
                  <c:v>0.57999999999999996</c:v>
                </c:pt>
                <c:pt idx="8">
                  <c:v>0.57999999999999996</c:v>
                </c:pt>
                <c:pt idx="9">
                  <c:v>0.57999999999999996</c:v>
                </c:pt>
                <c:pt idx="10">
                  <c:v>0.57999999999999996</c:v>
                </c:pt>
                <c:pt idx="11">
                  <c:v>0.57999999999999996</c:v>
                </c:pt>
                <c:pt idx="12">
                  <c:v>0.57999999999999996</c:v>
                </c:pt>
                <c:pt idx="13">
                  <c:v>0.57999999999999996</c:v>
                </c:pt>
                <c:pt idx="14">
                  <c:v>0.57999999999999996</c:v>
                </c:pt>
                <c:pt idx="15">
                  <c:v>0.57999999999999996</c:v>
                </c:pt>
                <c:pt idx="16">
                  <c:v>0.57999999999999996</c:v>
                </c:pt>
                <c:pt idx="17">
                  <c:v>0.57999999999999996</c:v>
                </c:pt>
                <c:pt idx="18">
                  <c:v>0.57999999999999996</c:v>
                </c:pt>
                <c:pt idx="19">
                  <c:v>0.57999999999999996</c:v>
                </c:pt>
                <c:pt idx="20">
                  <c:v>0.57999999999999996</c:v>
                </c:pt>
                <c:pt idx="21">
                  <c:v>0.57999999999999996</c:v>
                </c:pt>
                <c:pt idx="22">
                  <c:v>0.57999999999999996</c:v>
                </c:pt>
                <c:pt idx="23">
                  <c:v>0.57999999999999996</c:v>
                </c:pt>
                <c:pt idx="24">
                  <c:v>0.57999999999999996</c:v>
                </c:pt>
                <c:pt idx="25">
                  <c:v>0.57999999999999996</c:v>
                </c:pt>
                <c:pt idx="26">
                  <c:v>0.57999999999999996</c:v>
                </c:pt>
                <c:pt idx="27">
                  <c:v>0.57999999999999996</c:v>
                </c:pt>
                <c:pt idx="28">
                  <c:v>0.57999999999999996</c:v>
                </c:pt>
                <c:pt idx="29">
                  <c:v>0.57999999999999996</c:v>
                </c:pt>
                <c:pt idx="30">
                  <c:v>0.57999999999999996</c:v>
                </c:pt>
                <c:pt idx="31">
                  <c:v>0.57999999999999996</c:v>
                </c:pt>
                <c:pt idx="32">
                  <c:v>0.57999999999999996</c:v>
                </c:pt>
                <c:pt idx="33">
                  <c:v>0.57999999999999996</c:v>
                </c:pt>
                <c:pt idx="34">
                  <c:v>0.57999999999999996</c:v>
                </c:pt>
                <c:pt idx="35">
                  <c:v>0.57999999999999996</c:v>
                </c:pt>
                <c:pt idx="36">
                  <c:v>0.57999999999999996</c:v>
                </c:pt>
                <c:pt idx="37">
                  <c:v>0.57999999999999996</c:v>
                </c:pt>
                <c:pt idx="38">
                  <c:v>0.57999999999999996</c:v>
                </c:pt>
                <c:pt idx="39">
                  <c:v>0.57999999999999996</c:v>
                </c:pt>
                <c:pt idx="40">
                  <c:v>0.57999999999999996</c:v>
                </c:pt>
                <c:pt idx="41">
                  <c:v>0.57999999999999996</c:v>
                </c:pt>
                <c:pt idx="42">
                  <c:v>0.57999999999999996</c:v>
                </c:pt>
                <c:pt idx="43">
                  <c:v>0.57999999999999996</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DR S VASANTH</c:v>
                </c:pt>
                <c:pt idx="1">
                  <c:v>STANDISH MEDICAL PRACTICE</c:v>
                </c:pt>
                <c:pt idx="2">
                  <c:v>DR ALISTAIR ASHTON</c:v>
                </c:pt>
                <c:pt idx="3">
                  <c:v>DR M PAL</c:v>
                </c:pt>
                <c:pt idx="4">
                  <c:v>OLLERTON A</c:v>
                </c:pt>
                <c:pt idx="5">
                  <c:v>THOMPSON ART</c:v>
                </c:pt>
                <c:pt idx="6">
                  <c:v>DR PATEL, KAMATH &amp; PARTNERS</c:v>
                </c:pt>
                <c:pt idx="7">
                  <c:v>FOXLEIGH FAMILY SURGERY</c:v>
                </c:pt>
                <c:pt idx="8">
                  <c:v>BEECH HILL MEDICAL PRACTICE</c:v>
                </c:pt>
                <c:pt idx="9">
                  <c:v>SULLIVAN WAY SURGERY</c:v>
                </c:pt>
                <c:pt idx="10">
                  <c:v>INTRAHEALTH TYLDESLEY</c:v>
                </c:pt>
                <c:pt idx="11">
                  <c:v>INTRAHEALTH FAMILY PRACT</c:v>
                </c:pt>
                <c:pt idx="12">
                  <c:v>DR SPIELMANN &amp; PARTNERS</c:v>
                </c:pt>
                <c:pt idx="13">
                  <c:v>BRYN CROSS SURGERY</c:v>
                </c:pt>
                <c:pt idx="14">
                  <c:v>PEMBERTON SURGERY</c:v>
                </c:pt>
                <c:pt idx="15">
                  <c:v>DOUBLET-STEWART MPH</c:v>
                </c:pt>
                <c:pt idx="16">
                  <c:v>DR MUNRO &amp; PARTNERS</c:v>
                </c:pt>
                <c:pt idx="17">
                  <c:v>LEIGH FAMILY PRACTICE</c:v>
                </c:pt>
                <c:pt idx="18">
                  <c:v>DR R ANDERSON &amp; DR M AHMED</c:v>
                </c:pt>
                <c:pt idx="19">
                  <c:v>THE DICCONSON GROUP PRACTICE</c:v>
                </c:pt>
                <c:pt idx="20">
                  <c:v>BRADSHAW MEDICAL CENTRE</c:v>
                </c:pt>
                <c:pt idx="21">
                  <c:v>INCE SURGERY</c:v>
                </c:pt>
                <c:pt idx="22">
                  <c:v>KHATRI K</c:v>
                </c:pt>
                <c:pt idx="23">
                  <c:v>GUPTA K</c:v>
                </c:pt>
                <c:pt idx="24">
                  <c:v>ULLAH M</c:v>
                </c:pt>
                <c:pt idx="25">
                  <c:v>DR MAUNG &amp; PARTNERS</c:v>
                </c:pt>
                <c:pt idx="26">
                  <c:v>DR ANIS &amp; ANIS</c:v>
                </c:pt>
                <c:pt idx="27">
                  <c:v>MARUS BRIDGE PRACTICE</c:v>
                </c:pt>
                <c:pt idx="28">
                  <c:v>CCG</c:v>
                </c:pt>
                <c:pt idx="29">
                  <c:v>PITALIA SK</c:v>
                </c:pt>
                <c:pt idx="30">
                  <c:v>DR KK CHAN</c:v>
                </c:pt>
                <c:pt idx="31">
                  <c:v>DR AK &amp; N ATREY</c:v>
                </c:pt>
                <c:pt idx="32">
                  <c:v>LOWER INCE SURGERY</c:v>
                </c:pt>
                <c:pt idx="33">
                  <c:v>ASPULL SURGERY</c:v>
                </c:pt>
                <c:pt idx="34">
                  <c:v>PENNYGATE MEDICAL CENTRE</c:v>
                </c:pt>
                <c:pt idx="35">
                  <c:v>DR CP KHATRI</c:v>
                </c:pt>
                <c:pt idx="36">
                  <c:v>DRS D'ARIFAT, ELISLAM, WAN &amp; SHAIKH</c:v>
                </c:pt>
                <c:pt idx="37">
                  <c:v>INTRAHEALTH MARSH GREEN</c:v>
                </c:pt>
                <c:pt idx="38">
                  <c:v>SAXENA L</c:v>
                </c:pt>
                <c:pt idx="39">
                  <c:v>DAS DN</c:v>
                </c:pt>
                <c:pt idx="40">
                  <c:v>DALTON TM</c:v>
                </c:pt>
                <c:pt idx="41">
                  <c:v>ASTLEY GENERAL PRACTICE</c:v>
                </c:pt>
                <c:pt idx="42">
                  <c:v>GRASMERE SURGERY</c:v>
                </c:pt>
                <c:pt idx="43">
                  <c:v>INTRAHEALTH LSV</c:v>
                </c:pt>
              </c:strCache>
            </c:strRef>
          </c:cat>
          <c:val>
            <c:numRef>
              <c:f>Sheet1!$C$2:$C$45</c:f>
              <c:numCache>
                <c:formatCode>0%</c:formatCode>
                <c:ptCount val="44"/>
                <c:pt idx="0">
                  <c:v>0.39</c:v>
                </c:pt>
                <c:pt idx="1">
                  <c:v>0.44</c:v>
                </c:pt>
                <c:pt idx="2">
                  <c:v>0.44</c:v>
                </c:pt>
                <c:pt idx="3">
                  <c:v>0.45</c:v>
                </c:pt>
                <c:pt idx="4">
                  <c:v>0.46</c:v>
                </c:pt>
                <c:pt idx="5">
                  <c:v>0.47</c:v>
                </c:pt>
                <c:pt idx="6">
                  <c:v>0.49</c:v>
                </c:pt>
                <c:pt idx="7">
                  <c:v>0.49</c:v>
                </c:pt>
                <c:pt idx="8">
                  <c:v>0.5</c:v>
                </c:pt>
                <c:pt idx="9">
                  <c:v>0.51</c:v>
                </c:pt>
                <c:pt idx="10">
                  <c:v>0.52</c:v>
                </c:pt>
                <c:pt idx="11">
                  <c:v>0.52</c:v>
                </c:pt>
                <c:pt idx="12">
                  <c:v>0.53</c:v>
                </c:pt>
                <c:pt idx="13">
                  <c:v>0.54</c:v>
                </c:pt>
                <c:pt idx="14">
                  <c:v>0.56000000000000005</c:v>
                </c:pt>
                <c:pt idx="15">
                  <c:v>0.56000000000000005</c:v>
                </c:pt>
                <c:pt idx="16">
                  <c:v>0.56999999999999995</c:v>
                </c:pt>
                <c:pt idx="17">
                  <c:v>0.56999999999999995</c:v>
                </c:pt>
                <c:pt idx="18">
                  <c:v>0.57999999999999996</c:v>
                </c:pt>
                <c:pt idx="19">
                  <c:v>0.6</c:v>
                </c:pt>
                <c:pt idx="20">
                  <c:v>0.6</c:v>
                </c:pt>
                <c:pt idx="21">
                  <c:v>0.6</c:v>
                </c:pt>
                <c:pt idx="22">
                  <c:v>0.6</c:v>
                </c:pt>
                <c:pt idx="23">
                  <c:v>0.6</c:v>
                </c:pt>
                <c:pt idx="24">
                  <c:v>0.61</c:v>
                </c:pt>
                <c:pt idx="25">
                  <c:v>0.61</c:v>
                </c:pt>
                <c:pt idx="26">
                  <c:v>0.62</c:v>
                </c:pt>
                <c:pt idx="27">
                  <c:v>0.62</c:v>
                </c:pt>
                <c:pt idx="28">
                  <c:v>-10</c:v>
                </c:pt>
                <c:pt idx="29">
                  <c:v>0.63</c:v>
                </c:pt>
                <c:pt idx="30">
                  <c:v>0.63</c:v>
                </c:pt>
                <c:pt idx="31">
                  <c:v>0.63</c:v>
                </c:pt>
                <c:pt idx="32">
                  <c:v>0.64</c:v>
                </c:pt>
                <c:pt idx="33">
                  <c:v>0.65</c:v>
                </c:pt>
                <c:pt idx="34">
                  <c:v>0.65</c:v>
                </c:pt>
                <c:pt idx="35">
                  <c:v>0.65</c:v>
                </c:pt>
                <c:pt idx="36">
                  <c:v>0.66</c:v>
                </c:pt>
                <c:pt idx="37">
                  <c:v>0.66</c:v>
                </c:pt>
                <c:pt idx="38">
                  <c:v>0.67</c:v>
                </c:pt>
                <c:pt idx="39">
                  <c:v>0.67</c:v>
                </c:pt>
                <c:pt idx="40">
                  <c:v>0.67</c:v>
                </c:pt>
                <c:pt idx="41">
                  <c:v>0.68</c:v>
                </c:pt>
                <c:pt idx="42">
                  <c:v>0.69</c:v>
                </c:pt>
                <c:pt idx="43">
                  <c:v>0.69</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0.63</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07814912"/>
        <c:axId val="107817216"/>
      </c:lineChart>
      <c:catAx>
        <c:axId val="107814912"/>
        <c:scaling>
          <c:orientation val="minMax"/>
        </c:scaling>
        <c:delete val="0"/>
        <c:axPos val="b"/>
        <c:majorTickMark val="out"/>
        <c:minorTickMark val="none"/>
        <c:tickLblPos val="nextTo"/>
        <c:txPr>
          <a:bodyPr rot="-5400000" vert="horz"/>
          <a:lstStyle/>
          <a:p>
            <a:pPr>
              <a:defRPr sz="700"/>
            </a:pPr>
            <a:endParaRPr lang="en-US"/>
          </a:p>
        </c:txPr>
        <c:crossAx val="107817216"/>
        <c:crosses val="autoZero"/>
        <c:auto val="1"/>
        <c:lblAlgn val="ctr"/>
        <c:lblOffset val="100"/>
        <c:noMultiLvlLbl val="0"/>
      </c:catAx>
      <c:valAx>
        <c:axId val="107817216"/>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07814912"/>
        <c:crosses val="autoZero"/>
        <c:crossBetween val="between"/>
      </c:valAx>
      <c:valAx>
        <c:axId val="107823104"/>
        <c:scaling>
          <c:orientation val="minMax"/>
          <c:max val="1"/>
          <c:min val="0"/>
        </c:scaling>
        <c:delete val="0"/>
        <c:axPos val="r"/>
        <c:numFmt formatCode="General" sourceLinked="1"/>
        <c:majorTickMark val="none"/>
        <c:minorTickMark val="none"/>
        <c:tickLblPos val="none"/>
        <c:spPr>
          <a:ln>
            <a:noFill/>
          </a:ln>
        </c:spPr>
        <c:crossAx val="107824640"/>
        <c:crosses val="max"/>
        <c:crossBetween val="between"/>
      </c:valAx>
      <c:catAx>
        <c:axId val="107824640"/>
        <c:scaling>
          <c:orientation val="minMax"/>
        </c:scaling>
        <c:delete val="1"/>
        <c:axPos val="b"/>
        <c:majorTickMark val="out"/>
        <c:minorTickMark val="none"/>
        <c:tickLblPos val="nextTo"/>
        <c:crossAx val="10782310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MEDICENTRE</c:v>
                </c:pt>
                <c:pt idx="1">
                  <c:v>THE CHANDLER SURGERY</c:v>
                </c:pt>
                <c:pt idx="2">
                  <c:v>DR TUN &amp; PARTNERS</c:v>
                </c:pt>
                <c:pt idx="3">
                  <c:v>LILFORD PARK SURGERY</c:v>
                </c:pt>
                <c:pt idx="4">
                  <c:v>BRAITHWAITE SURGERY</c:v>
                </c:pt>
                <c:pt idx="5">
                  <c:v>DR ELLIS &amp; KREPPEL</c:v>
                </c:pt>
                <c:pt idx="6">
                  <c:v>PLATT BRIDGE HEALTH CENTRE</c:v>
                </c:pt>
                <c:pt idx="7">
                  <c:v>BROOKMILL MEDICAL CENTRE</c:v>
                </c:pt>
                <c:pt idx="8">
                  <c:v>DR TRIVEDI &amp; TRIVEDI</c:v>
                </c:pt>
                <c:pt idx="9">
                  <c:v>GRASMERE SURGERY</c:v>
                </c:pt>
                <c:pt idx="10">
                  <c:v>ESA BH</c:v>
                </c:pt>
                <c:pt idx="11">
                  <c:v>ZAMAN</c:v>
                </c:pt>
                <c:pt idx="12">
                  <c:v>XAVIER CA</c:v>
                </c:pt>
                <c:pt idx="13">
                  <c:v>ELLIOT STREET SURGERY</c:v>
                </c:pt>
                <c:pt idx="14">
                  <c:v>PREMIER HEALTH TEAM</c:v>
                </c:pt>
                <c:pt idx="15">
                  <c:v>INTRAHEALTH PLATT BRIDGE</c:v>
                </c:pt>
                <c:pt idx="16">
                  <c:v>DR JD SEABROOK</c:v>
                </c:pt>
                <c:pt idx="17">
                  <c:v>SIVAKUMAR &amp; PARTNER</c:v>
                </c:pt>
                <c:pt idx="18">
                  <c:v>SHAHBAZI SS</c:v>
                </c:pt>
                <c:pt idx="19">
                  <c:v>DR S N SHARMA AND PARTNER</c:v>
                </c:pt>
                <c:pt idx="20">
                  <c:v>DR PT MAHADEVAPPA</c:v>
                </c:pt>
                <c:pt idx="21">
                  <c:v>HATIKAKOTY N</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MEDICENTRE</c:v>
                </c:pt>
                <c:pt idx="1">
                  <c:v>THE CHANDLER SURGERY</c:v>
                </c:pt>
                <c:pt idx="2">
                  <c:v>DR TUN &amp; PARTNERS</c:v>
                </c:pt>
                <c:pt idx="3">
                  <c:v>LILFORD PARK SURGERY</c:v>
                </c:pt>
                <c:pt idx="4">
                  <c:v>BRAITHWAITE SURGERY</c:v>
                </c:pt>
                <c:pt idx="5">
                  <c:v>DR ELLIS &amp; KREPPEL</c:v>
                </c:pt>
                <c:pt idx="6">
                  <c:v>PLATT BRIDGE HEALTH CENTRE</c:v>
                </c:pt>
                <c:pt idx="7">
                  <c:v>BROOKMILL MEDICAL CENTRE</c:v>
                </c:pt>
                <c:pt idx="8">
                  <c:v>DR TRIVEDI &amp; TRIVEDI</c:v>
                </c:pt>
                <c:pt idx="9">
                  <c:v>GRASMERE SURGERY</c:v>
                </c:pt>
                <c:pt idx="10">
                  <c:v>ESA BH</c:v>
                </c:pt>
                <c:pt idx="11">
                  <c:v>ZAMAN</c:v>
                </c:pt>
                <c:pt idx="12">
                  <c:v>XAVIER CA</c:v>
                </c:pt>
                <c:pt idx="13">
                  <c:v>ELLIOT STREET SURGERY</c:v>
                </c:pt>
                <c:pt idx="14">
                  <c:v>PREMIER HEALTH TEAM</c:v>
                </c:pt>
                <c:pt idx="15">
                  <c:v>INTRAHEALTH PLATT BRIDGE</c:v>
                </c:pt>
                <c:pt idx="16">
                  <c:v>DR JD SEABROOK</c:v>
                </c:pt>
                <c:pt idx="17">
                  <c:v>SIVAKUMAR &amp; PARTNER</c:v>
                </c:pt>
                <c:pt idx="18">
                  <c:v>SHAHBAZI SS</c:v>
                </c:pt>
                <c:pt idx="19">
                  <c:v>DR S N SHARMA AND PARTNER</c:v>
                </c:pt>
                <c:pt idx="20">
                  <c:v>DR PT MAHADEVAPPA</c:v>
                </c:pt>
                <c:pt idx="21">
                  <c:v>HATIKAKOTY N</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MEDICENTRE</c:v>
                </c:pt>
                <c:pt idx="1">
                  <c:v>THE CHANDLER SURGERY</c:v>
                </c:pt>
                <c:pt idx="2">
                  <c:v>DR TUN &amp; PARTNERS</c:v>
                </c:pt>
                <c:pt idx="3">
                  <c:v>LILFORD PARK SURGERY</c:v>
                </c:pt>
                <c:pt idx="4">
                  <c:v>BRAITHWAITE SURGERY</c:v>
                </c:pt>
                <c:pt idx="5">
                  <c:v>DR ELLIS &amp; KREPPEL</c:v>
                </c:pt>
                <c:pt idx="6">
                  <c:v>PLATT BRIDGE HEALTH CENTRE</c:v>
                </c:pt>
                <c:pt idx="7">
                  <c:v>BROOKMILL MEDICAL CENTRE</c:v>
                </c:pt>
                <c:pt idx="8">
                  <c:v>DR TRIVEDI &amp; TRIVEDI</c:v>
                </c:pt>
                <c:pt idx="9">
                  <c:v>GRASMERE SURGERY</c:v>
                </c:pt>
                <c:pt idx="10">
                  <c:v>ESA BH</c:v>
                </c:pt>
                <c:pt idx="11">
                  <c:v>ZAMAN</c:v>
                </c:pt>
                <c:pt idx="12">
                  <c:v>XAVIER CA</c:v>
                </c:pt>
                <c:pt idx="13">
                  <c:v>ELLIOT STREET SURGERY</c:v>
                </c:pt>
                <c:pt idx="14">
                  <c:v>PREMIER HEALTH TEAM</c:v>
                </c:pt>
                <c:pt idx="15">
                  <c:v>INTRAHEALTH PLATT BRIDGE</c:v>
                </c:pt>
                <c:pt idx="16">
                  <c:v>DR JD SEABROOK</c:v>
                </c:pt>
                <c:pt idx="17">
                  <c:v>SIVAKUMAR &amp; PARTNER</c:v>
                </c:pt>
                <c:pt idx="18">
                  <c:v>SHAHBAZI SS</c:v>
                </c:pt>
                <c:pt idx="19">
                  <c:v>DR S N SHARMA AND PARTNER</c:v>
                </c:pt>
                <c:pt idx="20">
                  <c:v>DR PT MAHADEVAPPA</c:v>
                </c:pt>
                <c:pt idx="21">
                  <c:v>HATIKAKOTY N</c:v>
                </c:pt>
              </c:strCache>
            </c:strRef>
          </c:cat>
          <c:val>
            <c:numRef>
              <c:f>Sheet1!$F$2:$F$45</c:f>
              <c:numCache>
                <c:formatCode>General</c:formatCode>
                <c:ptCount val="44"/>
                <c:pt idx="0">
                  <c:v>0.71</c:v>
                </c:pt>
                <c:pt idx="1">
                  <c:v>0.71</c:v>
                </c:pt>
                <c:pt idx="2">
                  <c:v>0.72</c:v>
                </c:pt>
                <c:pt idx="3">
                  <c:v>0.72</c:v>
                </c:pt>
                <c:pt idx="4">
                  <c:v>0.73</c:v>
                </c:pt>
                <c:pt idx="5">
                  <c:v>0.73</c:v>
                </c:pt>
                <c:pt idx="6">
                  <c:v>0.74</c:v>
                </c:pt>
                <c:pt idx="7">
                  <c:v>0.75</c:v>
                </c:pt>
                <c:pt idx="8">
                  <c:v>0.75</c:v>
                </c:pt>
                <c:pt idx="9">
                  <c:v>0.76</c:v>
                </c:pt>
                <c:pt idx="10">
                  <c:v>0.76</c:v>
                </c:pt>
                <c:pt idx="11">
                  <c:v>0.78</c:v>
                </c:pt>
                <c:pt idx="12">
                  <c:v>0.78</c:v>
                </c:pt>
                <c:pt idx="13">
                  <c:v>0.8</c:v>
                </c:pt>
                <c:pt idx="14">
                  <c:v>0.8</c:v>
                </c:pt>
                <c:pt idx="15">
                  <c:v>0.82</c:v>
                </c:pt>
                <c:pt idx="16">
                  <c:v>0.83</c:v>
                </c:pt>
                <c:pt idx="17">
                  <c:v>0.84</c:v>
                </c:pt>
                <c:pt idx="18">
                  <c:v>0.85</c:v>
                </c:pt>
                <c:pt idx="19">
                  <c:v>0.87</c:v>
                </c:pt>
                <c:pt idx="20">
                  <c:v>0.9</c:v>
                </c:pt>
                <c:pt idx="21">
                  <c:v>0.93</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MEDICENTRE</c:v>
                </c:pt>
                <c:pt idx="1">
                  <c:v>THE CHANDLER SURGERY</c:v>
                </c:pt>
                <c:pt idx="2">
                  <c:v>DR TUN &amp; PARTNERS</c:v>
                </c:pt>
                <c:pt idx="3">
                  <c:v>LILFORD PARK SURGERY</c:v>
                </c:pt>
                <c:pt idx="4">
                  <c:v>BRAITHWAITE SURGERY</c:v>
                </c:pt>
                <c:pt idx="5">
                  <c:v>DR ELLIS &amp; KREPPEL</c:v>
                </c:pt>
                <c:pt idx="6">
                  <c:v>PLATT BRIDGE HEALTH CENTRE</c:v>
                </c:pt>
                <c:pt idx="7">
                  <c:v>BROOKMILL MEDICAL CENTRE</c:v>
                </c:pt>
                <c:pt idx="8">
                  <c:v>DR TRIVEDI &amp; TRIVEDI</c:v>
                </c:pt>
                <c:pt idx="9">
                  <c:v>GRASMERE SURGERY</c:v>
                </c:pt>
                <c:pt idx="10">
                  <c:v>ESA BH</c:v>
                </c:pt>
                <c:pt idx="11">
                  <c:v>ZAMAN</c:v>
                </c:pt>
                <c:pt idx="12">
                  <c:v>XAVIER CA</c:v>
                </c:pt>
                <c:pt idx="13">
                  <c:v>ELLIOT STREET SURGERY</c:v>
                </c:pt>
                <c:pt idx="14">
                  <c:v>PREMIER HEALTH TEAM</c:v>
                </c:pt>
                <c:pt idx="15">
                  <c:v>INTRAHEALTH PLATT BRIDGE</c:v>
                </c:pt>
                <c:pt idx="16">
                  <c:v>DR JD SEABROOK</c:v>
                </c:pt>
                <c:pt idx="17">
                  <c:v>SIVAKUMAR &amp; PARTNER</c:v>
                </c:pt>
                <c:pt idx="18">
                  <c:v>SHAHBAZI SS</c:v>
                </c:pt>
                <c:pt idx="19">
                  <c:v>DR S N SHARMA AND PARTNER</c:v>
                </c:pt>
                <c:pt idx="20">
                  <c:v>DR PT MAHADEVAPPA</c:v>
                </c:pt>
                <c:pt idx="21">
                  <c:v>HATIKAKOTY N</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MEDICENTRE</c:v>
                </c:pt>
                <c:pt idx="1">
                  <c:v>THE CHANDLER SURGERY</c:v>
                </c:pt>
                <c:pt idx="2">
                  <c:v>DR TUN &amp; PARTNERS</c:v>
                </c:pt>
                <c:pt idx="3">
                  <c:v>LILFORD PARK SURGERY</c:v>
                </c:pt>
                <c:pt idx="4">
                  <c:v>BRAITHWAITE SURGERY</c:v>
                </c:pt>
                <c:pt idx="5">
                  <c:v>DR ELLIS &amp; KREPPEL</c:v>
                </c:pt>
                <c:pt idx="6">
                  <c:v>PLATT BRIDGE HEALTH CENTRE</c:v>
                </c:pt>
                <c:pt idx="7">
                  <c:v>BROOKMILL MEDICAL CENTRE</c:v>
                </c:pt>
                <c:pt idx="8">
                  <c:v>DR TRIVEDI &amp; TRIVEDI</c:v>
                </c:pt>
                <c:pt idx="9">
                  <c:v>GRASMERE SURGERY</c:v>
                </c:pt>
                <c:pt idx="10">
                  <c:v>ESA BH</c:v>
                </c:pt>
                <c:pt idx="11">
                  <c:v>ZAMAN</c:v>
                </c:pt>
                <c:pt idx="12">
                  <c:v>XAVIER CA</c:v>
                </c:pt>
                <c:pt idx="13">
                  <c:v>ELLIOT STREET SURGERY</c:v>
                </c:pt>
                <c:pt idx="14">
                  <c:v>PREMIER HEALTH TEAM</c:v>
                </c:pt>
                <c:pt idx="15">
                  <c:v>INTRAHEALTH PLATT BRIDGE</c:v>
                </c:pt>
                <c:pt idx="16">
                  <c:v>DR JD SEABROOK</c:v>
                </c:pt>
                <c:pt idx="17">
                  <c:v>SIVAKUMAR &amp; PARTNER</c:v>
                </c:pt>
                <c:pt idx="18">
                  <c:v>SHAHBAZI SS</c:v>
                </c:pt>
                <c:pt idx="19">
                  <c:v>DR S N SHARMA AND PARTNER</c:v>
                </c:pt>
                <c:pt idx="20">
                  <c:v>DR PT MAHADEVAPPA</c:v>
                </c:pt>
                <c:pt idx="21">
                  <c:v>HATIKAKOTY N</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08447616"/>
        <c:axId val="10844608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MEDICENTRE</c:v>
                </c:pt>
                <c:pt idx="1">
                  <c:v>THE CHANDLER SURGERY</c:v>
                </c:pt>
                <c:pt idx="2">
                  <c:v>DR TUN &amp; PARTNERS</c:v>
                </c:pt>
                <c:pt idx="3">
                  <c:v>LILFORD PARK SURGERY</c:v>
                </c:pt>
                <c:pt idx="4">
                  <c:v>BRAITHWAITE SURGERY</c:v>
                </c:pt>
                <c:pt idx="5">
                  <c:v>DR ELLIS &amp; KREPPEL</c:v>
                </c:pt>
                <c:pt idx="6">
                  <c:v>PLATT BRIDGE HEALTH CENTRE</c:v>
                </c:pt>
                <c:pt idx="7">
                  <c:v>BROOKMILL MEDICAL CENTRE</c:v>
                </c:pt>
                <c:pt idx="8">
                  <c:v>DR TRIVEDI &amp; TRIVEDI</c:v>
                </c:pt>
                <c:pt idx="9">
                  <c:v>GRASMERE SURGERY</c:v>
                </c:pt>
                <c:pt idx="10">
                  <c:v>ESA BH</c:v>
                </c:pt>
                <c:pt idx="11">
                  <c:v>ZAMAN</c:v>
                </c:pt>
                <c:pt idx="12">
                  <c:v>XAVIER CA</c:v>
                </c:pt>
                <c:pt idx="13">
                  <c:v>ELLIOT STREET SURGERY</c:v>
                </c:pt>
                <c:pt idx="14">
                  <c:v>PREMIER HEALTH TEAM</c:v>
                </c:pt>
                <c:pt idx="15">
                  <c:v>INTRAHEALTH PLATT BRIDGE</c:v>
                </c:pt>
                <c:pt idx="16">
                  <c:v>DR JD SEABROOK</c:v>
                </c:pt>
                <c:pt idx="17">
                  <c:v>SIVAKUMAR &amp; PARTNER</c:v>
                </c:pt>
                <c:pt idx="18">
                  <c:v>SHAHBAZI SS</c:v>
                </c:pt>
                <c:pt idx="19">
                  <c:v>DR S N SHARMA AND PARTNER</c:v>
                </c:pt>
                <c:pt idx="20">
                  <c:v>DR PT MAHADEVAPPA</c:v>
                </c:pt>
                <c:pt idx="21">
                  <c:v>HATIKAKOTY N</c:v>
                </c:pt>
              </c:strCache>
            </c:strRef>
          </c:cat>
          <c:val>
            <c:numRef>
              <c:f>Sheet1!$B$2:$B$45</c:f>
              <c:numCache>
                <c:formatCode>0%</c:formatCode>
                <c:ptCount val="44"/>
                <c:pt idx="0">
                  <c:v>0.57999999999999996</c:v>
                </c:pt>
                <c:pt idx="1">
                  <c:v>0.57999999999999996</c:v>
                </c:pt>
                <c:pt idx="2">
                  <c:v>0.57999999999999996</c:v>
                </c:pt>
                <c:pt idx="3">
                  <c:v>0.57999999999999996</c:v>
                </c:pt>
                <c:pt idx="4">
                  <c:v>0.57999999999999996</c:v>
                </c:pt>
                <c:pt idx="5">
                  <c:v>0.57999999999999996</c:v>
                </c:pt>
                <c:pt idx="6">
                  <c:v>0.57999999999999996</c:v>
                </c:pt>
                <c:pt idx="7">
                  <c:v>0.57999999999999996</c:v>
                </c:pt>
                <c:pt idx="8">
                  <c:v>0.57999999999999996</c:v>
                </c:pt>
                <c:pt idx="9">
                  <c:v>0.57999999999999996</c:v>
                </c:pt>
                <c:pt idx="10">
                  <c:v>0.57999999999999996</c:v>
                </c:pt>
                <c:pt idx="11">
                  <c:v>0.57999999999999996</c:v>
                </c:pt>
                <c:pt idx="12">
                  <c:v>0.57999999999999996</c:v>
                </c:pt>
                <c:pt idx="13">
                  <c:v>0.57999999999999996</c:v>
                </c:pt>
                <c:pt idx="14">
                  <c:v>0.57999999999999996</c:v>
                </c:pt>
                <c:pt idx="15">
                  <c:v>0.57999999999999996</c:v>
                </c:pt>
                <c:pt idx="16">
                  <c:v>0.57999999999999996</c:v>
                </c:pt>
                <c:pt idx="17">
                  <c:v>0.57999999999999996</c:v>
                </c:pt>
                <c:pt idx="18">
                  <c:v>0.57999999999999996</c:v>
                </c:pt>
                <c:pt idx="19">
                  <c:v>0.57999999999999996</c:v>
                </c:pt>
                <c:pt idx="20">
                  <c:v>0.57999999999999996</c:v>
                </c:pt>
                <c:pt idx="21">
                  <c:v>0.57999999999999996</c:v>
                </c:pt>
                <c:pt idx="22">
                  <c:v>0.57999999999999996</c:v>
                </c:pt>
                <c:pt idx="23">
                  <c:v>0.57999999999999996</c:v>
                </c:pt>
                <c:pt idx="24">
                  <c:v>0.57999999999999996</c:v>
                </c:pt>
                <c:pt idx="25">
                  <c:v>0.57999999999999996</c:v>
                </c:pt>
                <c:pt idx="26">
                  <c:v>0.57999999999999996</c:v>
                </c:pt>
                <c:pt idx="27">
                  <c:v>0.57999999999999996</c:v>
                </c:pt>
                <c:pt idx="28">
                  <c:v>0.57999999999999996</c:v>
                </c:pt>
                <c:pt idx="29">
                  <c:v>0.57999999999999996</c:v>
                </c:pt>
                <c:pt idx="30">
                  <c:v>0.57999999999999996</c:v>
                </c:pt>
                <c:pt idx="31">
                  <c:v>0.57999999999999996</c:v>
                </c:pt>
                <c:pt idx="32">
                  <c:v>0.57999999999999996</c:v>
                </c:pt>
                <c:pt idx="33">
                  <c:v>0.57999999999999996</c:v>
                </c:pt>
                <c:pt idx="34">
                  <c:v>0.57999999999999996</c:v>
                </c:pt>
                <c:pt idx="35">
                  <c:v>0.57999999999999996</c:v>
                </c:pt>
                <c:pt idx="36">
                  <c:v>0.57999999999999996</c:v>
                </c:pt>
                <c:pt idx="37">
                  <c:v>0.57999999999999996</c:v>
                </c:pt>
                <c:pt idx="38">
                  <c:v>0.57999999999999996</c:v>
                </c:pt>
                <c:pt idx="39">
                  <c:v>0.57999999999999996</c:v>
                </c:pt>
                <c:pt idx="40">
                  <c:v>0.57999999999999996</c:v>
                </c:pt>
                <c:pt idx="41">
                  <c:v>0.57999999999999996</c:v>
                </c:pt>
                <c:pt idx="42">
                  <c:v>0.57999999999999996</c:v>
                </c:pt>
                <c:pt idx="43">
                  <c:v>0.57999999999999996</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MEDICENTRE</c:v>
                </c:pt>
                <c:pt idx="1">
                  <c:v>THE CHANDLER SURGERY</c:v>
                </c:pt>
                <c:pt idx="2">
                  <c:v>DR TUN &amp; PARTNERS</c:v>
                </c:pt>
                <c:pt idx="3">
                  <c:v>LILFORD PARK SURGERY</c:v>
                </c:pt>
                <c:pt idx="4">
                  <c:v>BRAITHWAITE SURGERY</c:v>
                </c:pt>
                <c:pt idx="5">
                  <c:v>DR ELLIS &amp; KREPPEL</c:v>
                </c:pt>
                <c:pt idx="6">
                  <c:v>PLATT BRIDGE HEALTH CENTRE</c:v>
                </c:pt>
                <c:pt idx="7">
                  <c:v>BROOKMILL MEDICAL CENTRE</c:v>
                </c:pt>
                <c:pt idx="8">
                  <c:v>DR TRIVEDI &amp; TRIVEDI</c:v>
                </c:pt>
                <c:pt idx="9">
                  <c:v>GRASMERE SURGERY</c:v>
                </c:pt>
                <c:pt idx="10">
                  <c:v>ESA BH</c:v>
                </c:pt>
                <c:pt idx="11">
                  <c:v>ZAMAN</c:v>
                </c:pt>
                <c:pt idx="12">
                  <c:v>XAVIER CA</c:v>
                </c:pt>
                <c:pt idx="13">
                  <c:v>ELLIOT STREET SURGERY</c:v>
                </c:pt>
                <c:pt idx="14">
                  <c:v>PREMIER HEALTH TEAM</c:v>
                </c:pt>
                <c:pt idx="15">
                  <c:v>INTRAHEALTH PLATT BRIDGE</c:v>
                </c:pt>
                <c:pt idx="16">
                  <c:v>DR JD SEABROOK</c:v>
                </c:pt>
                <c:pt idx="17">
                  <c:v>SIVAKUMAR &amp; PARTNER</c:v>
                </c:pt>
                <c:pt idx="18">
                  <c:v>SHAHBAZI SS</c:v>
                </c:pt>
                <c:pt idx="19">
                  <c:v>DR S N SHARMA AND PARTNER</c:v>
                </c:pt>
                <c:pt idx="20">
                  <c:v>DR PT MAHADEVAPPA</c:v>
                </c:pt>
                <c:pt idx="21">
                  <c:v>HATIKAKOTY N</c:v>
                </c:pt>
              </c:strCache>
            </c:strRef>
          </c:cat>
          <c:val>
            <c:numRef>
              <c:f>Sheet1!$C$2:$C$45</c:f>
              <c:numCache>
                <c:formatCode>0%</c:formatCode>
                <c:ptCount val="44"/>
                <c:pt idx="0">
                  <c:v>0.71</c:v>
                </c:pt>
                <c:pt idx="1">
                  <c:v>0.71</c:v>
                </c:pt>
                <c:pt idx="2">
                  <c:v>0.72</c:v>
                </c:pt>
                <c:pt idx="3">
                  <c:v>0.72</c:v>
                </c:pt>
                <c:pt idx="4">
                  <c:v>0.73</c:v>
                </c:pt>
                <c:pt idx="5">
                  <c:v>0.73</c:v>
                </c:pt>
                <c:pt idx="6">
                  <c:v>0.74</c:v>
                </c:pt>
                <c:pt idx="7">
                  <c:v>0.75</c:v>
                </c:pt>
                <c:pt idx="8">
                  <c:v>0.75</c:v>
                </c:pt>
                <c:pt idx="9">
                  <c:v>0.76</c:v>
                </c:pt>
                <c:pt idx="10">
                  <c:v>0.76</c:v>
                </c:pt>
                <c:pt idx="11">
                  <c:v>0.78</c:v>
                </c:pt>
                <c:pt idx="12">
                  <c:v>0.78</c:v>
                </c:pt>
                <c:pt idx="13">
                  <c:v>0.8</c:v>
                </c:pt>
                <c:pt idx="14">
                  <c:v>0.8</c:v>
                </c:pt>
                <c:pt idx="15">
                  <c:v>0.82</c:v>
                </c:pt>
                <c:pt idx="16">
                  <c:v>0.83</c:v>
                </c:pt>
                <c:pt idx="17">
                  <c:v>0.84</c:v>
                </c:pt>
                <c:pt idx="18">
                  <c:v>0.85</c:v>
                </c:pt>
                <c:pt idx="19">
                  <c:v>0.87</c:v>
                </c:pt>
                <c:pt idx="20">
                  <c:v>0.9</c:v>
                </c:pt>
                <c:pt idx="21">
                  <c:v>0.93</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08441984"/>
        <c:axId val="108444288"/>
      </c:lineChart>
      <c:catAx>
        <c:axId val="108441984"/>
        <c:scaling>
          <c:orientation val="minMax"/>
        </c:scaling>
        <c:delete val="0"/>
        <c:axPos val="b"/>
        <c:majorTickMark val="out"/>
        <c:minorTickMark val="none"/>
        <c:tickLblPos val="nextTo"/>
        <c:txPr>
          <a:bodyPr rot="-5400000" vert="horz"/>
          <a:lstStyle/>
          <a:p>
            <a:pPr>
              <a:defRPr sz="700"/>
            </a:pPr>
            <a:endParaRPr lang="en-US"/>
          </a:p>
        </c:txPr>
        <c:crossAx val="108444288"/>
        <c:crosses val="autoZero"/>
        <c:auto val="1"/>
        <c:lblAlgn val="ctr"/>
        <c:lblOffset val="100"/>
        <c:noMultiLvlLbl val="0"/>
      </c:catAx>
      <c:valAx>
        <c:axId val="108444288"/>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08441984"/>
        <c:crosses val="autoZero"/>
        <c:crossBetween val="between"/>
      </c:valAx>
      <c:valAx>
        <c:axId val="108446080"/>
        <c:scaling>
          <c:orientation val="minMax"/>
          <c:max val="1"/>
          <c:min val="0"/>
        </c:scaling>
        <c:delete val="0"/>
        <c:axPos val="r"/>
        <c:numFmt formatCode="General" sourceLinked="1"/>
        <c:majorTickMark val="none"/>
        <c:minorTickMark val="none"/>
        <c:tickLblPos val="none"/>
        <c:spPr>
          <a:ln>
            <a:noFill/>
          </a:ln>
        </c:spPr>
        <c:crossAx val="108447616"/>
        <c:crosses val="max"/>
        <c:crossBetween val="between"/>
      </c:valAx>
      <c:catAx>
        <c:axId val="108447616"/>
        <c:scaling>
          <c:orientation val="minMax"/>
        </c:scaling>
        <c:delete val="1"/>
        <c:axPos val="b"/>
        <c:majorTickMark val="out"/>
        <c:minorTickMark val="none"/>
        <c:tickLblPos val="nextTo"/>
        <c:crossAx val="1084460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04161396118591E-2"/>
          <c:y val="0.28895094330887189"/>
          <c:w val="0.88984455197133316"/>
          <c:h val="0.60815584556994529"/>
        </c:manualLayout>
      </c:layout>
      <c:barChart>
        <c:barDir val="col"/>
        <c:grouping val="percentStacked"/>
        <c:varyColors val="0"/>
        <c:ser>
          <c:idx val="0"/>
          <c:order val="0"/>
          <c:tx>
            <c:strRef>
              <c:f>Sheet1!$B$1</c:f>
              <c:strCache>
                <c:ptCount val="1"/>
                <c:pt idx="0">
                  <c:v>Very poor</c:v>
                </c:pt>
              </c:strCache>
            </c:strRef>
          </c:tx>
          <c:spPr>
            <a:solidFill>
              <a:schemeClr val="accent3">
                <a:lumMod val="50000"/>
              </a:schemeClr>
            </a:solidFill>
            <a:ln w="19050">
              <a:solidFill>
                <a:schemeClr val="bg1"/>
              </a:solidFill>
            </a:ln>
          </c:spPr>
          <c:invertIfNegative val="0"/>
          <c:dLbls>
            <c:numFmt formatCode="[&lt;3]&quot;&quot;;0\%" sourceLinked="0"/>
            <c:txPr>
              <a:bodyPr/>
              <a:lstStyle/>
              <a:p>
                <a:pPr>
                  <a:defRPr lang="en-GB"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Sheet1!$B$2:$B$6</c:f>
              <c:numCache>
                <c:formatCode>General</c:formatCode>
                <c:ptCount val="5"/>
                <c:pt idx="0">
                  <c:v>1</c:v>
                </c:pt>
                <c:pt idx="1">
                  <c:v>1</c:v>
                </c:pt>
                <c:pt idx="2">
                  <c:v>1</c:v>
                </c:pt>
                <c:pt idx="3">
                  <c:v>1</c:v>
                </c:pt>
                <c:pt idx="4">
                  <c:v>1</c:v>
                </c:pt>
              </c:numCache>
            </c:numRef>
          </c:val>
        </c:ser>
        <c:ser>
          <c:idx val="1"/>
          <c:order val="1"/>
          <c:tx>
            <c:strRef>
              <c:f>Sheet1!$C$1</c:f>
              <c:strCache>
                <c:ptCount val="1"/>
                <c:pt idx="0">
                  <c:v>Poor</c:v>
                </c:pt>
              </c:strCache>
            </c:strRef>
          </c:tx>
          <c:spPr>
            <a:solidFill>
              <a:schemeClr val="accent3">
                <a:lumMod val="75000"/>
              </a:schemeClr>
            </a:solidFill>
            <a:ln>
              <a:solidFill>
                <a:schemeClr val="bg1"/>
              </a:solidFill>
            </a:ln>
          </c:spPr>
          <c:invertIfNegative val="0"/>
          <c:dLbls>
            <c:numFmt formatCode="[&lt;3]&quot;&quot;;0\%" sourceLinked="0"/>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Sheet1!$C$2:$C$6</c:f>
              <c:numCache>
                <c:formatCode>General</c:formatCode>
                <c:ptCount val="5"/>
                <c:pt idx="0">
                  <c:v>2</c:v>
                </c:pt>
                <c:pt idx="1">
                  <c:v>2</c:v>
                </c:pt>
                <c:pt idx="2">
                  <c:v>2</c:v>
                </c:pt>
                <c:pt idx="3">
                  <c:v>3</c:v>
                </c:pt>
                <c:pt idx="4">
                  <c:v>3</c:v>
                </c:pt>
              </c:numCache>
            </c:numRef>
          </c:val>
        </c:ser>
        <c:ser>
          <c:idx val="2"/>
          <c:order val="2"/>
          <c:tx>
            <c:strRef>
              <c:f>Sheet1!$D$1</c:f>
              <c:strCache>
                <c:ptCount val="1"/>
                <c:pt idx="0">
                  <c:v>Neither good nor poor</c:v>
                </c:pt>
              </c:strCache>
            </c:strRef>
          </c:tx>
          <c:spPr>
            <a:solidFill>
              <a:schemeClr val="accent3"/>
            </a:solidFill>
            <a:ln>
              <a:solidFill>
                <a:schemeClr val="bg1"/>
              </a:solidFill>
            </a:ln>
          </c:spPr>
          <c:invertIfNegative val="0"/>
          <c:dLbls>
            <c:dLbl>
              <c:idx val="4"/>
              <c:dLblPos val="ctr"/>
              <c:showLegendKey val="0"/>
              <c:showVal val="1"/>
              <c:showCatName val="0"/>
              <c:showSerName val="0"/>
              <c:showPercent val="0"/>
              <c:showBubbleSize val="0"/>
            </c:dLbl>
            <c:numFmt formatCode="[&lt;3]&quot;&quot;;0\%" sourceLinked="0"/>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Sheet1!$D$2:$D$6</c:f>
              <c:numCache>
                <c:formatCode>General</c:formatCode>
                <c:ptCount val="5"/>
                <c:pt idx="0">
                  <c:v>9</c:v>
                </c:pt>
                <c:pt idx="1">
                  <c:v>7</c:v>
                </c:pt>
                <c:pt idx="2">
                  <c:v>10</c:v>
                </c:pt>
                <c:pt idx="3">
                  <c:v>13</c:v>
                </c:pt>
                <c:pt idx="4">
                  <c:v>10</c:v>
                </c:pt>
              </c:numCache>
            </c:numRef>
          </c:val>
        </c:ser>
        <c:ser>
          <c:idx val="3"/>
          <c:order val="3"/>
          <c:tx>
            <c:strRef>
              <c:f>Sheet1!$E$1</c:f>
              <c:strCache>
                <c:ptCount val="1"/>
                <c:pt idx="0">
                  <c:v>Good</c:v>
                </c:pt>
              </c:strCache>
            </c:strRef>
          </c:tx>
          <c:spPr>
            <a:solidFill>
              <a:schemeClr val="accent3">
                <a:lumMod val="60000"/>
                <a:lumOff val="4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dLblPos val="ct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Sheet1!$E$2:$E$6</c:f>
              <c:numCache>
                <c:formatCode>General</c:formatCode>
                <c:ptCount val="5"/>
                <c:pt idx="0">
                  <c:v>36</c:v>
                </c:pt>
                <c:pt idx="1">
                  <c:v>34</c:v>
                </c:pt>
                <c:pt idx="2">
                  <c:v>36</c:v>
                </c:pt>
                <c:pt idx="3">
                  <c:v>36</c:v>
                </c:pt>
                <c:pt idx="4">
                  <c:v>35</c:v>
                </c:pt>
              </c:numCache>
            </c:numRef>
          </c:val>
        </c:ser>
        <c:ser>
          <c:idx val="4"/>
          <c:order val="4"/>
          <c:tx>
            <c:strRef>
              <c:f>Sheet1!$F$1</c:f>
              <c:strCache>
                <c:ptCount val="1"/>
                <c:pt idx="0">
                  <c:v>Very good </c:v>
                </c:pt>
              </c:strCache>
            </c:strRef>
          </c:tx>
          <c:spPr>
            <a:solidFill>
              <a:schemeClr val="accent3">
                <a:lumMod val="40000"/>
                <a:lumOff val="6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Sheet1!$F$2:$F$6</c:f>
              <c:numCache>
                <c:formatCode>General</c:formatCode>
                <c:ptCount val="5"/>
                <c:pt idx="0">
                  <c:v>52</c:v>
                </c:pt>
                <c:pt idx="1">
                  <c:v>55</c:v>
                </c:pt>
                <c:pt idx="2">
                  <c:v>51</c:v>
                </c:pt>
                <c:pt idx="3">
                  <c:v>47</c:v>
                </c:pt>
                <c:pt idx="4">
                  <c:v>51</c:v>
                </c:pt>
              </c:numCache>
            </c:numRef>
          </c:val>
        </c:ser>
        <c:dLbls>
          <c:showLegendKey val="0"/>
          <c:showVal val="1"/>
          <c:showCatName val="0"/>
          <c:showSerName val="0"/>
          <c:showPercent val="0"/>
          <c:showBubbleSize val="0"/>
        </c:dLbls>
        <c:gapWidth val="75"/>
        <c:overlap val="100"/>
        <c:axId val="108246912"/>
        <c:axId val="108248448"/>
      </c:barChart>
      <c:catAx>
        <c:axId val="108246912"/>
        <c:scaling>
          <c:orientation val="minMax"/>
        </c:scaling>
        <c:delete val="0"/>
        <c:axPos val="b"/>
        <c:numFmt formatCode="General" sourceLinked="1"/>
        <c:majorTickMark val="none"/>
        <c:minorTickMark val="none"/>
        <c:tickLblPos val="nextTo"/>
        <c:spPr>
          <a:ln>
            <a:noFill/>
          </a:ln>
        </c:spPr>
        <c:txPr>
          <a:bodyPr anchor="ctr" anchorCtr="0"/>
          <a:lstStyle/>
          <a:p>
            <a:pPr algn="ctr">
              <a:defRPr lang="en-GB" sz="1200">
                <a:solidFill>
                  <a:schemeClr val="tx1"/>
                </a:solidFill>
              </a:defRPr>
            </a:pPr>
            <a:endParaRPr lang="en-US"/>
          </a:p>
        </c:txPr>
        <c:crossAx val="108248448"/>
        <c:crosses val="max"/>
        <c:auto val="1"/>
        <c:lblAlgn val="ctr"/>
        <c:lblOffset val="100"/>
        <c:noMultiLvlLbl val="0"/>
      </c:catAx>
      <c:valAx>
        <c:axId val="108248448"/>
        <c:scaling>
          <c:orientation val="maxMin"/>
          <c:min val="0"/>
        </c:scaling>
        <c:delete val="0"/>
        <c:axPos val="r"/>
        <c:numFmt formatCode="0%" sourceLinked="1"/>
        <c:majorTickMark val="none"/>
        <c:minorTickMark val="none"/>
        <c:tickLblPos val="none"/>
        <c:spPr>
          <a:ln>
            <a:noFill/>
          </a:ln>
        </c:spPr>
        <c:crossAx val="108246912"/>
        <c:crosses val="max"/>
        <c:crossBetween val="between"/>
      </c:valAx>
      <c:spPr>
        <a:noFill/>
        <a:ln w="25400">
          <a:noFill/>
        </a:ln>
      </c:spPr>
    </c:plotArea>
    <c:legend>
      <c:legendPos val="b"/>
      <c:layout>
        <c:manualLayout>
          <c:xMode val="edge"/>
          <c:yMode val="edge"/>
          <c:x val="0.38567758840712285"/>
          <c:y val="1.3792427844859678E-2"/>
          <c:w val="0.55276860988031307"/>
          <c:h val="5.3181187973893568E-2"/>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B010B9"/>
    </a:solidFill>
  </c:spPr>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Yes</c:v>
                </c:pt>
                <c:pt idx="1">
                  <c:v>No</c:v>
                </c:pt>
                <c:pt idx="3">
                  <c:v>Yes</c:v>
                </c:pt>
                <c:pt idx="4">
                  <c:v>No</c:v>
                </c:pt>
                <c:pt idx="6">
                  <c:v>Yes</c:v>
                </c:pt>
                <c:pt idx="7">
                  <c:v>No</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Yes</c:v>
                </c:pt>
                <c:pt idx="1">
                  <c:v>No</c:v>
                </c:pt>
                <c:pt idx="3">
                  <c:v>Yes</c:v>
                </c:pt>
                <c:pt idx="4">
                  <c:v>No</c:v>
                </c:pt>
                <c:pt idx="6">
                  <c:v>Yes</c:v>
                </c:pt>
                <c:pt idx="7">
                  <c:v>No</c:v>
                </c:pt>
              </c:strCache>
            </c:strRef>
          </c:cat>
          <c:val>
            <c:numRef>
              <c:f>Sheet1!$C$2:$C$9</c:f>
              <c:numCache>
                <c:formatCode>#"%"</c:formatCode>
                <c:ptCount val="8"/>
                <c:pt idx="0">
                  <c:v>92</c:v>
                </c:pt>
                <c:pt idx="1">
                  <c:v>4</c:v>
                </c:pt>
                <c:pt idx="3">
                  <c:v>93</c:v>
                </c:pt>
                <c:pt idx="4">
                  <c:v>4</c:v>
                </c:pt>
                <c:pt idx="6">
                  <c:v>93</c:v>
                </c:pt>
                <c:pt idx="7">
                  <c:v>4</c:v>
                </c:pt>
              </c:numCache>
            </c:numRef>
          </c:val>
        </c:ser>
        <c:dLbls>
          <c:dLblPos val="inEnd"/>
          <c:showLegendKey val="0"/>
          <c:showVal val="1"/>
          <c:showCatName val="0"/>
          <c:showSerName val="0"/>
          <c:showPercent val="0"/>
          <c:showBubbleSize val="0"/>
        </c:dLbls>
        <c:gapWidth val="110"/>
        <c:overlap val="100"/>
        <c:axId val="114069888"/>
        <c:axId val="114074752"/>
      </c:barChart>
      <c:catAx>
        <c:axId val="114069888"/>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14074752"/>
        <c:crosses val="autoZero"/>
        <c:auto val="1"/>
        <c:lblAlgn val="ctr"/>
        <c:lblOffset val="100"/>
        <c:noMultiLvlLbl val="0"/>
      </c:catAx>
      <c:valAx>
        <c:axId val="114074752"/>
        <c:scaling>
          <c:orientation val="minMax"/>
          <c:max val="100"/>
          <c:min val="0"/>
        </c:scaling>
        <c:delete val="1"/>
        <c:axPos val="t"/>
        <c:numFmt formatCode="General" sourceLinked="1"/>
        <c:majorTickMark val="out"/>
        <c:minorTickMark val="out"/>
        <c:tickLblPos val="nextTo"/>
        <c:crossAx val="114069888"/>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3"/>
              <c:layout>
                <c:manualLayout>
                  <c:x val="2.9226873258469581E-3"/>
                  <c:y val="-2.0233987746169562E-2"/>
                </c:manualLayout>
              </c:layout>
              <c:showLegendKey val="0"/>
              <c:showVal val="1"/>
              <c:showCatName val="0"/>
              <c:showSerName val="0"/>
              <c:showPercent val="0"/>
              <c:showBubbleSize val="0"/>
            </c:dLbl>
            <c:numFmt formatCode="[&lt;3]&quot;&quot;;0\%" sourceLinked="0"/>
            <c:spPr>
              <a:noFill/>
            </c:spPr>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Sheet1!$A$2:$A$5</c:f>
              <c:strCache>
                <c:ptCount val="4"/>
                <c:pt idx="0">
                  <c:v>Yes, definitely</c:v>
                </c:pt>
                <c:pt idx="1">
                  <c:v>Yes, to some extent</c:v>
                </c:pt>
                <c:pt idx="2">
                  <c:v>No, not at all</c:v>
                </c:pt>
                <c:pt idx="3">
                  <c:v>Don't know/can't say</c:v>
                </c:pt>
              </c:strCache>
            </c:strRef>
          </c:cat>
          <c:val>
            <c:numRef>
              <c:f>Sheet1!$B$2:$B$5</c:f>
              <c:numCache>
                <c:formatCode>General</c:formatCode>
                <c:ptCount val="4"/>
                <c:pt idx="0">
                  <c:v>65</c:v>
                </c:pt>
                <c:pt idx="1">
                  <c:v>27</c:v>
                </c:pt>
                <c:pt idx="2">
                  <c:v>4</c:v>
                </c:pt>
                <c:pt idx="3">
                  <c:v>3</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79</c:v>
                </c:pt>
                <c:pt idx="1">
                  <c:v>21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99</c:v>
                </c:pt>
                <c:pt idx="1">
                  <c:v>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94</c:v>
                </c:pt>
                <c:pt idx="1">
                  <c:v>6</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DR S N SHARMA AND PARTNER</c:v>
                </c:pt>
                <c:pt idx="1">
                  <c:v>INCE SURGERY</c:v>
                </c:pt>
                <c:pt idx="2">
                  <c:v>KHATRI K</c:v>
                </c:pt>
                <c:pt idx="3">
                  <c:v>BRAITHWAITE SURGERY</c:v>
                </c:pt>
                <c:pt idx="4">
                  <c:v>PEMBERTON SURGERY</c:v>
                </c:pt>
                <c:pt idx="5">
                  <c:v>SAXENA L</c:v>
                </c:pt>
                <c:pt idx="6">
                  <c:v>INTRAHEALTH MARSH GREEN</c:v>
                </c:pt>
                <c:pt idx="7">
                  <c:v>SIVAKUMAR &amp; PARTNER</c:v>
                </c:pt>
                <c:pt idx="8">
                  <c:v>DR M PAL</c:v>
                </c:pt>
                <c:pt idx="9">
                  <c:v>INTRAHEALTH TYLDESLEY</c:v>
                </c:pt>
                <c:pt idx="10">
                  <c:v>PLATT BRIDGE HEALTH CENTRE</c:v>
                </c:pt>
                <c:pt idx="11">
                  <c:v>DR TRIVEDI &amp; TRIVEDI</c:v>
                </c:pt>
                <c:pt idx="12">
                  <c:v>PITALIA SK</c:v>
                </c:pt>
                <c:pt idx="13">
                  <c:v>THOMPSON ART</c:v>
                </c:pt>
                <c:pt idx="14">
                  <c:v>INTRAHEALTH FAMILY PRACT</c:v>
                </c:pt>
                <c:pt idx="15">
                  <c:v>ZAMAN</c:v>
                </c:pt>
                <c:pt idx="16">
                  <c:v>DR ANIS &amp; ANIS</c:v>
                </c:pt>
                <c:pt idx="17">
                  <c:v>ASPULL SURGERY</c:v>
                </c:pt>
                <c:pt idx="18">
                  <c:v>FOXLEIGH FAMILY SURGERY</c:v>
                </c:pt>
                <c:pt idx="19">
                  <c:v>DAS DN</c:v>
                </c:pt>
                <c:pt idx="20">
                  <c:v>INTRAHEALTH PLATT BRIDGE</c:v>
                </c:pt>
                <c:pt idx="21">
                  <c:v>DR ALISTAIR ASHTON</c:v>
                </c:pt>
                <c:pt idx="22">
                  <c:v>DR TUN &amp; PARTNERS</c:v>
                </c:pt>
                <c:pt idx="23">
                  <c:v>PREMIER HEALTH TEAM</c:v>
                </c:pt>
                <c:pt idx="24">
                  <c:v>DR AK &amp; N ATREY</c:v>
                </c:pt>
                <c:pt idx="25">
                  <c:v>CCG</c:v>
                </c:pt>
                <c:pt idx="26">
                  <c:v>DR SPIELMANN &amp; PARTNERS</c:v>
                </c:pt>
                <c:pt idx="27">
                  <c:v>BRADSHAW MEDICAL CENTRE</c:v>
                </c:pt>
                <c:pt idx="28">
                  <c:v>ULLAH M</c:v>
                </c:pt>
                <c:pt idx="29">
                  <c:v>DOUBLET-STEWART MPH</c:v>
                </c:pt>
                <c:pt idx="30">
                  <c:v>LOWER INCE SURGERY</c:v>
                </c:pt>
                <c:pt idx="31">
                  <c:v>HATIKAKOTY N</c:v>
                </c:pt>
                <c:pt idx="32">
                  <c:v>DR MUNRO &amp; PARTNERS</c:v>
                </c:pt>
                <c:pt idx="33">
                  <c:v>DR CP KHATRI</c:v>
                </c:pt>
                <c:pt idx="34">
                  <c:v>BRYN CROSS SURGERY</c:v>
                </c:pt>
                <c:pt idx="35">
                  <c:v>SHAHBAZI SS</c:v>
                </c:pt>
                <c:pt idx="36">
                  <c:v>MARUS BRIDGE PRACTICE</c:v>
                </c:pt>
                <c:pt idx="37">
                  <c:v>BROOKMILL MEDICAL CENTRE</c:v>
                </c:pt>
                <c:pt idx="38">
                  <c:v>DR ELLIS &amp; KREPPEL</c:v>
                </c:pt>
                <c:pt idx="39">
                  <c:v>ASTLEY GENERAL PRACTICE</c:v>
                </c:pt>
                <c:pt idx="40">
                  <c:v>DALTON TM</c:v>
                </c:pt>
                <c:pt idx="41">
                  <c:v>GUPTA K</c:v>
                </c:pt>
                <c:pt idx="42">
                  <c:v>INTRAHEALTH LSV</c:v>
                </c:pt>
                <c:pt idx="43">
                  <c:v>MEDICENTRE</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DR S N SHARMA AND PARTNER</c:v>
                </c:pt>
                <c:pt idx="1">
                  <c:v>INCE SURGERY</c:v>
                </c:pt>
                <c:pt idx="2">
                  <c:v>KHATRI K</c:v>
                </c:pt>
                <c:pt idx="3">
                  <c:v>BRAITHWAITE SURGERY</c:v>
                </c:pt>
                <c:pt idx="4">
                  <c:v>PEMBERTON SURGERY</c:v>
                </c:pt>
                <c:pt idx="5">
                  <c:v>SAXENA L</c:v>
                </c:pt>
                <c:pt idx="6">
                  <c:v>INTRAHEALTH MARSH GREEN</c:v>
                </c:pt>
                <c:pt idx="7">
                  <c:v>SIVAKUMAR &amp; PARTNER</c:v>
                </c:pt>
                <c:pt idx="8">
                  <c:v>DR M PAL</c:v>
                </c:pt>
                <c:pt idx="9">
                  <c:v>INTRAHEALTH TYLDESLEY</c:v>
                </c:pt>
                <c:pt idx="10">
                  <c:v>PLATT BRIDGE HEALTH CENTRE</c:v>
                </c:pt>
                <c:pt idx="11">
                  <c:v>DR TRIVEDI &amp; TRIVEDI</c:v>
                </c:pt>
                <c:pt idx="12">
                  <c:v>PITALIA SK</c:v>
                </c:pt>
                <c:pt idx="13">
                  <c:v>THOMPSON ART</c:v>
                </c:pt>
                <c:pt idx="14">
                  <c:v>INTRAHEALTH FAMILY PRACT</c:v>
                </c:pt>
                <c:pt idx="15">
                  <c:v>ZAMAN</c:v>
                </c:pt>
                <c:pt idx="16">
                  <c:v>DR ANIS &amp; ANIS</c:v>
                </c:pt>
                <c:pt idx="17">
                  <c:v>ASPULL SURGERY</c:v>
                </c:pt>
                <c:pt idx="18">
                  <c:v>FOXLEIGH FAMILY SURGERY</c:v>
                </c:pt>
                <c:pt idx="19">
                  <c:v>DAS DN</c:v>
                </c:pt>
                <c:pt idx="20">
                  <c:v>INTRAHEALTH PLATT BRIDGE</c:v>
                </c:pt>
                <c:pt idx="21">
                  <c:v>DR ALISTAIR ASHTON</c:v>
                </c:pt>
                <c:pt idx="22">
                  <c:v>DR TUN &amp; PARTNERS</c:v>
                </c:pt>
                <c:pt idx="23">
                  <c:v>PREMIER HEALTH TEAM</c:v>
                </c:pt>
                <c:pt idx="24">
                  <c:v>DR AK &amp; N ATREY</c:v>
                </c:pt>
                <c:pt idx="25">
                  <c:v>CCG</c:v>
                </c:pt>
                <c:pt idx="26">
                  <c:v>DR SPIELMANN &amp; PARTNERS</c:v>
                </c:pt>
                <c:pt idx="27">
                  <c:v>BRADSHAW MEDICAL CENTRE</c:v>
                </c:pt>
                <c:pt idx="28">
                  <c:v>ULLAH M</c:v>
                </c:pt>
                <c:pt idx="29">
                  <c:v>DOUBLET-STEWART MPH</c:v>
                </c:pt>
                <c:pt idx="30">
                  <c:v>LOWER INCE SURGERY</c:v>
                </c:pt>
                <c:pt idx="31">
                  <c:v>HATIKAKOTY N</c:v>
                </c:pt>
                <c:pt idx="32">
                  <c:v>DR MUNRO &amp; PARTNERS</c:v>
                </c:pt>
                <c:pt idx="33">
                  <c:v>DR CP KHATRI</c:v>
                </c:pt>
                <c:pt idx="34">
                  <c:v>BRYN CROSS SURGERY</c:v>
                </c:pt>
                <c:pt idx="35">
                  <c:v>SHAHBAZI SS</c:v>
                </c:pt>
                <c:pt idx="36">
                  <c:v>MARUS BRIDGE PRACTICE</c:v>
                </c:pt>
                <c:pt idx="37">
                  <c:v>BROOKMILL MEDICAL CENTRE</c:v>
                </c:pt>
                <c:pt idx="38">
                  <c:v>DR ELLIS &amp; KREPPEL</c:v>
                </c:pt>
                <c:pt idx="39">
                  <c:v>ASTLEY GENERAL PRACTICE</c:v>
                </c:pt>
                <c:pt idx="40">
                  <c:v>DALTON TM</c:v>
                </c:pt>
                <c:pt idx="41">
                  <c:v>GUPTA K</c:v>
                </c:pt>
                <c:pt idx="42">
                  <c:v>INTRAHEALTH LSV</c:v>
                </c:pt>
                <c:pt idx="43">
                  <c:v>MEDICENTRE</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DR S N SHARMA AND PARTNER</c:v>
                </c:pt>
                <c:pt idx="1">
                  <c:v>INCE SURGERY</c:v>
                </c:pt>
                <c:pt idx="2">
                  <c:v>KHATRI K</c:v>
                </c:pt>
                <c:pt idx="3">
                  <c:v>BRAITHWAITE SURGERY</c:v>
                </c:pt>
                <c:pt idx="4">
                  <c:v>PEMBERTON SURGERY</c:v>
                </c:pt>
                <c:pt idx="5">
                  <c:v>SAXENA L</c:v>
                </c:pt>
                <c:pt idx="6">
                  <c:v>INTRAHEALTH MARSH GREEN</c:v>
                </c:pt>
                <c:pt idx="7">
                  <c:v>SIVAKUMAR &amp; PARTNER</c:v>
                </c:pt>
                <c:pt idx="8">
                  <c:v>DR M PAL</c:v>
                </c:pt>
                <c:pt idx="9">
                  <c:v>INTRAHEALTH TYLDESLEY</c:v>
                </c:pt>
                <c:pt idx="10">
                  <c:v>PLATT BRIDGE HEALTH CENTRE</c:v>
                </c:pt>
                <c:pt idx="11">
                  <c:v>DR TRIVEDI &amp; TRIVEDI</c:v>
                </c:pt>
                <c:pt idx="12">
                  <c:v>PITALIA SK</c:v>
                </c:pt>
                <c:pt idx="13">
                  <c:v>THOMPSON ART</c:v>
                </c:pt>
                <c:pt idx="14">
                  <c:v>INTRAHEALTH FAMILY PRACT</c:v>
                </c:pt>
                <c:pt idx="15">
                  <c:v>ZAMAN</c:v>
                </c:pt>
                <c:pt idx="16">
                  <c:v>DR ANIS &amp; ANIS</c:v>
                </c:pt>
                <c:pt idx="17">
                  <c:v>ASPULL SURGERY</c:v>
                </c:pt>
                <c:pt idx="18">
                  <c:v>FOXLEIGH FAMILY SURGERY</c:v>
                </c:pt>
                <c:pt idx="19">
                  <c:v>DAS DN</c:v>
                </c:pt>
                <c:pt idx="20">
                  <c:v>INTRAHEALTH PLATT BRIDGE</c:v>
                </c:pt>
                <c:pt idx="21">
                  <c:v>DR ALISTAIR ASHTON</c:v>
                </c:pt>
                <c:pt idx="22">
                  <c:v>DR TUN &amp; PARTNERS</c:v>
                </c:pt>
                <c:pt idx="23">
                  <c:v>PREMIER HEALTH TEAM</c:v>
                </c:pt>
                <c:pt idx="24">
                  <c:v>DR AK &amp; N ATREY</c:v>
                </c:pt>
                <c:pt idx="25">
                  <c:v>CCG</c:v>
                </c:pt>
                <c:pt idx="26">
                  <c:v>DR SPIELMANN &amp; PARTNERS</c:v>
                </c:pt>
                <c:pt idx="27">
                  <c:v>BRADSHAW MEDICAL CENTRE</c:v>
                </c:pt>
                <c:pt idx="28">
                  <c:v>ULLAH M</c:v>
                </c:pt>
                <c:pt idx="29">
                  <c:v>DOUBLET-STEWART MPH</c:v>
                </c:pt>
                <c:pt idx="30">
                  <c:v>LOWER INCE SURGERY</c:v>
                </c:pt>
                <c:pt idx="31">
                  <c:v>HATIKAKOTY N</c:v>
                </c:pt>
                <c:pt idx="32">
                  <c:v>DR MUNRO &amp; PARTNERS</c:v>
                </c:pt>
                <c:pt idx="33">
                  <c:v>DR CP KHATRI</c:v>
                </c:pt>
                <c:pt idx="34">
                  <c:v>BRYN CROSS SURGERY</c:v>
                </c:pt>
                <c:pt idx="35">
                  <c:v>SHAHBAZI SS</c:v>
                </c:pt>
                <c:pt idx="36">
                  <c:v>MARUS BRIDGE PRACTICE</c:v>
                </c:pt>
                <c:pt idx="37">
                  <c:v>BROOKMILL MEDICAL CENTRE</c:v>
                </c:pt>
                <c:pt idx="38">
                  <c:v>DR ELLIS &amp; KREPPEL</c:v>
                </c:pt>
                <c:pt idx="39">
                  <c:v>ASTLEY GENERAL PRACTICE</c:v>
                </c:pt>
                <c:pt idx="40">
                  <c:v>DALTON TM</c:v>
                </c:pt>
                <c:pt idx="41">
                  <c:v>GUPTA K</c:v>
                </c:pt>
                <c:pt idx="42">
                  <c:v>INTRAHEALTH LSV</c:v>
                </c:pt>
                <c:pt idx="43">
                  <c:v>MEDICENTRE</c:v>
                </c:pt>
              </c:strCache>
            </c:strRef>
          </c:cat>
          <c:val>
            <c:numRef>
              <c:f>Sheet1!$F$2:$F$45</c:f>
              <c:numCache>
                <c:formatCode>General</c:formatCode>
                <c:ptCount val="44"/>
                <c:pt idx="0">
                  <c:v>0.79</c:v>
                </c:pt>
                <c:pt idx="1">
                  <c:v>0.8</c:v>
                </c:pt>
                <c:pt idx="2">
                  <c:v>0.8</c:v>
                </c:pt>
                <c:pt idx="3">
                  <c:v>0.82</c:v>
                </c:pt>
                <c:pt idx="4">
                  <c:v>0.82</c:v>
                </c:pt>
                <c:pt idx="5">
                  <c:v>0.84</c:v>
                </c:pt>
                <c:pt idx="6">
                  <c:v>0.85</c:v>
                </c:pt>
                <c:pt idx="7">
                  <c:v>0.86</c:v>
                </c:pt>
                <c:pt idx="8">
                  <c:v>0.87</c:v>
                </c:pt>
                <c:pt idx="9">
                  <c:v>0.87</c:v>
                </c:pt>
                <c:pt idx="10">
                  <c:v>0.88</c:v>
                </c:pt>
                <c:pt idx="11">
                  <c:v>0.88</c:v>
                </c:pt>
                <c:pt idx="12">
                  <c:v>0.88</c:v>
                </c:pt>
                <c:pt idx="13">
                  <c:v>0.88</c:v>
                </c:pt>
                <c:pt idx="14">
                  <c:v>0.88</c:v>
                </c:pt>
                <c:pt idx="15">
                  <c:v>0.89</c:v>
                </c:pt>
                <c:pt idx="16">
                  <c:v>0.89</c:v>
                </c:pt>
                <c:pt idx="17">
                  <c:v>0.89</c:v>
                </c:pt>
                <c:pt idx="18">
                  <c:v>0.89</c:v>
                </c:pt>
                <c:pt idx="19">
                  <c:v>0.89</c:v>
                </c:pt>
                <c:pt idx="20">
                  <c:v>0.89</c:v>
                </c:pt>
                <c:pt idx="21">
                  <c:v>0.89</c:v>
                </c:pt>
                <c:pt idx="22">
                  <c:v>0.9</c:v>
                </c:pt>
                <c:pt idx="23">
                  <c:v>0.9</c:v>
                </c:pt>
                <c:pt idx="24">
                  <c:v>0.9</c:v>
                </c:pt>
                <c:pt idx="25">
                  <c:v>0.92</c:v>
                </c:pt>
                <c:pt idx="26">
                  <c:v>0.92</c:v>
                </c:pt>
                <c:pt idx="27">
                  <c:v>0.92</c:v>
                </c:pt>
                <c:pt idx="28">
                  <c:v>0.92</c:v>
                </c:pt>
                <c:pt idx="29">
                  <c:v>0.92</c:v>
                </c:pt>
                <c:pt idx="30">
                  <c:v>0.92</c:v>
                </c:pt>
                <c:pt idx="31">
                  <c:v>0.92</c:v>
                </c:pt>
                <c:pt idx="32">
                  <c:v>0.93</c:v>
                </c:pt>
                <c:pt idx="33">
                  <c:v>0.93</c:v>
                </c:pt>
                <c:pt idx="34">
                  <c:v>0.93</c:v>
                </c:pt>
                <c:pt idx="35">
                  <c:v>0.93</c:v>
                </c:pt>
                <c:pt idx="36">
                  <c:v>0.93</c:v>
                </c:pt>
                <c:pt idx="37">
                  <c:v>0.94</c:v>
                </c:pt>
                <c:pt idx="38">
                  <c:v>0.94</c:v>
                </c:pt>
                <c:pt idx="39">
                  <c:v>0.94</c:v>
                </c:pt>
                <c:pt idx="40">
                  <c:v>0.94</c:v>
                </c:pt>
                <c:pt idx="41">
                  <c:v>0.94</c:v>
                </c:pt>
                <c:pt idx="42">
                  <c:v>0.94</c:v>
                </c:pt>
                <c:pt idx="43">
                  <c:v>0.95</c:v>
                </c:pt>
              </c:numCache>
            </c:numRef>
          </c:val>
        </c:ser>
        <c:ser>
          <c:idx val="5"/>
          <c:order val="5"/>
          <c:tx>
            <c:strRef>
              <c:f>Sheet1!$G$1</c:f>
              <c:strCache>
                <c:ptCount val="1"/>
                <c:pt idx="0">
                  <c:v>Column3</c:v>
                </c:pt>
              </c:strCache>
            </c:strRef>
          </c:tx>
          <c:invertIfNegative val="0"/>
          <c:cat>
            <c:strRef>
              <c:f>Sheet1!$A$2:$A$45</c:f>
              <c:strCache>
                <c:ptCount val="44"/>
                <c:pt idx="0">
                  <c:v>DR S N SHARMA AND PARTNER</c:v>
                </c:pt>
                <c:pt idx="1">
                  <c:v>INCE SURGERY</c:v>
                </c:pt>
                <c:pt idx="2">
                  <c:v>KHATRI K</c:v>
                </c:pt>
                <c:pt idx="3">
                  <c:v>BRAITHWAITE SURGERY</c:v>
                </c:pt>
                <c:pt idx="4">
                  <c:v>PEMBERTON SURGERY</c:v>
                </c:pt>
                <c:pt idx="5">
                  <c:v>SAXENA L</c:v>
                </c:pt>
                <c:pt idx="6">
                  <c:v>INTRAHEALTH MARSH GREEN</c:v>
                </c:pt>
                <c:pt idx="7">
                  <c:v>SIVAKUMAR &amp; PARTNER</c:v>
                </c:pt>
                <c:pt idx="8">
                  <c:v>DR M PAL</c:v>
                </c:pt>
                <c:pt idx="9">
                  <c:v>INTRAHEALTH TYLDESLEY</c:v>
                </c:pt>
                <c:pt idx="10">
                  <c:v>PLATT BRIDGE HEALTH CENTRE</c:v>
                </c:pt>
                <c:pt idx="11">
                  <c:v>DR TRIVEDI &amp; TRIVEDI</c:v>
                </c:pt>
                <c:pt idx="12">
                  <c:v>PITALIA SK</c:v>
                </c:pt>
                <c:pt idx="13">
                  <c:v>THOMPSON ART</c:v>
                </c:pt>
                <c:pt idx="14">
                  <c:v>INTRAHEALTH FAMILY PRACT</c:v>
                </c:pt>
                <c:pt idx="15">
                  <c:v>ZAMAN</c:v>
                </c:pt>
                <c:pt idx="16">
                  <c:v>DR ANIS &amp; ANIS</c:v>
                </c:pt>
                <c:pt idx="17">
                  <c:v>ASPULL SURGERY</c:v>
                </c:pt>
                <c:pt idx="18">
                  <c:v>FOXLEIGH FAMILY SURGERY</c:v>
                </c:pt>
                <c:pt idx="19">
                  <c:v>DAS DN</c:v>
                </c:pt>
                <c:pt idx="20">
                  <c:v>INTRAHEALTH PLATT BRIDGE</c:v>
                </c:pt>
                <c:pt idx="21">
                  <c:v>DR ALISTAIR ASHTON</c:v>
                </c:pt>
                <c:pt idx="22">
                  <c:v>DR TUN &amp; PARTNERS</c:v>
                </c:pt>
                <c:pt idx="23">
                  <c:v>PREMIER HEALTH TEAM</c:v>
                </c:pt>
                <c:pt idx="24">
                  <c:v>DR AK &amp; N ATREY</c:v>
                </c:pt>
                <c:pt idx="25">
                  <c:v>CCG</c:v>
                </c:pt>
                <c:pt idx="26">
                  <c:v>DR SPIELMANN &amp; PARTNERS</c:v>
                </c:pt>
                <c:pt idx="27">
                  <c:v>BRADSHAW MEDICAL CENTRE</c:v>
                </c:pt>
                <c:pt idx="28">
                  <c:v>ULLAH M</c:v>
                </c:pt>
                <c:pt idx="29">
                  <c:v>DOUBLET-STEWART MPH</c:v>
                </c:pt>
                <c:pt idx="30">
                  <c:v>LOWER INCE SURGERY</c:v>
                </c:pt>
                <c:pt idx="31">
                  <c:v>HATIKAKOTY N</c:v>
                </c:pt>
                <c:pt idx="32">
                  <c:v>DR MUNRO &amp; PARTNERS</c:v>
                </c:pt>
                <c:pt idx="33">
                  <c:v>DR CP KHATRI</c:v>
                </c:pt>
                <c:pt idx="34">
                  <c:v>BRYN CROSS SURGERY</c:v>
                </c:pt>
                <c:pt idx="35">
                  <c:v>SHAHBAZI SS</c:v>
                </c:pt>
                <c:pt idx="36">
                  <c:v>MARUS BRIDGE PRACTICE</c:v>
                </c:pt>
                <c:pt idx="37">
                  <c:v>BROOKMILL MEDICAL CENTRE</c:v>
                </c:pt>
                <c:pt idx="38">
                  <c:v>DR ELLIS &amp; KREPPEL</c:v>
                </c:pt>
                <c:pt idx="39">
                  <c:v>ASTLEY GENERAL PRACTICE</c:v>
                </c:pt>
                <c:pt idx="40">
                  <c:v>DALTON TM</c:v>
                </c:pt>
                <c:pt idx="41">
                  <c:v>GUPTA K</c:v>
                </c:pt>
                <c:pt idx="42">
                  <c:v>INTRAHEALTH LSV</c:v>
                </c:pt>
                <c:pt idx="43">
                  <c:v>MEDICENTRE</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DR S N SHARMA AND PARTNER</c:v>
                </c:pt>
                <c:pt idx="1">
                  <c:v>INCE SURGERY</c:v>
                </c:pt>
                <c:pt idx="2">
                  <c:v>KHATRI K</c:v>
                </c:pt>
                <c:pt idx="3">
                  <c:v>BRAITHWAITE SURGERY</c:v>
                </c:pt>
                <c:pt idx="4">
                  <c:v>PEMBERTON SURGERY</c:v>
                </c:pt>
                <c:pt idx="5">
                  <c:v>SAXENA L</c:v>
                </c:pt>
                <c:pt idx="6">
                  <c:v>INTRAHEALTH MARSH GREEN</c:v>
                </c:pt>
                <c:pt idx="7">
                  <c:v>SIVAKUMAR &amp; PARTNER</c:v>
                </c:pt>
                <c:pt idx="8">
                  <c:v>DR M PAL</c:v>
                </c:pt>
                <c:pt idx="9">
                  <c:v>INTRAHEALTH TYLDESLEY</c:v>
                </c:pt>
                <c:pt idx="10">
                  <c:v>PLATT BRIDGE HEALTH CENTRE</c:v>
                </c:pt>
                <c:pt idx="11">
                  <c:v>DR TRIVEDI &amp; TRIVEDI</c:v>
                </c:pt>
                <c:pt idx="12">
                  <c:v>PITALIA SK</c:v>
                </c:pt>
                <c:pt idx="13">
                  <c:v>THOMPSON ART</c:v>
                </c:pt>
                <c:pt idx="14">
                  <c:v>INTRAHEALTH FAMILY PRACT</c:v>
                </c:pt>
                <c:pt idx="15">
                  <c:v>ZAMAN</c:v>
                </c:pt>
                <c:pt idx="16">
                  <c:v>DR ANIS &amp; ANIS</c:v>
                </c:pt>
                <c:pt idx="17">
                  <c:v>ASPULL SURGERY</c:v>
                </c:pt>
                <c:pt idx="18">
                  <c:v>FOXLEIGH FAMILY SURGERY</c:v>
                </c:pt>
                <c:pt idx="19">
                  <c:v>DAS DN</c:v>
                </c:pt>
                <c:pt idx="20">
                  <c:v>INTRAHEALTH PLATT BRIDGE</c:v>
                </c:pt>
                <c:pt idx="21">
                  <c:v>DR ALISTAIR ASHTON</c:v>
                </c:pt>
                <c:pt idx="22">
                  <c:v>DR TUN &amp; PARTNERS</c:v>
                </c:pt>
                <c:pt idx="23">
                  <c:v>PREMIER HEALTH TEAM</c:v>
                </c:pt>
                <c:pt idx="24">
                  <c:v>DR AK &amp; N ATREY</c:v>
                </c:pt>
                <c:pt idx="25">
                  <c:v>CCG</c:v>
                </c:pt>
                <c:pt idx="26">
                  <c:v>DR SPIELMANN &amp; PARTNERS</c:v>
                </c:pt>
                <c:pt idx="27">
                  <c:v>BRADSHAW MEDICAL CENTRE</c:v>
                </c:pt>
                <c:pt idx="28">
                  <c:v>ULLAH M</c:v>
                </c:pt>
                <c:pt idx="29">
                  <c:v>DOUBLET-STEWART MPH</c:v>
                </c:pt>
                <c:pt idx="30">
                  <c:v>LOWER INCE SURGERY</c:v>
                </c:pt>
                <c:pt idx="31">
                  <c:v>HATIKAKOTY N</c:v>
                </c:pt>
                <c:pt idx="32">
                  <c:v>DR MUNRO &amp; PARTNERS</c:v>
                </c:pt>
                <c:pt idx="33">
                  <c:v>DR CP KHATRI</c:v>
                </c:pt>
                <c:pt idx="34">
                  <c:v>BRYN CROSS SURGERY</c:v>
                </c:pt>
                <c:pt idx="35">
                  <c:v>SHAHBAZI SS</c:v>
                </c:pt>
                <c:pt idx="36">
                  <c:v>MARUS BRIDGE PRACTICE</c:v>
                </c:pt>
                <c:pt idx="37">
                  <c:v>BROOKMILL MEDICAL CENTRE</c:v>
                </c:pt>
                <c:pt idx="38">
                  <c:v>DR ELLIS &amp; KREPPEL</c:v>
                </c:pt>
                <c:pt idx="39">
                  <c:v>ASTLEY GENERAL PRACTICE</c:v>
                </c:pt>
                <c:pt idx="40">
                  <c:v>DALTON TM</c:v>
                </c:pt>
                <c:pt idx="41">
                  <c:v>GUPTA K</c:v>
                </c:pt>
                <c:pt idx="42">
                  <c:v>INTRAHEALTH LSV</c:v>
                </c:pt>
                <c:pt idx="43">
                  <c:v>MEDICENTRE</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14125440"/>
        <c:axId val="114123904"/>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DR S N SHARMA AND PARTNER</c:v>
                </c:pt>
                <c:pt idx="1">
                  <c:v>INCE SURGERY</c:v>
                </c:pt>
                <c:pt idx="2">
                  <c:v>KHATRI K</c:v>
                </c:pt>
                <c:pt idx="3">
                  <c:v>BRAITHWAITE SURGERY</c:v>
                </c:pt>
                <c:pt idx="4">
                  <c:v>PEMBERTON SURGERY</c:v>
                </c:pt>
                <c:pt idx="5">
                  <c:v>SAXENA L</c:v>
                </c:pt>
                <c:pt idx="6">
                  <c:v>INTRAHEALTH MARSH GREEN</c:v>
                </c:pt>
                <c:pt idx="7">
                  <c:v>SIVAKUMAR &amp; PARTNER</c:v>
                </c:pt>
                <c:pt idx="8">
                  <c:v>DR M PAL</c:v>
                </c:pt>
                <c:pt idx="9">
                  <c:v>INTRAHEALTH TYLDESLEY</c:v>
                </c:pt>
                <c:pt idx="10">
                  <c:v>PLATT BRIDGE HEALTH CENTRE</c:v>
                </c:pt>
                <c:pt idx="11">
                  <c:v>DR TRIVEDI &amp; TRIVEDI</c:v>
                </c:pt>
                <c:pt idx="12">
                  <c:v>PITALIA SK</c:v>
                </c:pt>
                <c:pt idx="13">
                  <c:v>THOMPSON ART</c:v>
                </c:pt>
                <c:pt idx="14">
                  <c:v>INTRAHEALTH FAMILY PRACT</c:v>
                </c:pt>
                <c:pt idx="15">
                  <c:v>ZAMAN</c:v>
                </c:pt>
                <c:pt idx="16">
                  <c:v>DR ANIS &amp; ANIS</c:v>
                </c:pt>
                <c:pt idx="17">
                  <c:v>ASPULL SURGERY</c:v>
                </c:pt>
                <c:pt idx="18">
                  <c:v>FOXLEIGH FAMILY SURGERY</c:v>
                </c:pt>
                <c:pt idx="19">
                  <c:v>DAS DN</c:v>
                </c:pt>
                <c:pt idx="20">
                  <c:v>INTRAHEALTH PLATT BRIDGE</c:v>
                </c:pt>
                <c:pt idx="21">
                  <c:v>DR ALISTAIR ASHTON</c:v>
                </c:pt>
                <c:pt idx="22">
                  <c:v>DR TUN &amp; PARTNERS</c:v>
                </c:pt>
                <c:pt idx="23">
                  <c:v>PREMIER HEALTH TEAM</c:v>
                </c:pt>
                <c:pt idx="24">
                  <c:v>DR AK &amp; N ATREY</c:v>
                </c:pt>
                <c:pt idx="25">
                  <c:v>CCG</c:v>
                </c:pt>
                <c:pt idx="26">
                  <c:v>DR SPIELMANN &amp; PARTNERS</c:v>
                </c:pt>
                <c:pt idx="27">
                  <c:v>BRADSHAW MEDICAL CENTRE</c:v>
                </c:pt>
                <c:pt idx="28">
                  <c:v>ULLAH M</c:v>
                </c:pt>
                <c:pt idx="29">
                  <c:v>DOUBLET-STEWART MPH</c:v>
                </c:pt>
                <c:pt idx="30">
                  <c:v>LOWER INCE SURGERY</c:v>
                </c:pt>
                <c:pt idx="31">
                  <c:v>HATIKAKOTY N</c:v>
                </c:pt>
                <c:pt idx="32">
                  <c:v>DR MUNRO &amp; PARTNERS</c:v>
                </c:pt>
                <c:pt idx="33">
                  <c:v>DR CP KHATRI</c:v>
                </c:pt>
                <c:pt idx="34">
                  <c:v>BRYN CROSS SURGERY</c:v>
                </c:pt>
                <c:pt idx="35">
                  <c:v>SHAHBAZI SS</c:v>
                </c:pt>
                <c:pt idx="36">
                  <c:v>MARUS BRIDGE PRACTICE</c:v>
                </c:pt>
                <c:pt idx="37">
                  <c:v>BROOKMILL MEDICAL CENTRE</c:v>
                </c:pt>
                <c:pt idx="38">
                  <c:v>DR ELLIS &amp; KREPPEL</c:v>
                </c:pt>
                <c:pt idx="39">
                  <c:v>ASTLEY GENERAL PRACTICE</c:v>
                </c:pt>
                <c:pt idx="40">
                  <c:v>DALTON TM</c:v>
                </c:pt>
                <c:pt idx="41">
                  <c:v>GUPTA K</c:v>
                </c:pt>
                <c:pt idx="42">
                  <c:v>INTRAHEALTH LSV</c:v>
                </c:pt>
                <c:pt idx="43">
                  <c:v>MEDICENTRE</c:v>
                </c:pt>
              </c:strCache>
            </c:strRef>
          </c:cat>
          <c:val>
            <c:numRef>
              <c:f>Sheet1!$B$2:$B$45</c:f>
              <c:numCache>
                <c:formatCode>0%</c:formatCode>
                <c:ptCount val="44"/>
                <c:pt idx="0">
                  <c:v>0.92</c:v>
                </c:pt>
                <c:pt idx="1">
                  <c:v>0.92</c:v>
                </c:pt>
                <c:pt idx="2">
                  <c:v>0.92</c:v>
                </c:pt>
                <c:pt idx="3">
                  <c:v>0.92</c:v>
                </c:pt>
                <c:pt idx="4">
                  <c:v>0.92</c:v>
                </c:pt>
                <c:pt idx="5">
                  <c:v>0.92</c:v>
                </c:pt>
                <c:pt idx="6">
                  <c:v>0.92</c:v>
                </c:pt>
                <c:pt idx="7">
                  <c:v>0.92</c:v>
                </c:pt>
                <c:pt idx="8">
                  <c:v>0.92</c:v>
                </c:pt>
                <c:pt idx="9">
                  <c:v>0.92</c:v>
                </c:pt>
                <c:pt idx="10">
                  <c:v>0.92</c:v>
                </c:pt>
                <c:pt idx="11">
                  <c:v>0.92</c:v>
                </c:pt>
                <c:pt idx="12">
                  <c:v>0.92</c:v>
                </c:pt>
                <c:pt idx="13">
                  <c:v>0.92</c:v>
                </c:pt>
                <c:pt idx="14">
                  <c:v>0.92</c:v>
                </c:pt>
                <c:pt idx="15">
                  <c:v>0.92</c:v>
                </c:pt>
                <c:pt idx="16">
                  <c:v>0.92</c:v>
                </c:pt>
                <c:pt idx="17">
                  <c:v>0.92</c:v>
                </c:pt>
                <c:pt idx="18">
                  <c:v>0.92</c:v>
                </c:pt>
                <c:pt idx="19">
                  <c:v>0.92</c:v>
                </c:pt>
                <c:pt idx="20">
                  <c:v>0.92</c:v>
                </c:pt>
                <c:pt idx="21">
                  <c:v>0.92</c:v>
                </c:pt>
                <c:pt idx="22">
                  <c:v>0.92</c:v>
                </c:pt>
                <c:pt idx="23">
                  <c:v>0.92</c:v>
                </c:pt>
                <c:pt idx="24">
                  <c:v>0.92</c:v>
                </c:pt>
                <c:pt idx="25">
                  <c:v>0.92</c:v>
                </c:pt>
                <c:pt idx="26">
                  <c:v>0.92</c:v>
                </c:pt>
                <c:pt idx="27">
                  <c:v>0.92</c:v>
                </c:pt>
                <c:pt idx="28">
                  <c:v>0.92</c:v>
                </c:pt>
                <c:pt idx="29">
                  <c:v>0.92</c:v>
                </c:pt>
                <c:pt idx="30">
                  <c:v>0.92</c:v>
                </c:pt>
                <c:pt idx="31">
                  <c:v>0.92</c:v>
                </c:pt>
                <c:pt idx="32">
                  <c:v>0.92</c:v>
                </c:pt>
                <c:pt idx="33">
                  <c:v>0.92</c:v>
                </c:pt>
                <c:pt idx="34">
                  <c:v>0.92</c:v>
                </c:pt>
                <c:pt idx="35">
                  <c:v>0.92</c:v>
                </c:pt>
                <c:pt idx="36">
                  <c:v>0.92</c:v>
                </c:pt>
                <c:pt idx="37">
                  <c:v>0.92</c:v>
                </c:pt>
                <c:pt idx="38">
                  <c:v>0.92</c:v>
                </c:pt>
                <c:pt idx="39">
                  <c:v>0.92</c:v>
                </c:pt>
                <c:pt idx="40">
                  <c:v>0.92</c:v>
                </c:pt>
                <c:pt idx="41">
                  <c:v>0.92</c:v>
                </c:pt>
                <c:pt idx="42">
                  <c:v>0.92</c:v>
                </c:pt>
                <c:pt idx="43">
                  <c:v>0.92</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DR S N SHARMA AND PARTNER</c:v>
                </c:pt>
                <c:pt idx="1">
                  <c:v>INCE SURGERY</c:v>
                </c:pt>
                <c:pt idx="2">
                  <c:v>KHATRI K</c:v>
                </c:pt>
                <c:pt idx="3">
                  <c:v>BRAITHWAITE SURGERY</c:v>
                </c:pt>
                <c:pt idx="4">
                  <c:v>PEMBERTON SURGERY</c:v>
                </c:pt>
                <c:pt idx="5">
                  <c:v>SAXENA L</c:v>
                </c:pt>
                <c:pt idx="6">
                  <c:v>INTRAHEALTH MARSH GREEN</c:v>
                </c:pt>
                <c:pt idx="7">
                  <c:v>SIVAKUMAR &amp; PARTNER</c:v>
                </c:pt>
                <c:pt idx="8">
                  <c:v>DR M PAL</c:v>
                </c:pt>
                <c:pt idx="9">
                  <c:v>INTRAHEALTH TYLDESLEY</c:v>
                </c:pt>
                <c:pt idx="10">
                  <c:v>PLATT BRIDGE HEALTH CENTRE</c:v>
                </c:pt>
                <c:pt idx="11">
                  <c:v>DR TRIVEDI &amp; TRIVEDI</c:v>
                </c:pt>
                <c:pt idx="12">
                  <c:v>PITALIA SK</c:v>
                </c:pt>
                <c:pt idx="13">
                  <c:v>THOMPSON ART</c:v>
                </c:pt>
                <c:pt idx="14">
                  <c:v>INTRAHEALTH FAMILY PRACT</c:v>
                </c:pt>
                <c:pt idx="15">
                  <c:v>ZAMAN</c:v>
                </c:pt>
                <c:pt idx="16">
                  <c:v>DR ANIS &amp; ANIS</c:v>
                </c:pt>
                <c:pt idx="17">
                  <c:v>ASPULL SURGERY</c:v>
                </c:pt>
                <c:pt idx="18">
                  <c:v>FOXLEIGH FAMILY SURGERY</c:v>
                </c:pt>
                <c:pt idx="19">
                  <c:v>DAS DN</c:v>
                </c:pt>
                <c:pt idx="20">
                  <c:v>INTRAHEALTH PLATT BRIDGE</c:v>
                </c:pt>
                <c:pt idx="21">
                  <c:v>DR ALISTAIR ASHTON</c:v>
                </c:pt>
                <c:pt idx="22">
                  <c:v>DR TUN &amp; PARTNERS</c:v>
                </c:pt>
                <c:pt idx="23">
                  <c:v>PREMIER HEALTH TEAM</c:v>
                </c:pt>
                <c:pt idx="24">
                  <c:v>DR AK &amp; N ATREY</c:v>
                </c:pt>
                <c:pt idx="25">
                  <c:v>CCG</c:v>
                </c:pt>
                <c:pt idx="26">
                  <c:v>DR SPIELMANN &amp; PARTNERS</c:v>
                </c:pt>
                <c:pt idx="27">
                  <c:v>BRADSHAW MEDICAL CENTRE</c:v>
                </c:pt>
                <c:pt idx="28">
                  <c:v>ULLAH M</c:v>
                </c:pt>
                <c:pt idx="29">
                  <c:v>DOUBLET-STEWART MPH</c:v>
                </c:pt>
                <c:pt idx="30">
                  <c:v>LOWER INCE SURGERY</c:v>
                </c:pt>
                <c:pt idx="31">
                  <c:v>HATIKAKOTY N</c:v>
                </c:pt>
                <c:pt idx="32">
                  <c:v>DR MUNRO &amp; PARTNERS</c:v>
                </c:pt>
                <c:pt idx="33">
                  <c:v>DR CP KHATRI</c:v>
                </c:pt>
                <c:pt idx="34">
                  <c:v>BRYN CROSS SURGERY</c:v>
                </c:pt>
                <c:pt idx="35">
                  <c:v>SHAHBAZI SS</c:v>
                </c:pt>
                <c:pt idx="36">
                  <c:v>MARUS BRIDGE PRACTICE</c:v>
                </c:pt>
                <c:pt idx="37">
                  <c:v>BROOKMILL MEDICAL CENTRE</c:v>
                </c:pt>
                <c:pt idx="38">
                  <c:v>DR ELLIS &amp; KREPPEL</c:v>
                </c:pt>
                <c:pt idx="39">
                  <c:v>ASTLEY GENERAL PRACTICE</c:v>
                </c:pt>
                <c:pt idx="40">
                  <c:v>DALTON TM</c:v>
                </c:pt>
                <c:pt idx="41">
                  <c:v>GUPTA K</c:v>
                </c:pt>
                <c:pt idx="42">
                  <c:v>INTRAHEALTH LSV</c:v>
                </c:pt>
                <c:pt idx="43">
                  <c:v>MEDICENTRE</c:v>
                </c:pt>
              </c:strCache>
            </c:strRef>
          </c:cat>
          <c:val>
            <c:numRef>
              <c:f>Sheet1!$C$2:$C$45</c:f>
              <c:numCache>
                <c:formatCode>0%</c:formatCode>
                <c:ptCount val="44"/>
                <c:pt idx="0">
                  <c:v>0.79</c:v>
                </c:pt>
                <c:pt idx="1">
                  <c:v>0.8</c:v>
                </c:pt>
                <c:pt idx="2">
                  <c:v>0.8</c:v>
                </c:pt>
                <c:pt idx="3">
                  <c:v>0.82</c:v>
                </c:pt>
                <c:pt idx="4">
                  <c:v>0.82</c:v>
                </c:pt>
                <c:pt idx="5">
                  <c:v>0.84</c:v>
                </c:pt>
                <c:pt idx="6">
                  <c:v>0.85</c:v>
                </c:pt>
                <c:pt idx="7">
                  <c:v>0.86</c:v>
                </c:pt>
                <c:pt idx="8">
                  <c:v>0.87</c:v>
                </c:pt>
                <c:pt idx="9">
                  <c:v>0.87</c:v>
                </c:pt>
                <c:pt idx="10">
                  <c:v>0.88</c:v>
                </c:pt>
                <c:pt idx="11">
                  <c:v>0.88</c:v>
                </c:pt>
                <c:pt idx="12">
                  <c:v>0.88</c:v>
                </c:pt>
                <c:pt idx="13">
                  <c:v>0.88</c:v>
                </c:pt>
                <c:pt idx="14">
                  <c:v>0.88</c:v>
                </c:pt>
                <c:pt idx="15">
                  <c:v>0.89</c:v>
                </c:pt>
                <c:pt idx="16">
                  <c:v>0.89</c:v>
                </c:pt>
                <c:pt idx="17">
                  <c:v>0.89</c:v>
                </c:pt>
                <c:pt idx="18">
                  <c:v>0.89</c:v>
                </c:pt>
                <c:pt idx="19">
                  <c:v>0.89</c:v>
                </c:pt>
                <c:pt idx="20">
                  <c:v>0.89</c:v>
                </c:pt>
                <c:pt idx="21">
                  <c:v>0.89</c:v>
                </c:pt>
                <c:pt idx="22">
                  <c:v>0.9</c:v>
                </c:pt>
                <c:pt idx="23">
                  <c:v>0.9</c:v>
                </c:pt>
                <c:pt idx="24">
                  <c:v>0.9</c:v>
                </c:pt>
                <c:pt idx="25">
                  <c:v>-10</c:v>
                </c:pt>
                <c:pt idx="26">
                  <c:v>0.92</c:v>
                </c:pt>
                <c:pt idx="27">
                  <c:v>0.92</c:v>
                </c:pt>
                <c:pt idx="28">
                  <c:v>0.92</c:v>
                </c:pt>
                <c:pt idx="29">
                  <c:v>0.92</c:v>
                </c:pt>
                <c:pt idx="30">
                  <c:v>0.92</c:v>
                </c:pt>
                <c:pt idx="31">
                  <c:v>0.92</c:v>
                </c:pt>
                <c:pt idx="32">
                  <c:v>0.93</c:v>
                </c:pt>
                <c:pt idx="33">
                  <c:v>0.93</c:v>
                </c:pt>
                <c:pt idx="34">
                  <c:v>0.93</c:v>
                </c:pt>
                <c:pt idx="35">
                  <c:v>0.93</c:v>
                </c:pt>
                <c:pt idx="36">
                  <c:v>0.93</c:v>
                </c:pt>
                <c:pt idx="37">
                  <c:v>0.94</c:v>
                </c:pt>
                <c:pt idx="38">
                  <c:v>0.94</c:v>
                </c:pt>
                <c:pt idx="39">
                  <c:v>0.94</c:v>
                </c:pt>
                <c:pt idx="40">
                  <c:v>0.94</c:v>
                </c:pt>
                <c:pt idx="41">
                  <c:v>0.94</c:v>
                </c:pt>
                <c:pt idx="42">
                  <c:v>0.94</c:v>
                </c:pt>
                <c:pt idx="43">
                  <c:v>0.95</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0.92</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14119808"/>
        <c:axId val="114122112"/>
      </c:lineChart>
      <c:catAx>
        <c:axId val="114119808"/>
        <c:scaling>
          <c:orientation val="minMax"/>
        </c:scaling>
        <c:delete val="0"/>
        <c:axPos val="b"/>
        <c:majorTickMark val="out"/>
        <c:minorTickMark val="none"/>
        <c:tickLblPos val="nextTo"/>
        <c:txPr>
          <a:bodyPr rot="-5400000" vert="horz"/>
          <a:lstStyle/>
          <a:p>
            <a:pPr>
              <a:defRPr sz="700"/>
            </a:pPr>
            <a:endParaRPr lang="en-US"/>
          </a:p>
        </c:txPr>
        <c:crossAx val="114122112"/>
        <c:crosses val="autoZero"/>
        <c:auto val="1"/>
        <c:lblAlgn val="ctr"/>
        <c:lblOffset val="100"/>
        <c:noMultiLvlLbl val="0"/>
      </c:catAx>
      <c:valAx>
        <c:axId val="114122112"/>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14119808"/>
        <c:crosses val="autoZero"/>
        <c:crossBetween val="between"/>
      </c:valAx>
      <c:valAx>
        <c:axId val="114123904"/>
        <c:scaling>
          <c:orientation val="minMax"/>
          <c:max val="1"/>
          <c:min val="0"/>
        </c:scaling>
        <c:delete val="0"/>
        <c:axPos val="r"/>
        <c:numFmt formatCode="General" sourceLinked="1"/>
        <c:majorTickMark val="none"/>
        <c:minorTickMark val="none"/>
        <c:tickLblPos val="none"/>
        <c:spPr>
          <a:ln>
            <a:noFill/>
          </a:ln>
        </c:spPr>
        <c:crossAx val="114125440"/>
        <c:crosses val="max"/>
        <c:crossBetween val="between"/>
      </c:valAx>
      <c:catAx>
        <c:axId val="114125440"/>
        <c:scaling>
          <c:orientation val="minMax"/>
        </c:scaling>
        <c:delete val="1"/>
        <c:axPos val="b"/>
        <c:majorTickMark val="out"/>
        <c:minorTickMark val="none"/>
        <c:tickLblPos val="nextTo"/>
        <c:crossAx val="11412390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BEECH HILL MEDICAL PRACTICE</c:v>
                </c:pt>
                <c:pt idx="1">
                  <c:v>STANDISH MEDICAL PRACTICE</c:v>
                </c:pt>
                <c:pt idx="2">
                  <c:v>PENNYGATE MEDICAL CENTRE</c:v>
                </c:pt>
                <c:pt idx="3">
                  <c:v>DR PATEL, KAMATH &amp; PARTNERS</c:v>
                </c:pt>
                <c:pt idx="4">
                  <c:v>ELLIOT STREET SURGERY</c:v>
                </c:pt>
                <c:pt idx="5">
                  <c:v>DR R ANDERSON &amp; DR M AHMED</c:v>
                </c:pt>
                <c:pt idx="6">
                  <c:v>LEIGH FAMILY PRACTICE</c:v>
                </c:pt>
                <c:pt idx="7">
                  <c:v>SULLIVAN WAY SURGERY</c:v>
                </c:pt>
                <c:pt idx="8">
                  <c:v>DR KK CHAN</c:v>
                </c:pt>
                <c:pt idx="9">
                  <c:v>DR S VASANTH</c:v>
                </c:pt>
                <c:pt idx="10">
                  <c:v>OLLERTON A</c:v>
                </c:pt>
                <c:pt idx="11">
                  <c:v>DRS D'ARIFAT, ELISLAM, WAN &amp; SHAIKH</c:v>
                </c:pt>
                <c:pt idx="12">
                  <c:v>THE CHANDLER SURGERY</c:v>
                </c:pt>
                <c:pt idx="13">
                  <c:v>XAVIER CA</c:v>
                </c:pt>
                <c:pt idx="14">
                  <c:v>THE DICCONSON GROUP PRACTICE</c:v>
                </c:pt>
                <c:pt idx="15">
                  <c:v>DR JD SEABROOK</c:v>
                </c:pt>
                <c:pt idx="16">
                  <c:v>LILFORD PARK SURGERY</c:v>
                </c:pt>
                <c:pt idx="17">
                  <c:v>DR PT MAHADEVAPPA</c:v>
                </c:pt>
                <c:pt idx="18">
                  <c:v>GRASMERE SURGERY</c:v>
                </c:pt>
                <c:pt idx="19">
                  <c:v>ESA BH</c:v>
                </c:pt>
                <c:pt idx="20">
                  <c:v>DR MAUNG &amp; PARTNERS</c:v>
                </c:pt>
                <c:pt idx="21">
                  <c:v>GRASMERE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BEECH HILL MEDICAL PRACTICE</c:v>
                </c:pt>
                <c:pt idx="1">
                  <c:v>STANDISH MEDICAL PRACTICE</c:v>
                </c:pt>
                <c:pt idx="2">
                  <c:v>PENNYGATE MEDICAL CENTRE</c:v>
                </c:pt>
                <c:pt idx="3">
                  <c:v>DR PATEL, KAMATH &amp; PARTNERS</c:v>
                </c:pt>
                <c:pt idx="4">
                  <c:v>ELLIOT STREET SURGERY</c:v>
                </c:pt>
                <c:pt idx="5">
                  <c:v>DR R ANDERSON &amp; DR M AHMED</c:v>
                </c:pt>
                <c:pt idx="6">
                  <c:v>LEIGH FAMILY PRACTICE</c:v>
                </c:pt>
                <c:pt idx="7">
                  <c:v>SULLIVAN WAY SURGERY</c:v>
                </c:pt>
                <c:pt idx="8">
                  <c:v>DR KK CHAN</c:v>
                </c:pt>
                <c:pt idx="9">
                  <c:v>DR S VASANTH</c:v>
                </c:pt>
                <c:pt idx="10">
                  <c:v>OLLERTON A</c:v>
                </c:pt>
                <c:pt idx="11">
                  <c:v>DRS D'ARIFAT, ELISLAM, WAN &amp; SHAIKH</c:v>
                </c:pt>
                <c:pt idx="12">
                  <c:v>THE CHANDLER SURGERY</c:v>
                </c:pt>
                <c:pt idx="13">
                  <c:v>XAVIER CA</c:v>
                </c:pt>
                <c:pt idx="14">
                  <c:v>THE DICCONSON GROUP PRACTICE</c:v>
                </c:pt>
                <c:pt idx="15">
                  <c:v>DR JD SEABROOK</c:v>
                </c:pt>
                <c:pt idx="16">
                  <c:v>LILFORD PARK SURGERY</c:v>
                </c:pt>
                <c:pt idx="17">
                  <c:v>DR PT MAHADEVAPPA</c:v>
                </c:pt>
                <c:pt idx="18">
                  <c:v>GRASMERE SURGERY</c:v>
                </c:pt>
                <c:pt idx="19">
                  <c:v>ESA BH</c:v>
                </c:pt>
                <c:pt idx="20">
                  <c:v>DR MAUNG &amp; PARTNERS</c:v>
                </c:pt>
                <c:pt idx="21">
                  <c:v>GRASMERE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BEECH HILL MEDICAL PRACTICE</c:v>
                </c:pt>
                <c:pt idx="1">
                  <c:v>STANDISH MEDICAL PRACTICE</c:v>
                </c:pt>
                <c:pt idx="2">
                  <c:v>PENNYGATE MEDICAL CENTRE</c:v>
                </c:pt>
                <c:pt idx="3">
                  <c:v>DR PATEL, KAMATH &amp; PARTNERS</c:v>
                </c:pt>
                <c:pt idx="4">
                  <c:v>ELLIOT STREET SURGERY</c:v>
                </c:pt>
                <c:pt idx="5">
                  <c:v>DR R ANDERSON &amp; DR M AHMED</c:v>
                </c:pt>
                <c:pt idx="6">
                  <c:v>LEIGH FAMILY PRACTICE</c:v>
                </c:pt>
                <c:pt idx="7">
                  <c:v>SULLIVAN WAY SURGERY</c:v>
                </c:pt>
                <c:pt idx="8">
                  <c:v>DR KK CHAN</c:v>
                </c:pt>
                <c:pt idx="9">
                  <c:v>DR S VASANTH</c:v>
                </c:pt>
                <c:pt idx="10">
                  <c:v>OLLERTON A</c:v>
                </c:pt>
                <c:pt idx="11">
                  <c:v>DRS D'ARIFAT, ELISLAM, WAN &amp; SHAIKH</c:v>
                </c:pt>
                <c:pt idx="12">
                  <c:v>THE CHANDLER SURGERY</c:v>
                </c:pt>
                <c:pt idx="13">
                  <c:v>XAVIER CA</c:v>
                </c:pt>
                <c:pt idx="14">
                  <c:v>THE DICCONSON GROUP PRACTICE</c:v>
                </c:pt>
                <c:pt idx="15">
                  <c:v>DR JD SEABROOK</c:v>
                </c:pt>
                <c:pt idx="16">
                  <c:v>LILFORD PARK SURGERY</c:v>
                </c:pt>
                <c:pt idx="17">
                  <c:v>DR PT MAHADEVAPPA</c:v>
                </c:pt>
                <c:pt idx="18">
                  <c:v>GRASMERE SURGERY</c:v>
                </c:pt>
                <c:pt idx="19">
                  <c:v>ESA BH</c:v>
                </c:pt>
                <c:pt idx="20">
                  <c:v>DR MAUNG &amp; PARTNERS</c:v>
                </c:pt>
                <c:pt idx="21">
                  <c:v>GRASMERE SURGERY</c:v>
                </c:pt>
              </c:strCache>
            </c:strRef>
          </c:cat>
          <c:val>
            <c:numRef>
              <c:f>Sheet1!$F$2:$F$45</c:f>
              <c:numCache>
                <c:formatCode>General</c:formatCode>
                <c:ptCount val="44"/>
                <c:pt idx="0">
                  <c:v>0.95</c:v>
                </c:pt>
                <c:pt idx="1">
                  <c:v>0.95</c:v>
                </c:pt>
                <c:pt idx="2">
                  <c:v>0.95</c:v>
                </c:pt>
                <c:pt idx="3">
                  <c:v>0.95</c:v>
                </c:pt>
                <c:pt idx="4">
                  <c:v>0.95</c:v>
                </c:pt>
                <c:pt idx="5">
                  <c:v>0.95</c:v>
                </c:pt>
                <c:pt idx="6">
                  <c:v>0.95</c:v>
                </c:pt>
                <c:pt idx="7">
                  <c:v>0.96</c:v>
                </c:pt>
                <c:pt idx="8">
                  <c:v>0.96</c:v>
                </c:pt>
                <c:pt idx="9">
                  <c:v>0.96</c:v>
                </c:pt>
                <c:pt idx="10">
                  <c:v>0.96</c:v>
                </c:pt>
                <c:pt idx="11">
                  <c:v>0.97</c:v>
                </c:pt>
                <c:pt idx="12">
                  <c:v>0.97</c:v>
                </c:pt>
                <c:pt idx="13">
                  <c:v>0.97</c:v>
                </c:pt>
                <c:pt idx="14">
                  <c:v>0.98</c:v>
                </c:pt>
                <c:pt idx="15">
                  <c:v>0.98</c:v>
                </c:pt>
                <c:pt idx="16">
                  <c:v>0.98</c:v>
                </c:pt>
                <c:pt idx="17">
                  <c:v>0.98</c:v>
                </c:pt>
                <c:pt idx="18">
                  <c:v>0.99</c:v>
                </c:pt>
                <c:pt idx="19">
                  <c:v>0.99</c:v>
                </c:pt>
                <c:pt idx="20">
                  <c:v>0.99</c:v>
                </c:pt>
                <c:pt idx="21">
                  <c:v>0.99</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BEECH HILL MEDICAL PRACTICE</c:v>
                </c:pt>
                <c:pt idx="1">
                  <c:v>STANDISH MEDICAL PRACTICE</c:v>
                </c:pt>
                <c:pt idx="2">
                  <c:v>PENNYGATE MEDICAL CENTRE</c:v>
                </c:pt>
                <c:pt idx="3">
                  <c:v>DR PATEL, KAMATH &amp; PARTNERS</c:v>
                </c:pt>
                <c:pt idx="4">
                  <c:v>ELLIOT STREET SURGERY</c:v>
                </c:pt>
                <c:pt idx="5">
                  <c:v>DR R ANDERSON &amp; DR M AHMED</c:v>
                </c:pt>
                <c:pt idx="6">
                  <c:v>LEIGH FAMILY PRACTICE</c:v>
                </c:pt>
                <c:pt idx="7">
                  <c:v>SULLIVAN WAY SURGERY</c:v>
                </c:pt>
                <c:pt idx="8">
                  <c:v>DR KK CHAN</c:v>
                </c:pt>
                <c:pt idx="9">
                  <c:v>DR S VASANTH</c:v>
                </c:pt>
                <c:pt idx="10">
                  <c:v>OLLERTON A</c:v>
                </c:pt>
                <c:pt idx="11">
                  <c:v>DRS D'ARIFAT, ELISLAM, WAN &amp; SHAIKH</c:v>
                </c:pt>
                <c:pt idx="12">
                  <c:v>THE CHANDLER SURGERY</c:v>
                </c:pt>
                <c:pt idx="13">
                  <c:v>XAVIER CA</c:v>
                </c:pt>
                <c:pt idx="14">
                  <c:v>THE DICCONSON GROUP PRACTICE</c:v>
                </c:pt>
                <c:pt idx="15">
                  <c:v>DR JD SEABROOK</c:v>
                </c:pt>
                <c:pt idx="16">
                  <c:v>LILFORD PARK SURGERY</c:v>
                </c:pt>
                <c:pt idx="17">
                  <c:v>DR PT MAHADEVAPPA</c:v>
                </c:pt>
                <c:pt idx="18">
                  <c:v>GRASMERE SURGERY</c:v>
                </c:pt>
                <c:pt idx="19">
                  <c:v>ESA BH</c:v>
                </c:pt>
                <c:pt idx="20">
                  <c:v>DR MAUNG &amp; PARTNERS</c:v>
                </c:pt>
                <c:pt idx="21">
                  <c:v>GRASMERE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BEECH HILL MEDICAL PRACTICE</c:v>
                </c:pt>
                <c:pt idx="1">
                  <c:v>STANDISH MEDICAL PRACTICE</c:v>
                </c:pt>
                <c:pt idx="2">
                  <c:v>PENNYGATE MEDICAL CENTRE</c:v>
                </c:pt>
                <c:pt idx="3">
                  <c:v>DR PATEL, KAMATH &amp; PARTNERS</c:v>
                </c:pt>
                <c:pt idx="4">
                  <c:v>ELLIOT STREET SURGERY</c:v>
                </c:pt>
                <c:pt idx="5">
                  <c:v>DR R ANDERSON &amp; DR M AHMED</c:v>
                </c:pt>
                <c:pt idx="6">
                  <c:v>LEIGH FAMILY PRACTICE</c:v>
                </c:pt>
                <c:pt idx="7">
                  <c:v>SULLIVAN WAY SURGERY</c:v>
                </c:pt>
                <c:pt idx="8">
                  <c:v>DR KK CHAN</c:v>
                </c:pt>
                <c:pt idx="9">
                  <c:v>DR S VASANTH</c:v>
                </c:pt>
                <c:pt idx="10">
                  <c:v>OLLERTON A</c:v>
                </c:pt>
                <c:pt idx="11">
                  <c:v>DRS D'ARIFAT, ELISLAM, WAN &amp; SHAIKH</c:v>
                </c:pt>
                <c:pt idx="12">
                  <c:v>THE CHANDLER SURGERY</c:v>
                </c:pt>
                <c:pt idx="13">
                  <c:v>XAVIER CA</c:v>
                </c:pt>
                <c:pt idx="14">
                  <c:v>THE DICCONSON GROUP PRACTICE</c:v>
                </c:pt>
                <c:pt idx="15">
                  <c:v>DR JD SEABROOK</c:v>
                </c:pt>
                <c:pt idx="16">
                  <c:v>LILFORD PARK SURGERY</c:v>
                </c:pt>
                <c:pt idx="17">
                  <c:v>DR PT MAHADEVAPPA</c:v>
                </c:pt>
                <c:pt idx="18">
                  <c:v>GRASMERE SURGERY</c:v>
                </c:pt>
                <c:pt idx="19">
                  <c:v>ESA BH</c:v>
                </c:pt>
                <c:pt idx="20">
                  <c:v>DR MAUNG &amp; PARTNERS</c:v>
                </c:pt>
                <c:pt idx="21">
                  <c:v>GRASMERE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14650496"/>
        <c:axId val="11464896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BEECH HILL MEDICAL PRACTICE</c:v>
                </c:pt>
                <c:pt idx="1">
                  <c:v>STANDISH MEDICAL PRACTICE</c:v>
                </c:pt>
                <c:pt idx="2">
                  <c:v>PENNYGATE MEDICAL CENTRE</c:v>
                </c:pt>
                <c:pt idx="3">
                  <c:v>DR PATEL, KAMATH &amp; PARTNERS</c:v>
                </c:pt>
                <c:pt idx="4">
                  <c:v>ELLIOT STREET SURGERY</c:v>
                </c:pt>
                <c:pt idx="5">
                  <c:v>DR R ANDERSON &amp; DR M AHMED</c:v>
                </c:pt>
                <c:pt idx="6">
                  <c:v>LEIGH FAMILY PRACTICE</c:v>
                </c:pt>
                <c:pt idx="7">
                  <c:v>SULLIVAN WAY SURGERY</c:v>
                </c:pt>
                <c:pt idx="8">
                  <c:v>DR KK CHAN</c:v>
                </c:pt>
                <c:pt idx="9">
                  <c:v>DR S VASANTH</c:v>
                </c:pt>
                <c:pt idx="10">
                  <c:v>OLLERTON A</c:v>
                </c:pt>
                <c:pt idx="11">
                  <c:v>DRS D'ARIFAT, ELISLAM, WAN &amp; SHAIKH</c:v>
                </c:pt>
                <c:pt idx="12">
                  <c:v>THE CHANDLER SURGERY</c:v>
                </c:pt>
                <c:pt idx="13">
                  <c:v>XAVIER CA</c:v>
                </c:pt>
                <c:pt idx="14">
                  <c:v>THE DICCONSON GROUP PRACTICE</c:v>
                </c:pt>
                <c:pt idx="15">
                  <c:v>DR JD SEABROOK</c:v>
                </c:pt>
                <c:pt idx="16">
                  <c:v>LILFORD PARK SURGERY</c:v>
                </c:pt>
                <c:pt idx="17">
                  <c:v>DR PT MAHADEVAPPA</c:v>
                </c:pt>
                <c:pt idx="18">
                  <c:v>GRASMERE SURGERY</c:v>
                </c:pt>
                <c:pt idx="19">
                  <c:v>ESA BH</c:v>
                </c:pt>
                <c:pt idx="20">
                  <c:v>DR MAUNG &amp; PARTNERS</c:v>
                </c:pt>
                <c:pt idx="21">
                  <c:v>GRASMERE SURGERY</c:v>
                </c:pt>
              </c:strCache>
            </c:strRef>
          </c:cat>
          <c:val>
            <c:numRef>
              <c:f>Sheet1!$B$2:$B$45</c:f>
              <c:numCache>
                <c:formatCode>0%</c:formatCode>
                <c:ptCount val="44"/>
                <c:pt idx="0">
                  <c:v>0.92</c:v>
                </c:pt>
                <c:pt idx="1">
                  <c:v>0.92</c:v>
                </c:pt>
                <c:pt idx="2">
                  <c:v>0.92</c:v>
                </c:pt>
                <c:pt idx="3">
                  <c:v>0.92</c:v>
                </c:pt>
                <c:pt idx="4">
                  <c:v>0.92</c:v>
                </c:pt>
                <c:pt idx="5">
                  <c:v>0.92</c:v>
                </c:pt>
                <c:pt idx="6">
                  <c:v>0.92</c:v>
                </c:pt>
                <c:pt idx="7">
                  <c:v>0.92</c:v>
                </c:pt>
                <c:pt idx="8">
                  <c:v>0.92</c:v>
                </c:pt>
                <c:pt idx="9">
                  <c:v>0.92</c:v>
                </c:pt>
                <c:pt idx="10">
                  <c:v>0.92</c:v>
                </c:pt>
                <c:pt idx="11">
                  <c:v>0.92</c:v>
                </c:pt>
                <c:pt idx="12">
                  <c:v>0.92</c:v>
                </c:pt>
                <c:pt idx="13">
                  <c:v>0.92</c:v>
                </c:pt>
                <c:pt idx="14">
                  <c:v>0.92</c:v>
                </c:pt>
                <c:pt idx="15">
                  <c:v>0.92</c:v>
                </c:pt>
                <c:pt idx="16">
                  <c:v>0.92</c:v>
                </c:pt>
                <c:pt idx="17">
                  <c:v>0.92</c:v>
                </c:pt>
                <c:pt idx="18">
                  <c:v>0.92</c:v>
                </c:pt>
                <c:pt idx="19">
                  <c:v>0.92</c:v>
                </c:pt>
                <c:pt idx="20">
                  <c:v>0.92</c:v>
                </c:pt>
                <c:pt idx="21">
                  <c:v>0.92</c:v>
                </c:pt>
                <c:pt idx="22">
                  <c:v>0.92</c:v>
                </c:pt>
                <c:pt idx="23">
                  <c:v>0.92</c:v>
                </c:pt>
                <c:pt idx="24">
                  <c:v>0.92</c:v>
                </c:pt>
                <c:pt idx="25">
                  <c:v>0.92</c:v>
                </c:pt>
                <c:pt idx="26">
                  <c:v>0.92</c:v>
                </c:pt>
                <c:pt idx="27">
                  <c:v>0.92</c:v>
                </c:pt>
                <c:pt idx="28">
                  <c:v>0.92</c:v>
                </c:pt>
                <c:pt idx="29">
                  <c:v>0.92</c:v>
                </c:pt>
                <c:pt idx="30">
                  <c:v>0.92</c:v>
                </c:pt>
                <c:pt idx="31">
                  <c:v>0.92</c:v>
                </c:pt>
                <c:pt idx="32">
                  <c:v>0.92</c:v>
                </c:pt>
                <c:pt idx="33">
                  <c:v>0.92</c:v>
                </c:pt>
                <c:pt idx="34">
                  <c:v>0.92</c:v>
                </c:pt>
                <c:pt idx="35">
                  <c:v>0.92</c:v>
                </c:pt>
                <c:pt idx="36">
                  <c:v>0.92</c:v>
                </c:pt>
                <c:pt idx="37">
                  <c:v>0.92</c:v>
                </c:pt>
                <c:pt idx="38">
                  <c:v>0.92</c:v>
                </c:pt>
                <c:pt idx="39">
                  <c:v>0.92</c:v>
                </c:pt>
                <c:pt idx="40">
                  <c:v>0.92</c:v>
                </c:pt>
                <c:pt idx="41">
                  <c:v>0.92</c:v>
                </c:pt>
                <c:pt idx="42">
                  <c:v>0.92</c:v>
                </c:pt>
                <c:pt idx="43">
                  <c:v>0.92</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BEECH HILL MEDICAL PRACTICE</c:v>
                </c:pt>
                <c:pt idx="1">
                  <c:v>STANDISH MEDICAL PRACTICE</c:v>
                </c:pt>
                <c:pt idx="2">
                  <c:v>PENNYGATE MEDICAL CENTRE</c:v>
                </c:pt>
                <c:pt idx="3">
                  <c:v>DR PATEL, KAMATH &amp; PARTNERS</c:v>
                </c:pt>
                <c:pt idx="4">
                  <c:v>ELLIOT STREET SURGERY</c:v>
                </c:pt>
                <c:pt idx="5">
                  <c:v>DR R ANDERSON &amp; DR M AHMED</c:v>
                </c:pt>
                <c:pt idx="6">
                  <c:v>LEIGH FAMILY PRACTICE</c:v>
                </c:pt>
                <c:pt idx="7">
                  <c:v>SULLIVAN WAY SURGERY</c:v>
                </c:pt>
                <c:pt idx="8">
                  <c:v>DR KK CHAN</c:v>
                </c:pt>
                <c:pt idx="9">
                  <c:v>DR S VASANTH</c:v>
                </c:pt>
                <c:pt idx="10">
                  <c:v>OLLERTON A</c:v>
                </c:pt>
                <c:pt idx="11">
                  <c:v>DRS D'ARIFAT, ELISLAM, WAN &amp; SHAIKH</c:v>
                </c:pt>
                <c:pt idx="12">
                  <c:v>THE CHANDLER SURGERY</c:v>
                </c:pt>
                <c:pt idx="13">
                  <c:v>XAVIER CA</c:v>
                </c:pt>
                <c:pt idx="14">
                  <c:v>THE DICCONSON GROUP PRACTICE</c:v>
                </c:pt>
                <c:pt idx="15">
                  <c:v>DR JD SEABROOK</c:v>
                </c:pt>
                <c:pt idx="16">
                  <c:v>LILFORD PARK SURGERY</c:v>
                </c:pt>
                <c:pt idx="17">
                  <c:v>DR PT MAHADEVAPPA</c:v>
                </c:pt>
                <c:pt idx="18">
                  <c:v>GRASMERE SURGERY</c:v>
                </c:pt>
                <c:pt idx="19">
                  <c:v>ESA BH</c:v>
                </c:pt>
                <c:pt idx="20">
                  <c:v>DR MAUNG &amp; PARTNERS</c:v>
                </c:pt>
                <c:pt idx="21">
                  <c:v>GRASMERE SURGERY</c:v>
                </c:pt>
              </c:strCache>
            </c:strRef>
          </c:cat>
          <c:val>
            <c:numRef>
              <c:f>Sheet1!$C$2:$C$45</c:f>
              <c:numCache>
                <c:formatCode>0%</c:formatCode>
                <c:ptCount val="44"/>
                <c:pt idx="0">
                  <c:v>0.95</c:v>
                </c:pt>
                <c:pt idx="1">
                  <c:v>0.95</c:v>
                </c:pt>
                <c:pt idx="2">
                  <c:v>0.95</c:v>
                </c:pt>
                <c:pt idx="3">
                  <c:v>0.95</c:v>
                </c:pt>
                <c:pt idx="4">
                  <c:v>0.95</c:v>
                </c:pt>
                <c:pt idx="5">
                  <c:v>0.95</c:v>
                </c:pt>
                <c:pt idx="6">
                  <c:v>0.95</c:v>
                </c:pt>
                <c:pt idx="7">
                  <c:v>0.96</c:v>
                </c:pt>
                <c:pt idx="8">
                  <c:v>0.96</c:v>
                </c:pt>
                <c:pt idx="9">
                  <c:v>0.96</c:v>
                </c:pt>
                <c:pt idx="10">
                  <c:v>0.96</c:v>
                </c:pt>
                <c:pt idx="11">
                  <c:v>0.97</c:v>
                </c:pt>
                <c:pt idx="12">
                  <c:v>0.97</c:v>
                </c:pt>
                <c:pt idx="13">
                  <c:v>0.97</c:v>
                </c:pt>
                <c:pt idx="14">
                  <c:v>0.98</c:v>
                </c:pt>
                <c:pt idx="15">
                  <c:v>0.98</c:v>
                </c:pt>
                <c:pt idx="16">
                  <c:v>0.98</c:v>
                </c:pt>
                <c:pt idx="17">
                  <c:v>0.98</c:v>
                </c:pt>
                <c:pt idx="18">
                  <c:v>0.99</c:v>
                </c:pt>
                <c:pt idx="19">
                  <c:v>0.99</c:v>
                </c:pt>
                <c:pt idx="20">
                  <c:v>0.99</c:v>
                </c:pt>
                <c:pt idx="21">
                  <c:v>0.99</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14636672"/>
        <c:axId val="114647424"/>
      </c:lineChart>
      <c:catAx>
        <c:axId val="114636672"/>
        <c:scaling>
          <c:orientation val="minMax"/>
        </c:scaling>
        <c:delete val="0"/>
        <c:axPos val="b"/>
        <c:majorTickMark val="out"/>
        <c:minorTickMark val="none"/>
        <c:tickLblPos val="nextTo"/>
        <c:txPr>
          <a:bodyPr rot="-5400000" vert="horz"/>
          <a:lstStyle/>
          <a:p>
            <a:pPr>
              <a:defRPr sz="700"/>
            </a:pPr>
            <a:endParaRPr lang="en-US"/>
          </a:p>
        </c:txPr>
        <c:crossAx val="114647424"/>
        <c:crosses val="autoZero"/>
        <c:auto val="1"/>
        <c:lblAlgn val="ctr"/>
        <c:lblOffset val="100"/>
        <c:noMultiLvlLbl val="0"/>
      </c:catAx>
      <c:valAx>
        <c:axId val="11464742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14636672"/>
        <c:crosses val="autoZero"/>
        <c:crossBetween val="between"/>
      </c:valAx>
      <c:valAx>
        <c:axId val="114648960"/>
        <c:scaling>
          <c:orientation val="minMax"/>
          <c:max val="1"/>
          <c:min val="0"/>
        </c:scaling>
        <c:delete val="0"/>
        <c:axPos val="r"/>
        <c:numFmt formatCode="General" sourceLinked="1"/>
        <c:majorTickMark val="none"/>
        <c:minorTickMark val="none"/>
        <c:tickLblPos val="none"/>
        <c:spPr>
          <a:ln>
            <a:noFill/>
          </a:ln>
        </c:spPr>
        <c:crossAx val="114650496"/>
        <c:crosses val="max"/>
        <c:crossBetween val="between"/>
      </c:valAx>
      <c:catAx>
        <c:axId val="114650496"/>
        <c:scaling>
          <c:orientation val="minMax"/>
        </c:scaling>
        <c:delete val="1"/>
        <c:axPos val="b"/>
        <c:majorTickMark val="out"/>
        <c:minorTickMark val="none"/>
        <c:tickLblPos val="nextTo"/>
        <c:crossAx val="11464896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04161396118591E-2"/>
          <c:y val="0.28895094330887189"/>
          <c:w val="0.88984455197133316"/>
          <c:h val="0.60815584556994529"/>
        </c:manualLayout>
      </c:layout>
      <c:barChart>
        <c:barDir val="col"/>
        <c:grouping val="percentStacked"/>
        <c:varyColors val="0"/>
        <c:ser>
          <c:idx val="0"/>
          <c:order val="0"/>
          <c:tx>
            <c:strRef>
              <c:f>Sheet1!$B$1</c:f>
              <c:strCache>
                <c:ptCount val="1"/>
                <c:pt idx="0">
                  <c:v>Very poor</c:v>
                </c:pt>
              </c:strCache>
            </c:strRef>
          </c:tx>
          <c:spPr>
            <a:solidFill>
              <a:schemeClr val="accent3">
                <a:lumMod val="50000"/>
              </a:schemeClr>
            </a:solidFill>
            <a:ln w="19050">
              <a:solidFill>
                <a:schemeClr val="bg1"/>
              </a:solidFill>
            </a:ln>
          </c:spPr>
          <c:invertIfNegative val="0"/>
          <c:dLbls>
            <c:numFmt formatCode="[&lt;3]&quot;&quot;;0\%" sourceLinked="0"/>
            <c:txPr>
              <a:bodyPr/>
              <a:lstStyle/>
              <a:p>
                <a:pPr>
                  <a:defRPr lang="en-GB"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Sheet1!$B$2:$B$6</c:f>
              <c:numCache>
                <c:formatCode>General</c:formatCode>
                <c:ptCount val="5"/>
                <c:pt idx="0">
                  <c:v>0</c:v>
                </c:pt>
                <c:pt idx="1">
                  <c:v>0</c:v>
                </c:pt>
                <c:pt idx="2">
                  <c:v>0</c:v>
                </c:pt>
                <c:pt idx="3">
                  <c:v>1</c:v>
                </c:pt>
                <c:pt idx="4">
                  <c:v>0</c:v>
                </c:pt>
              </c:numCache>
            </c:numRef>
          </c:val>
        </c:ser>
        <c:ser>
          <c:idx val="1"/>
          <c:order val="1"/>
          <c:tx>
            <c:strRef>
              <c:f>Sheet1!$C$1</c:f>
              <c:strCache>
                <c:ptCount val="1"/>
                <c:pt idx="0">
                  <c:v>Poor</c:v>
                </c:pt>
              </c:strCache>
            </c:strRef>
          </c:tx>
          <c:spPr>
            <a:solidFill>
              <a:schemeClr val="accent3">
                <a:lumMod val="75000"/>
              </a:schemeClr>
            </a:solidFill>
            <a:ln>
              <a:solidFill>
                <a:schemeClr val="bg1"/>
              </a:solidFill>
            </a:ln>
          </c:spPr>
          <c:invertIfNegative val="0"/>
          <c:dLbls>
            <c:numFmt formatCode="[&lt;3]&quot;&quot;;0\%" sourceLinked="0"/>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Sheet1!$C$2:$C$6</c:f>
              <c:numCache>
                <c:formatCode>General</c:formatCode>
                <c:ptCount val="5"/>
                <c:pt idx="0">
                  <c:v>1</c:v>
                </c:pt>
                <c:pt idx="1">
                  <c:v>1</c:v>
                </c:pt>
                <c:pt idx="2">
                  <c:v>1</c:v>
                </c:pt>
                <c:pt idx="3">
                  <c:v>1</c:v>
                </c:pt>
                <c:pt idx="4">
                  <c:v>1</c:v>
                </c:pt>
              </c:numCache>
            </c:numRef>
          </c:val>
        </c:ser>
        <c:ser>
          <c:idx val="2"/>
          <c:order val="2"/>
          <c:tx>
            <c:strRef>
              <c:f>Sheet1!$D$1</c:f>
              <c:strCache>
                <c:ptCount val="1"/>
                <c:pt idx="0">
                  <c:v>Neither good nor poor</c:v>
                </c:pt>
              </c:strCache>
            </c:strRef>
          </c:tx>
          <c:spPr>
            <a:solidFill>
              <a:schemeClr val="accent3"/>
            </a:solidFill>
            <a:ln>
              <a:solidFill>
                <a:schemeClr val="bg1"/>
              </a:solidFill>
            </a:ln>
          </c:spPr>
          <c:invertIfNegative val="0"/>
          <c:dLbls>
            <c:dLbl>
              <c:idx val="4"/>
              <c:dLblPos val="ctr"/>
              <c:showLegendKey val="0"/>
              <c:showVal val="1"/>
              <c:showCatName val="0"/>
              <c:showSerName val="0"/>
              <c:showPercent val="0"/>
              <c:showBubbleSize val="0"/>
            </c:dLbl>
            <c:numFmt formatCode="[&lt;3]&quot;&quot;;0\%" sourceLinked="0"/>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Sheet1!$D$2:$D$6</c:f>
              <c:numCache>
                <c:formatCode>General</c:formatCode>
                <c:ptCount val="5"/>
                <c:pt idx="0">
                  <c:v>5</c:v>
                </c:pt>
                <c:pt idx="1">
                  <c:v>5</c:v>
                </c:pt>
                <c:pt idx="2">
                  <c:v>6</c:v>
                </c:pt>
                <c:pt idx="3">
                  <c:v>9</c:v>
                </c:pt>
                <c:pt idx="4">
                  <c:v>5</c:v>
                </c:pt>
              </c:numCache>
            </c:numRef>
          </c:val>
        </c:ser>
        <c:ser>
          <c:idx val="3"/>
          <c:order val="3"/>
          <c:tx>
            <c:strRef>
              <c:f>Sheet1!$E$1</c:f>
              <c:strCache>
                <c:ptCount val="1"/>
                <c:pt idx="0">
                  <c:v>Good</c:v>
                </c:pt>
              </c:strCache>
            </c:strRef>
          </c:tx>
          <c:spPr>
            <a:solidFill>
              <a:schemeClr val="accent3">
                <a:lumMod val="60000"/>
                <a:lumOff val="4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dLblPos val="ct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Sheet1!$E$2:$E$6</c:f>
              <c:numCache>
                <c:formatCode>General</c:formatCode>
                <c:ptCount val="5"/>
                <c:pt idx="0">
                  <c:v>33</c:v>
                </c:pt>
                <c:pt idx="1">
                  <c:v>33</c:v>
                </c:pt>
                <c:pt idx="2">
                  <c:v>34</c:v>
                </c:pt>
                <c:pt idx="3">
                  <c:v>35</c:v>
                </c:pt>
                <c:pt idx="4">
                  <c:v>35</c:v>
                </c:pt>
              </c:numCache>
            </c:numRef>
          </c:val>
        </c:ser>
        <c:ser>
          <c:idx val="4"/>
          <c:order val="4"/>
          <c:tx>
            <c:strRef>
              <c:f>Sheet1!$F$1</c:f>
              <c:strCache>
                <c:ptCount val="1"/>
                <c:pt idx="0">
                  <c:v>Very good </c:v>
                </c:pt>
              </c:strCache>
            </c:strRef>
          </c:tx>
          <c:spPr>
            <a:solidFill>
              <a:schemeClr val="accent3">
                <a:lumMod val="40000"/>
                <a:lumOff val="60000"/>
              </a:schemeClr>
            </a:solidFill>
            <a:ln>
              <a:solidFill>
                <a:schemeClr val="bg1"/>
              </a:solidFill>
            </a:ln>
          </c:spPr>
          <c:invertIfNegative val="0"/>
          <c:dLbls>
            <c:numFmt formatCode="[&lt;3]&quot;&quot;;0\%" sourceLinked="0"/>
            <c:txPr>
              <a:bodyPr/>
              <a:lstStyle/>
              <a:p>
                <a:pPr>
                  <a:defRPr sz="1200" b="0">
                    <a:solidFill>
                      <a:schemeClr val="accent3">
                        <a:lumMod val="50000"/>
                      </a:schemeClr>
                    </a:solidFill>
                  </a:defRPr>
                </a:pPr>
                <a:endParaRPr lang="en-US"/>
              </a:p>
            </c:txPr>
            <c:showLegendKey val="0"/>
            <c:showVal val="1"/>
            <c:showCatName val="0"/>
            <c:showSerName val="0"/>
            <c:showPercent val="0"/>
            <c:showBubbleSize val="0"/>
            <c:showLeaderLines val="0"/>
          </c:dLbls>
          <c:cat>
            <c:strRef>
              <c:f>Sheet1!$A$2:$A$6</c:f>
              <c:strCache>
                <c:ptCount val="5"/>
                <c:pt idx="0">
                  <c:v>Giving you enough time </c:v>
                </c:pt>
                <c:pt idx="1">
                  <c:v>Listening to you </c:v>
                </c:pt>
                <c:pt idx="2">
                  <c:v>Explaining tests and treatments </c:v>
                </c:pt>
                <c:pt idx="3">
                  <c:v>Involving you in decisions about your care</c:v>
                </c:pt>
                <c:pt idx="4">
                  <c:v>Treating you with care and concern</c:v>
                </c:pt>
              </c:strCache>
            </c:strRef>
          </c:cat>
          <c:val>
            <c:numRef>
              <c:f>Sheet1!$F$2:$F$6</c:f>
              <c:numCache>
                <c:formatCode>General</c:formatCode>
                <c:ptCount val="5"/>
                <c:pt idx="0">
                  <c:v>61</c:v>
                </c:pt>
                <c:pt idx="1">
                  <c:v>61</c:v>
                </c:pt>
                <c:pt idx="2">
                  <c:v>59</c:v>
                </c:pt>
                <c:pt idx="3">
                  <c:v>55</c:v>
                </c:pt>
                <c:pt idx="4">
                  <c:v>59</c:v>
                </c:pt>
              </c:numCache>
            </c:numRef>
          </c:val>
        </c:ser>
        <c:dLbls>
          <c:showLegendKey val="0"/>
          <c:showVal val="1"/>
          <c:showCatName val="0"/>
          <c:showSerName val="0"/>
          <c:showPercent val="0"/>
          <c:showBubbleSize val="0"/>
        </c:dLbls>
        <c:gapWidth val="75"/>
        <c:overlap val="100"/>
        <c:axId val="115171328"/>
        <c:axId val="115172864"/>
      </c:barChart>
      <c:catAx>
        <c:axId val="115171328"/>
        <c:scaling>
          <c:orientation val="minMax"/>
        </c:scaling>
        <c:delete val="0"/>
        <c:axPos val="b"/>
        <c:numFmt formatCode="General" sourceLinked="1"/>
        <c:majorTickMark val="none"/>
        <c:minorTickMark val="none"/>
        <c:tickLblPos val="nextTo"/>
        <c:spPr>
          <a:ln>
            <a:noFill/>
          </a:ln>
        </c:spPr>
        <c:txPr>
          <a:bodyPr anchor="ctr" anchorCtr="0"/>
          <a:lstStyle/>
          <a:p>
            <a:pPr algn="ctr">
              <a:defRPr lang="en-GB" sz="1200">
                <a:solidFill>
                  <a:schemeClr val="tx1"/>
                </a:solidFill>
              </a:defRPr>
            </a:pPr>
            <a:endParaRPr lang="en-US"/>
          </a:p>
        </c:txPr>
        <c:crossAx val="115172864"/>
        <c:crosses val="max"/>
        <c:auto val="1"/>
        <c:lblAlgn val="ctr"/>
        <c:lblOffset val="100"/>
        <c:noMultiLvlLbl val="0"/>
      </c:catAx>
      <c:valAx>
        <c:axId val="115172864"/>
        <c:scaling>
          <c:orientation val="maxMin"/>
          <c:min val="0"/>
        </c:scaling>
        <c:delete val="0"/>
        <c:axPos val="r"/>
        <c:numFmt formatCode="0%" sourceLinked="1"/>
        <c:majorTickMark val="none"/>
        <c:minorTickMark val="none"/>
        <c:tickLblPos val="none"/>
        <c:spPr>
          <a:ln>
            <a:noFill/>
          </a:ln>
        </c:spPr>
        <c:crossAx val="115171328"/>
        <c:crosses val="max"/>
        <c:crossBetween val="between"/>
      </c:valAx>
      <c:spPr>
        <a:noFill/>
        <a:ln w="25400">
          <a:noFill/>
        </a:ln>
      </c:spPr>
    </c:plotArea>
    <c:legend>
      <c:legendPos val="b"/>
      <c:layout>
        <c:manualLayout>
          <c:xMode val="edge"/>
          <c:yMode val="edge"/>
          <c:x val="0.38567758840712285"/>
          <c:y val="1.3792427844859678E-2"/>
          <c:w val="0.55276860988031307"/>
          <c:h val="5.3181187973893568E-2"/>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B010B9"/>
    </a:solidFill>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Yes</c:v>
                </c:pt>
                <c:pt idx="1">
                  <c:v>No</c:v>
                </c:pt>
                <c:pt idx="3">
                  <c:v>Yes</c:v>
                </c:pt>
                <c:pt idx="4">
                  <c:v>No</c:v>
                </c:pt>
                <c:pt idx="6">
                  <c:v>Yes</c:v>
                </c:pt>
                <c:pt idx="7">
                  <c:v>No</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Yes</c:v>
                </c:pt>
                <c:pt idx="1">
                  <c:v>No</c:v>
                </c:pt>
                <c:pt idx="3">
                  <c:v>Yes</c:v>
                </c:pt>
                <c:pt idx="4">
                  <c:v>No</c:v>
                </c:pt>
                <c:pt idx="6">
                  <c:v>Yes</c:v>
                </c:pt>
                <c:pt idx="7">
                  <c:v>No</c:v>
                </c:pt>
              </c:strCache>
            </c:strRef>
          </c:cat>
          <c:val>
            <c:numRef>
              <c:f>Sheet1!$C$2:$C$9</c:f>
              <c:numCache>
                <c:formatCode>#"%"</c:formatCode>
                <c:ptCount val="8"/>
                <c:pt idx="0">
                  <c:v>83</c:v>
                </c:pt>
                <c:pt idx="1">
                  <c:v>2</c:v>
                </c:pt>
                <c:pt idx="3">
                  <c:v>84</c:v>
                </c:pt>
                <c:pt idx="4">
                  <c:v>1</c:v>
                </c:pt>
                <c:pt idx="6">
                  <c:v>85</c:v>
                </c:pt>
                <c:pt idx="7">
                  <c:v>2</c:v>
                </c:pt>
              </c:numCache>
            </c:numRef>
          </c:val>
        </c:ser>
        <c:dLbls>
          <c:dLblPos val="inEnd"/>
          <c:showLegendKey val="0"/>
          <c:showVal val="1"/>
          <c:showCatName val="0"/>
          <c:showSerName val="0"/>
          <c:showPercent val="0"/>
          <c:showBubbleSize val="0"/>
        </c:dLbls>
        <c:gapWidth val="110"/>
        <c:overlap val="100"/>
        <c:axId val="114915584"/>
        <c:axId val="114920448"/>
      </c:barChart>
      <c:catAx>
        <c:axId val="114915584"/>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14920448"/>
        <c:crosses val="autoZero"/>
        <c:auto val="1"/>
        <c:lblAlgn val="ctr"/>
        <c:lblOffset val="100"/>
        <c:noMultiLvlLbl val="0"/>
      </c:catAx>
      <c:valAx>
        <c:axId val="114920448"/>
        <c:scaling>
          <c:orientation val="minMax"/>
          <c:max val="100"/>
          <c:min val="0"/>
        </c:scaling>
        <c:delete val="1"/>
        <c:axPos val="t"/>
        <c:numFmt formatCode="General" sourceLinked="1"/>
        <c:majorTickMark val="out"/>
        <c:minorTickMark val="out"/>
        <c:tickLblPos val="nextTo"/>
        <c:crossAx val="114915584"/>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Sheet1!$A$2:$A$5</c:f>
              <c:strCache>
                <c:ptCount val="4"/>
                <c:pt idx="0">
                  <c:v>Yes, definitely</c:v>
                </c:pt>
                <c:pt idx="1">
                  <c:v>Yes, to some extent</c:v>
                </c:pt>
                <c:pt idx="2">
                  <c:v>No, not at all</c:v>
                </c:pt>
                <c:pt idx="3">
                  <c:v>Don't know/can't say</c:v>
                </c:pt>
              </c:strCache>
            </c:strRef>
          </c:cat>
          <c:val>
            <c:numRef>
              <c:f>Sheet1!$B$2:$B$5</c:f>
              <c:numCache>
                <c:formatCode>General</c:formatCode>
                <c:ptCount val="4"/>
                <c:pt idx="0">
                  <c:v>64</c:v>
                </c:pt>
                <c:pt idx="1">
                  <c:v>19</c:v>
                </c:pt>
                <c:pt idx="2">
                  <c:v>2</c:v>
                </c:pt>
                <c:pt idx="3">
                  <c:v>15</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42</c:v>
                </c:pt>
                <c:pt idx="1">
                  <c:v>58</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95</c:v>
                </c:pt>
                <c:pt idx="1">
                  <c:v>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79</c:v>
                </c:pt>
                <c:pt idx="1">
                  <c:v>21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DR S N SHARMA AND PARTNER</c:v>
                </c:pt>
                <c:pt idx="1">
                  <c:v>DOUBLET-STEWART MPH</c:v>
                </c:pt>
                <c:pt idx="2">
                  <c:v>DR TUN &amp; PARTNERS</c:v>
                </c:pt>
                <c:pt idx="3">
                  <c:v>DR SPIELMANN &amp; PARTNERS</c:v>
                </c:pt>
                <c:pt idx="4">
                  <c:v>BRYN CROSS SURGERY</c:v>
                </c:pt>
                <c:pt idx="5">
                  <c:v>DR M PAL</c:v>
                </c:pt>
                <c:pt idx="6">
                  <c:v>DAS DN</c:v>
                </c:pt>
                <c:pt idx="7">
                  <c:v>LEIGH FAMILY PRACTICE</c:v>
                </c:pt>
                <c:pt idx="8">
                  <c:v>BROOKMILL MEDICAL CENTRE</c:v>
                </c:pt>
                <c:pt idx="9">
                  <c:v>MEDICENTRE</c:v>
                </c:pt>
                <c:pt idx="10">
                  <c:v>INCE SURGERY</c:v>
                </c:pt>
                <c:pt idx="11">
                  <c:v>DR ANIS &amp; ANIS</c:v>
                </c:pt>
                <c:pt idx="12">
                  <c:v>DR CP KHATRI</c:v>
                </c:pt>
                <c:pt idx="13">
                  <c:v>DR S VASANTH</c:v>
                </c:pt>
                <c:pt idx="14">
                  <c:v>DR ALISTAIR ASHTON</c:v>
                </c:pt>
                <c:pt idx="15">
                  <c:v>STANDISH MEDICAL PRACTICE</c:v>
                </c:pt>
                <c:pt idx="16">
                  <c:v>DALTON TM</c:v>
                </c:pt>
                <c:pt idx="17">
                  <c:v>GRASMERE SURGERY</c:v>
                </c:pt>
                <c:pt idx="18">
                  <c:v>XAVIER CA</c:v>
                </c:pt>
                <c:pt idx="19">
                  <c:v>DRS D'ARIFAT, ELISLAM, WAN &amp; SHAIKH</c:v>
                </c:pt>
                <c:pt idx="20">
                  <c:v>DR TRIVEDI &amp; TRIVEDI</c:v>
                </c:pt>
                <c:pt idx="21">
                  <c:v>LOWER INCE SURGERY</c:v>
                </c:pt>
                <c:pt idx="22">
                  <c:v>ULLAH M</c:v>
                </c:pt>
                <c:pt idx="23">
                  <c:v>KHATRI K</c:v>
                </c:pt>
                <c:pt idx="24">
                  <c:v>CCG</c:v>
                </c:pt>
                <c:pt idx="25">
                  <c:v>BRAITHWAITE SURGERY</c:v>
                </c:pt>
                <c:pt idx="26">
                  <c:v>PLATT BRIDGE HEALTH CENTRE</c:v>
                </c:pt>
                <c:pt idx="27">
                  <c:v>BRADSHAW MEDICAL CENTRE</c:v>
                </c:pt>
                <c:pt idx="28">
                  <c:v>BEECH HILL MEDICAL PRACTICE</c:v>
                </c:pt>
                <c:pt idx="29">
                  <c:v>SIVAKUMAR &amp; PARTNER</c:v>
                </c:pt>
                <c:pt idx="30">
                  <c:v>INTRAHEALTH MARSH GREEN</c:v>
                </c:pt>
                <c:pt idx="31">
                  <c:v>SULLIVAN WAY SURGERY</c:v>
                </c:pt>
                <c:pt idx="32">
                  <c:v>ASPULL SURGERY</c:v>
                </c:pt>
                <c:pt idx="33">
                  <c:v>LILFORD PARK SURGERY</c:v>
                </c:pt>
                <c:pt idx="34">
                  <c:v>DR KK CHAN</c:v>
                </c:pt>
                <c:pt idx="35">
                  <c:v>ESA BH</c:v>
                </c:pt>
                <c:pt idx="36">
                  <c:v>DR MAUNG &amp; PARTNERS</c:v>
                </c:pt>
                <c:pt idx="37">
                  <c:v>INTRAHEALTH TYLDESLEY</c:v>
                </c:pt>
                <c:pt idx="38">
                  <c:v>THE CHANDLER SURGERY</c:v>
                </c:pt>
                <c:pt idx="39">
                  <c:v>ZAMAN</c:v>
                </c:pt>
                <c:pt idx="40">
                  <c:v>PENNYGATE MEDICAL CENTRE</c:v>
                </c:pt>
                <c:pt idx="41">
                  <c:v>PEMBERTON SURGERY</c:v>
                </c:pt>
                <c:pt idx="42">
                  <c:v>DR JD SEABROOK</c:v>
                </c:pt>
                <c:pt idx="43">
                  <c:v>SHAHBAZI SS</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DR S N SHARMA AND PARTNER</c:v>
                </c:pt>
                <c:pt idx="1">
                  <c:v>DOUBLET-STEWART MPH</c:v>
                </c:pt>
                <c:pt idx="2">
                  <c:v>DR TUN &amp; PARTNERS</c:v>
                </c:pt>
                <c:pt idx="3">
                  <c:v>DR SPIELMANN &amp; PARTNERS</c:v>
                </c:pt>
                <c:pt idx="4">
                  <c:v>BRYN CROSS SURGERY</c:v>
                </c:pt>
                <c:pt idx="5">
                  <c:v>DR M PAL</c:v>
                </c:pt>
                <c:pt idx="6">
                  <c:v>DAS DN</c:v>
                </c:pt>
                <c:pt idx="7">
                  <c:v>LEIGH FAMILY PRACTICE</c:v>
                </c:pt>
                <c:pt idx="8">
                  <c:v>BROOKMILL MEDICAL CENTRE</c:v>
                </c:pt>
                <c:pt idx="9">
                  <c:v>MEDICENTRE</c:v>
                </c:pt>
                <c:pt idx="10">
                  <c:v>INCE SURGERY</c:v>
                </c:pt>
                <c:pt idx="11">
                  <c:v>DR ANIS &amp; ANIS</c:v>
                </c:pt>
                <c:pt idx="12">
                  <c:v>DR CP KHATRI</c:v>
                </c:pt>
                <c:pt idx="13">
                  <c:v>DR S VASANTH</c:v>
                </c:pt>
                <c:pt idx="14">
                  <c:v>DR ALISTAIR ASHTON</c:v>
                </c:pt>
                <c:pt idx="15">
                  <c:v>STANDISH MEDICAL PRACTICE</c:v>
                </c:pt>
                <c:pt idx="16">
                  <c:v>DALTON TM</c:v>
                </c:pt>
                <c:pt idx="17">
                  <c:v>GRASMERE SURGERY</c:v>
                </c:pt>
                <c:pt idx="18">
                  <c:v>XAVIER CA</c:v>
                </c:pt>
                <c:pt idx="19">
                  <c:v>DRS D'ARIFAT, ELISLAM, WAN &amp; SHAIKH</c:v>
                </c:pt>
                <c:pt idx="20">
                  <c:v>DR TRIVEDI &amp; TRIVEDI</c:v>
                </c:pt>
                <c:pt idx="21">
                  <c:v>LOWER INCE SURGERY</c:v>
                </c:pt>
                <c:pt idx="22">
                  <c:v>ULLAH M</c:v>
                </c:pt>
                <c:pt idx="23">
                  <c:v>KHATRI K</c:v>
                </c:pt>
                <c:pt idx="24">
                  <c:v>CCG</c:v>
                </c:pt>
                <c:pt idx="25">
                  <c:v>BRAITHWAITE SURGERY</c:v>
                </c:pt>
                <c:pt idx="26">
                  <c:v>PLATT BRIDGE HEALTH CENTRE</c:v>
                </c:pt>
                <c:pt idx="27">
                  <c:v>BRADSHAW MEDICAL CENTRE</c:v>
                </c:pt>
                <c:pt idx="28">
                  <c:v>BEECH HILL MEDICAL PRACTICE</c:v>
                </c:pt>
                <c:pt idx="29">
                  <c:v>SIVAKUMAR &amp; PARTNER</c:v>
                </c:pt>
                <c:pt idx="30">
                  <c:v>INTRAHEALTH MARSH GREEN</c:v>
                </c:pt>
                <c:pt idx="31">
                  <c:v>SULLIVAN WAY SURGERY</c:v>
                </c:pt>
                <c:pt idx="32">
                  <c:v>ASPULL SURGERY</c:v>
                </c:pt>
                <c:pt idx="33">
                  <c:v>LILFORD PARK SURGERY</c:v>
                </c:pt>
                <c:pt idx="34">
                  <c:v>DR KK CHAN</c:v>
                </c:pt>
                <c:pt idx="35">
                  <c:v>ESA BH</c:v>
                </c:pt>
                <c:pt idx="36">
                  <c:v>DR MAUNG &amp; PARTNERS</c:v>
                </c:pt>
                <c:pt idx="37">
                  <c:v>INTRAHEALTH TYLDESLEY</c:v>
                </c:pt>
                <c:pt idx="38">
                  <c:v>THE CHANDLER SURGERY</c:v>
                </c:pt>
                <c:pt idx="39">
                  <c:v>ZAMAN</c:v>
                </c:pt>
                <c:pt idx="40">
                  <c:v>PENNYGATE MEDICAL CENTRE</c:v>
                </c:pt>
                <c:pt idx="41">
                  <c:v>PEMBERTON SURGERY</c:v>
                </c:pt>
                <c:pt idx="42">
                  <c:v>DR JD SEABROOK</c:v>
                </c:pt>
                <c:pt idx="43">
                  <c:v>SHAHBAZI SS</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DR S N SHARMA AND PARTNER</c:v>
                </c:pt>
                <c:pt idx="1">
                  <c:v>DOUBLET-STEWART MPH</c:v>
                </c:pt>
                <c:pt idx="2">
                  <c:v>DR TUN &amp; PARTNERS</c:v>
                </c:pt>
                <c:pt idx="3">
                  <c:v>DR SPIELMANN &amp; PARTNERS</c:v>
                </c:pt>
                <c:pt idx="4">
                  <c:v>BRYN CROSS SURGERY</c:v>
                </c:pt>
                <c:pt idx="5">
                  <c:v>DR M PAL</c:v>
                </c:pt>
                <c:pt idx="6">
                  <c:v>DAS DN</c:v>
                </c:pt>
                <c:pt idx="7">
                  <c:v>LEIGH FAMILY PRACTICE</c:v>
                </c:pt>
                <c:pt idx="8">
                  <c:v>BROOKMILL MEDICAL CENTRE</c:v>
                </c:pt>
                <c:pt idx="9">
                  <c:v>MEDICENTRE</c:v>
                </c:pt>
                <c:pt idx="10">
                  <c:v>INCE SURGERY</c:v>
                </c:pt>
                <c:pt idx="11">
                  <c:v>DR ANIS &amp; ANIS</c:v>
                </c:pt>
                <c:pt idx="12">
                  <c:v>DR CP KHATRI</c:v>
                </c:pt>
                <c:pt idx="13">
                  <c:v>DR S VASANTH</c:v>
                </c:pt>
                <c:pt idx="14">
                  <c:v>DR ALISTAIR ASHTON</c:v>
                </c:pt>
                <c:pt idx="15">
                  <c:v>STANDISH MEDICAL PRACTICE</c:v>
                </c:pt>
                <c:pt idx="16">
                  <c:v>DALTON TM</c:v>
                </c:pt>
                <c:pt idx="17">
                  <c:v>GRASMERE SURGERY</c:v>
                </c:pt>
                <c:pt idx="18">
                  <c:v>XAVIER CA</c:v>
                </c:pt>
                <c:pt idx="19">
                  <c:v>DRS D'ARIFAT, ELISLAM, WAN &amp; SHAIKH</c:v>
                </c:pt>
                <c:pt idx="20">
                  <c:v>DR TRIVEDI &amp; TRIVEDI</c:v>
                </c:pt>
                <c:pt idx="21">
                  <c:v>LOWER INCE SURGERY</c:v>
                </c:pt>
                <c:pt idx="22">
                  <c:v>ULLAH M</c:v>
                </c:pt>
                <c:pt idx="23">
                  <c:v>KHATRI K</c:v>
                </c:pt>
                <c:pt idx="24">
                  <c:v>CCG</c:v>
                </c:pt>
                <c:pt idx="25">
                  <c:v>BRAITHWAITE SURGERY</c:v>
                </c:pt>
                <c:pt idx="26">
                  <c:v>PLATT BRIDGE HEALTH CENTRE</c:v>
                </c:pt>
                <c:pt idx="27">
                  <c:v>BRADSHAW MEDICAL CENTRE</c:v>
                </c:pt>
                <c:pt idx="28">
                  <c:v>BEECH HILL MEDICAL PRACTICE</c:v>
                </c:pt>
                <c:pt idx="29">
                  <c:v>SIVAKUMAR &amp; PARTNER</c:v>
                </c:pt>
                <c:pt idx="30">
                  <c:v>INTRAHEALTH MARSH GREEN</c:v>
                </c:pt>
                <c:pt idx="31">
                  <c:v>SULLIVAN WAY SURGERY</c:v>
                </c:pt>
                <c:pt idx="32">
                  <c:v>ASPULL SURGERY</c:v>
                </c:pt>
                <c:pt idx="33">
                  <c:v>LILFORD PARK SURGERY</c:v>
                </c:pt>
                <c:pt idx="34">
                  <c:v>DR KK CHAN</c:v>
                </c:pt>
                <c:pt idx="35">
                  <c:v>ESA BH</c:v>
                </c:pt>
                <c:pt idx="36">
                  <c:v>DR MAUNG &amp; PARTNERS</c:v>
                </c:pt>
                <c:pt idx="37">
                  <c:v>INTRAHEALTH TYLDESLEY</c:v>
                </c:pt>
                <c:pt idx="38">
                  <c:v>THE CHANDLER SURGERY</c:v>
                </c:pt>
                <c:pt idx="39">
                  <c:v>ZAMAN</c:v>
                </c:pt>
                <c:pt idx="40">
                  <c:v>PENNYGATE MEDICAL CENTRE</c:v>
                </c:pt>
                <c:pt idx="41">
                  <c:v>PEMBERTON SURGERY</c:v>
                </c:pt>
                <c:pt idx="42">
                  <c:v>DR JD SEABROOK</c:v>
                </c:pt>
                <c:pt idx="43">
                  <c:v>SHAHBAZI SS</c:v>
                </c:pt>
              </c:strCache>
            </c:strRef>
          </c:cat>
          <c:val>
            <c:numRef>
              <c:f>Sheet1!$F$2:$F$45</c:f>
              <c:numCache>
                <c:formatCode>General</c:formatCode>
                <c:ptCount val="44"/>
                <c:pt idx="0">
                  <c:v>0.42</c:v>
                </c:pt>
                <c:pt idx="1">
                  <c:v>0.66</c:v>
                </c:pt>
                <c:pt idx="2">
                  <c:v>0.67</c:v>
                </c:pt>
                <c:pt idx="3">
                  <c:v>0.73</c:v>
                </c:pt>
                <c:pt idx="4">
                  <c:v>0.73</c:v>
                </c:pt>
                <c:pt idx="5">
                  <c:v>0.73</c:v>
                </c:pt>
                <c:pt idx="6">
                  <c:v>0.73</c:v>
                </c:pt>
                <c:pt idx="7">
                  <c:v>0.73</c:v>
                </c:pt>
                <c:pt idx="8">
                  <c:v>0.75</c:v>
                </c:pt>
                <c:pt idx="9">
                  <c:v>0.76</c:v>
                </c:pt>
                <c:pt idx="10">
                  <c:v>0.76</c:v>
                </c:pt>
                <c:pt idx="11">
                  <c:v>0.77</c:v>
                </c:pt>
                <c:pt idx="12">
                  <c:v>0.77</c:v>
                </c:pt>
                <c:pt idx="13">
                  <c:v>0.77</c:v>
                </c:pt>
                <c:pt idx="14">
                  <c:v>0.77</c:v>
                </c:pt>
                <c:pt idx="15">
                  <c:v>0.78</c:v>
                </c:pt>
                <c:pt idx="16">
                  <c:v>0.78</c:v>
                </c:pt>
                <c:pt idx="17">
                  <c:v>0.79</c:v>
                </c:pt>
                <c:pt idx="18">
                  <c:v>0.79</c:v>
                </c:pt>
                <c:pt idx="19">
                  <c:v>0.8</c:v>
                </c:pt>
                <c:pt idx="20">
                  <c:v>0.8</c:v>
                </c:pt>
                <c:pt idx="21">
                  <c:v>0.8</c:v>
                </c:pt>
                <c:pt idx="22">
                  <c:v>0.81</c:v>
                </c:pt>
                <c:pt idx="23">
                  <c:v>0.81</c:v>
                </c:pt>
                <c:pt idx="24">
                  <c:v>0.83</c:v>
                </c:pt>
                <c:pt idx="25">
                  <c:v>0.83</c:v>
                </c:pt>
                <c:pt idx="26">
                  <c:v>0.83</c:v>
                </c:pt>
                <c:pt idx="27">
                  <c:v>0.83</c:v>
                </c:pt>
                <c:pt idx="28">
                  <c:v>0.83</c:v>
                </c:pt>
                <c:pt idx="29">
                  <c:v>0.83</c:v>
                </c:pt>
                <c:pt idx="30">
                  <c:v>0.83</c:v>
                </c:pt>
                <c:pt idx="31">
                  <c:v>0.84</c:v>
                </c:pt>
                <c:pt idx="32">
                  <c:v>0.84</c:v>
                </c:pt>
                <c:pt idx="33">
                  <c:v>0.84</c:v>
                </c:pt>
                <c:pt idx="34">
                  <c:v>0.84</c:v>
                </c:pt>
                <c:pt idx="35">
                  <c:v>0.84</c:v>
                </c:pt>
                <c:pt idx="36">
                  <c:v>0.84</c:v>
                </c:pt>
                <c:pt idx="37">
                  <c:v>0.84</c:v>
                </c:pt>
                <c:pt idx="38">
                  <c:v>0.85</c:v>
                </c:pt>
                <c:pt idx="39">
                  <c:v>0.86</c:v>
                </c:pt>
                <c:pt idx="40">
                  <c:v>0.86</c:v>
                </c:pt>
                <c:pt idx="41">
                  <c:v>0.86</c:v>
                </c:pt>
                <c:pt idx="42">
                  <c:v>0.86</c:v>
                </c:pt>
                <c:pt idx="43">
                  <c:v>0.86</c:v>
                </c:pt>
              </c:numCache>
            </c:numRef>
          </c:val>
        </c:ser>
        <c:ser>
          <c:idx val="5"/>
          <c:order val="5"/>
          <c:tx>
            <c:strRef>
              <c:f>Sheet1!$G$1</c:f>
              <c:strCache>
                <c:ptCount val="1"/>
                <c:pt idx="0">
                  <c:v>Column3</c:v>
                </c:pt>
              </c:strCache>
            </c:strRef>
          </c:tx>
          <c:invertIfNegative val="0"/>
          <c:cat>
            <c:strRef>
              <c:f>Sheet1!$A$2:$A$45</c:f>
              <c:strCache>
                <c:ptCount val="44"/>
                <c:pt idx="0">
                  <c:v>DR S N SHARMA AND PARTNER</c:v>
                </c:pt>
                <c:pt idx="1">
                  <c:v>DOUBLET-STEWART MPH</c:v>
                </c:pt>
                <c:pt idx="2">
                  <c:v>DR TUN &amp; PARTNERS</c:v>
                </c:pt>
                <c:pt idx="3">
                  <c:v>DR SPIELMANN &amp; PARTNERS</c:v>
                </c:pt>
                <c:pt idx="4">
                  <c:v>BRYN CROSS SURGERY</c:v>
                </c:pt>
                <c:pt idx="5">
                  <c:v>DR M PAL</c:v>
                </c:pt>
                <c:pt idx="6">
                  <c:v>DAS DN</c:v>
                </c:pt>
                <c:pt idx="7">
                  <c:v>LEIGH FAMILY PRACTICE</c:v>
                </c:pt>
                <c:pt idx="8">
                  <c:v>BROOKMILL MEDICAL CENTRE</c:v>
                </c:pt>
                <c:pt idx="9">
                  <c:v>MEDICENTRE</c:v>
                </c:pt>
                <c:pt idx="10">
                  <c:v>INCE SURGERY</c:v>
                </c:pt>
                <c:pt idx="11">
                  <c:v>DR ANIS &amp; ANIS</c:v>
                </c:pt>
                <c:pt idx="12">
                  <c:v>DR CP KHATRI</c:v>
                </c:pt>
                <c:pt idx="13">
                  <c:v>DR S VASANTH</c:v>
                </c:pt>
                <c:pt idx="14">
                  <c:v>DR ALISTAIR ASHTON</c:v>
                </c:pt>
                <c:pt idx="15">
                  <c:v>STANDISH MEDICAL PRACTICE</c:v>
                </c:pt>
                <c:pt idx="16">
                  <c:v>DALTON TM</c:v>
                </c:pt>
                <c:pt idx="17">
                  <c:v>GRASMERE SURGERY</c:v>
                </c:pt>
                <c:pt idx="18">
                  <c:v>XAVIER CA</c:v>
                </c:pt>
                <c:pt idx="19">
                  <c:v>DRS D'ARIFAT, ELISLAM, WAN &amp; SHAIKH</c:v>
                </c:pt>
                <c:pt idx="20">
                  <c:v>DR TRIVEDI &amp; TRIVEDI</c:v>
                </c:pt>
                <c:pt idx="21">
                  <c:v>LOWER INCE SURGERY</c:v>
                </c:pt>
                <c:pt idx="22">
                  <c:v>ULLAH M</c:v>
                </c:pt>
                <c:pt idx="23">
                  <c:v>KHATRI K</c:v>
                </c:pt>
                <c:pt idx="24">
                  <c:v>CCG</c:v>
                </c:pt>
                <c:pt idx="25">
                  <c:v>BRAITHWAITE SURGERY</c:v>
                </c:pt>
                <c:pt idx="26">
                  <c:v>PLATT BRIDGE HEALTH CENTRE</c:v>
                </c:pt>
                <c:pt idx="27">
                  <c:v>BRADSHAW MEDICAL CENTRE</c:v>
                </c:pt>
                <c:pt idx="28">
                  <c:v>BEECH HILL MEDICAL PRACTICE</c:v>
                </c:pt>
                <c:pt idx="29">
                  <c:v>SIVAKUMAR &amp; PARTNER</c:v>
                </c:pt>
                <c:pt idx="30">
                  <c:v>INTRAHEALTH MARSH GREEN</c:v>
                </c:pt>
                <c:pt idx="31">
                  <c:v>SULLIVAN WAY SURGERY</c:v>
                </c:pt>
                <c:pt idx="32">
                  <c:v>ASPULL SURGERY</c:v>
                </c:pt>
                <c:pt idx="33">
                  <c:v>LILFORD PARK SURGERY</c:v>
                </c:pt>
                <c:pt idx="34">
                  <c:v>DR KK CHAN</c:v>
                </c:pt>
                <c:pt idx="35">
                  <c:v>ESA BH</c:v>
                </c:pt>
                <c:pt idx="36">
                  <c:v>DR MAUNG &amp; PARTNERS</c:v>
                </c:pt>
                <c:pt idx="37">
                  <c:v>INTRAHEALTH TYLDESLEY</c:v>
                </c:pt>
                <c:pt idx="38">
                  <c:v>THE CHANDLER SURGERY</c:v>
                </c:pt>
                <c:pt idx="39">
                  <c:v>ZAMAN</c:v>
                </c:pt>
                <c:pt idx="40">
                  <c:v>PENNYGATE MEDICAL CENTRE</c:v>
                </c:pt>
                <c:pt idx="41">
                  <c:v>PEMBERTON SURGERY</c:v>
                </c:pt>
                <c:pt idx="42">
                  <c:v>DR JD SEABROOK</c:v>
                </c:pt>
                <c:pt idx="43">
                  <c:v>SHAHBAZI SS</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DR S N SHARMA AND PARTNER</c:v>
                </c:pt>
                <c:pt idx="1">
                  <c:v>DOUBLET-STEWART MPH</c:v>
                </c:pt>
                <c:pt idx="2">
                  <c:v>DR TUN &amp; PARTNERS</c:v>
                </c:pt>
                <c:pt idx="3">
                  <c:v>DR SPIELMANN &amp; PARTNERS</c:v>
                </c:pt>
                <c:pt idx="4">
                  <c:v>BRYN CROSS SURGERY</c:v>
                </c:pt>
                <c:pt idx="5">
                  <c:v>DR M PAL</c:v>
                </c:pt>
                <c:pt idx="6">
                  <c:v>DAS DN</c:v>
                </c:pt>
                <c:pt idx="7">
                  <c:v>LEIGH FAMILY PRACTICE</c:v>
                </c:pt>
                <c:pt idx="8">
                  <c:v>BROOKMILL MEDICAL CENTRE</c:v>
                </c:pt>
                <c:pt idx="9">
                  <c:v>MEDICENTRE</c:v>
                </c:pt>
                <c:pt idx="10">
                  <c:v>INCE SURGERY</c:v>
                </c:pt>
                <c:pt idx="11">
                  <c:v>DR ANIS &amp; ANIS</c:v>
                </c:pt>
                <c:pt idx="12">
                  <c:v>DR CP KHATRI</c:v>
                </c:pt>
                <c:pt idx="13">
                  <c:v>DR S VASANTH</c:v>
                </c:pt>
                <c:pt idx="14">
                  <c:v>DR ALISTAIR ASHTON</c:v>
                </c:pt>
                <c:pt idx="15">
                  <c:v>STANDISH MEDICAL PRACTICE</c:v>
                </c:pt>
                <c:pt idx="16">
                  <c:v>DALTON TM</c:v>
                </c:pt>
                <c:pt idx="17">
                  <c:v>GRASMERE SURGERY</c:v>
                </c:pt>
                <c:pt idx="18">
                  <c:v>XAVIER CA</c:v>
                </c:pt>
                <c:pt idx="19">
                  <c:v>DRS D'ARIFAT, ELISLAM, WAN &amp; SHAIKH</c:v>
                </c:pt>
                <c:pt idx="20">
                  <c:v>DR TRIVEDI &amp; TRIVEDI</c:v>
                </c:pt>
                <c:pt idx="21">
                  <c:v>LOWER INCE SURGERY</c:v>
                </c:pt>
                <c:pt idx="22">
                  <c:v>ULLAH M</c:v>
                </c:pt>
                <c:pt idx="23">
                  <c:v>KHATRI K</c:v>
                </c:pt>
                <c:pt idx="24">
                  <c:v>CCG</c:v>
                </c:pt>
                <c:pt idx="25">
                  <c:v>BRAITHWAITE SURGERY</c:v>
                </c:pt>
                <c:pt idx="26">
                  <c:v>PLATT BRIDGE HEALTH CENTRE</c:v>
                </c:pt>
                <c:pt idx="27">
                  <c:v>BRADSHAW MEDICAL CENTRE</c:v>
                </c:pt>
                <c:pt idx="28">
                  <c:v>BEECH HILL MEDICAL PRACTICE</c:v>
                </c:pt>
                <c:pt idx="29">
                  <c:v>SIVAKUMAR &amp; PARTNER</c:v>
                </c:pt>
                <c:pt idx="30">
                  <c:v>INTRAHEALTH MARSH GREEN</c:v>
                </c:pt>
                <c:pt idx="31">
                  <c:v>SULLIVAN WAY SURGERY</c:v>
                </c:pt>
                <c:pt idx="32">
                  <c:v>ASPULL SURGERY</c:v>
                </c:pt>
                <c:pt idx="33">
                  <c:v>LILFORD PARK SURGERY</c:v>
                </c:pt>
                <c:pt idx="34">
                  <c:v>DR KK CHAN</c:v>
                </c:pt>
                <c:pt idx="35">
                  <c:v>ESA BH</c:v>
                </c:pt>
                <c:pt idx="36">
                  <c:v>DR MAUNG &amp; PARTNERS</c:v>
                </c:pt>
                <c:pt idx="37">
                  <c:v>INTRAHEALTH TYLDESLEY</c:v>
                </c:pt>
                <c:pt idx="38">
                  <c:v>THE CHANDLER SURGERY</c:v>
                </c:pt>
                <c:pt idx="39">
                  <c:v>ZAMAN</c:v>
                </c:pt>
                <c:pt idx="40">
                  <c:v>PENNYGATE MEDICAL CENTRE</c:v>
                </c:pt>
                <c:pt idx="41">
                  <c:v>PEMBERTON SURGERY</c:v>
                </c:pt>
                <c:pt idx="42">
                  <c:v>DR JD SEABROOK</c:v>
                </c:pt>
                <c:pt idx="43">
                  <c:v>SHAHBAZI SS</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15622656"/>
        <c:axId val="115620864"/>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DR S N SHARMA AND PARTNER</c:v>
                </c:pt>
                <c:pt idx="1">
                  <c:v>DOUBLET-STEWART MPH</c:v>
                </c:pt>
                <c:pt idx="2">
                  <c:v>DR TUN &amp; PARTNERS</c:v>
                </c:pt>
                <c:pt idx="3">
                  <c:v>DR SPIELMANN &amp; PARTNERS</c:v>
                </c:pt>
                <c:pt idx="4">
                  <c:v>BRYN CROSS SURGERY</c:v>
                </c:pt>
                <c:pt idx="5">
                  <c:v>DR M PAL</c:v>
                </c:pt>
                <c:pt idx="6">
                  <c:v>DAS DN</c:v>
                </c:pt>
                <c:pt idx="7">
                  <c:v>LEIGH FAMILY PRACTICE</c:v>
                </c:pt>
                <c:pt idx="8">
                  <c:v>BROOKMILL MEDICAL CENTRE</c:v>
                </c:pt>
                <c:pt idx="9">
                  <c:v>MEDICENTRE</c:v>
                </c:pt>
                <c:pt idx="10">
                  <c:v>INCE SURGERY</c:v>
                </c:pt>
                <c:pt idx="11">
                  <c:v>DR ANIS &amp; ANIS</c:v>
                </c:pt>
                <c:pt idx="12">
                  <c:v>DR CP KHATRI</c:v>
                </c:pt>
                <c:pt idx="13">
                  <c:v>DR S VASANTH</c:v>
                </c:pt>
                <c:pt idx="14">
                  <c:v>DR ALISTAIR ASHTON</c:v>
                </c:pt>
                <c:pt idx="15">
                  <c:v>STANDISH MEDICAL PRACTICE</c:v>
                </c:pt>
                <c:pt idx="16">
                  <c:v>DALTON TM</c:v>
                </c:pt>
                <c:pt idx="17">
                  <c:v>GRASMERE SURGERY</c:v>
                </c:pt>
                <c:pt idx="18">
                  <c:v>XAVIER CA</c:v>
                </c:pt>
                <c:pt idx="19">
                  <c:v>DRS D'ARIFAT, ELISLAM, WAN &amp; SHAIKH</c:v>
                </c:pt>
                <c:pt idx="20">
                  <c:v>DR TRIVEDI &amp; TRIVEDI</c:v>
                </c:pt>
                <c:pt idx="21">
                  <c:v>LOWER INCE SURGERY</c:v>
                </c:pt>
                <c:pt idx="22">
                  <c:v>ULLAH M</c:v>
                </c:pt>
                <c:pt idx="23">
                  <c:v>KHATRI K</c:v>
                </c:pt>
                <c:pt idx="24">
                  <c:v>CCG</c:v>
                </c:pt>
                <c:pt idx="25">
                  <c:v>BRAITHWAITE SURGERY</c:v>
                </c:pt>
                <c:pt idx="26">
                  <c:v>PLATT BRIDGE HEALTH CENTRE</c:v>
                </c:pt>
                <c:pt idx="27">
                  <c:v>BRADSHAW MEDICAL CENTRE</c:v>
                </c:pt>
                <c:pt idx="28">
                  <c:v>BEECH HILL MEDICAL PRACTICE</c:v>
                </c:pt>
                <c:pt idx="29">
                  <c:v>SIVAKUMAR &amp; PARTNER</c:v>
                </c:pt>
                <c:pt idx="30">
                  <c:v>INTRAHEALTH MARSH GREEN</c:v>
                </c:pt>
                <c:pt idx="31">
                  <c:v>SULLIVAN WAY SURGERY</c:v>
                </c:pt>
                <c:pt idx="32">
                  <c:v>ASPULL SURGERY</c:v>
                </c:pt>
                <c:pt idx="33">
                  <c:v>LILFORD PARK SURGERY</c:v>
                </c:pt>
                <c:pt idx="34">
                  <c:v>DR KK CHAN</c:v>
                </c:pt>
                <c:pt idx="35">
                  <c:v>ESA BH</c:v>
                </c:pt>
                <c:pt idx="36">
                  <c:v>DR MAUNG &amp; PARTNERS</c:v>
                </c:pt>
                <c:pt idx="37">
                  <c:v>INTRAHEALTH TYLDESLEY</c:v>
                </c:pt>
                <c:pt idx="38">
                  <c:v>THE CHANDLER SURGERY</c:v>
                </c:pt>
                <c:pt idx="39">
                  <c:v>ZAMAN</c:v>
                </c:pt>
                <c:pt idx="40">
                  <c:v>PENNYGATE MEDICAL CENTRE</c:v>
                </c:pt>
                <c:pt idx="41">
                  <c:v>PEMBERTON SURGERY</c:v>
                </c:pt>
                <c:pt idx="42">
                  <c:v>DR JD SEABROOK</c:v>
                </c:pt>
                <c:pt idx="43">
                  <c:v>SHAHBAZI SS</c:v>
                </c:pt>
              </c:strCache>
            </c:strRef>
          </c:cat>
          <c:val>
            <c:numRef>
              <c:f>Sheet1!$B$2:$B$45</c:f>
              <c:numCache>
                <c:formatCode>0%</c:formatCode>
                <c:ptCount val="44"/>
                <c:pt idx="0">
                  <c:v>0.84</c:v>
                </c:pt>
                <c:pt idx="1">
                  <c:v>0.84</c:v>
                </c:pt>
                <c:pt idx="2">
                  <c:v>0.84</c:v>
                </c:pt>
                <c:pt idx="3">
                  <c:v>0.84</c:v>
                </c:pt>
                <c:pt idx="4">
                  <c:v>0.84</c:v>
                </c:pt>
                <c:pt idx="5">
                  <c:v>0.84</c:v>
                </c:pt>
                <c:pt idx="6">
                  <c:v>0.84</c:v>
                </c:pt>
                <c:pt idx="7">
                  <c:v>0.84</c:v>
                </c:pt>
                <c:pt idx="8">
                  <c:v>0.84</c:v>
                </c:pt>
                <c:pt idx="9">
                  <c:v>0.84</c:v>
                </c:pt>
                <c:pt idx="10">
                  <c:v>0.84</c:v>
                </c:pt>
                <c:pt idx="11">
                  <c:v>0.84</c:v>
                </c:pt>
                <c:pt idx="12">
                  <c:v>0.84</c:v>
                </c:pt>
                <c:pt idx="13">
                  <c:v>0.84</c:v>
                </c:pt>
                <c:pt idx="14">
                  <c:v>0.84</c:v>
                </c:pt>
                <c:pt idx="15">
                  <c:v>0.84</c:v>
                </c:pt>
                <c:pt idx="16">
                  <c:v>0.84</c:v>
                </c:pt>
                <c:pt idx="17">
                  <c:v>0.84</c:v>
                </c:pt>
                <c:pt idx="18">
                  <c:v>0.84</c:v>
                </c:pt>
                <c:pt idx="19">
                  <c:v>0.84</c:v>
                </c:pt>
                <c:pt idx="20">
                  <c:v>0.84</c:v>
                </c:pt>
                <c:pt idx="21">
                  <c:v>0.84</c:v>
                </c:pt>
                <c:pt idx="22">
                  <c:v>0.84</c:v>
                </c:pt>
                <c:pt idx="23">
                  <c:v>0.84</c:v>
                </c:pt>
                <c:pt idx="24">
                  <c:v>0.84</c:v>
                </c:pt>
                <c:pt idx="25">
                  <c:v>0.84</c:v>
                </c:pt>
                <c:pt idx="26">
                  <c:v>0.84</c:v>
                </c:pt>
                <c:pt idx="27">
                  <c:v>0.84</c:v>
                </c:pt>
                <c:pt idx="28">
                  <c:v>0.84</c:v>
                </c:pt>
                <c:pt idx="29">
                  <c:v>0.84</c:v>
                </c:pt>
                <c:pt idx="30">
                  <c:v>0.84</c:v>
                </c:pt>
                <c:pt idx="31">
                  <c:v>0.84</c:v>
                </c:pt>
                <c:pt idx="32">
                  <c:v>0.84</c:v>
                </c:pt>
                <c:pt idx="33">
                  <c:v>0.84</c:v>
                </c:pt>
                <c:pt idx="34">
                  <c:v>0.84</c:v>
                </c:pt>
                <c:pt idx="35">
                  <c:v>0.84</c:v>
                </c:pt>
                <c:pt idx="36">
                  <c:v>0.84</c:v>
                </c:pt>
                <c:pt idx="37">
                  <c:v>0.84</c:v>
                </c:pt>
                <c:pt idx="38">
                  <c:v>0.84</c:v>
                </c:pt>
                <c:pt idx="39">
                  <c:v>0.84</c:v>
                </c:pt>
                <c:pt idx="40">
                  <c:v>0.84</c:v>
                </c:pt>
                <c:pt idx="41">
                  <c:v>0.84</c:v>
                </c:pt>
                <c:pt idx="42">
                  <c:v>0.84</c:v>
                </c:pt>
                <c:pt idx="43">
                  <c:v>0.84</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DR S N SHARMA AND PARTNER</c:v>
                </c:pt>
                <c:pt idx="1">
                  <c:v>DOUBLET-STEWART MPH</c:v>
                </c:pt>
                <c:pt idx="2">
                  <c:v>DR TUN &amp; PARTNERS</c:v>
                </c:pt>
                <c:pt idx="3">
                  <c:v>DR SPIELMANN &amp; PARTNERS</c:v>
                </c:pt>
                <c:pt idx="4">
                  <c:v>BRYN CROSS SURGERY</c:v>
                </c:pt>
                <c:pt idx="5">
                  <c:v>DR M PAL</c:v>
                </c:pt>
                <c:pt idx="6">
                  <c:v>DAS DN</c:v>
                </c:pt>
                <c:pt idx="7">
                  <c:v>LEIGH FAMILY PRACTICE</c:v>
                </c:pt>
                <c:pt idx="8">
                  <c:v>BROOKMILL MEDICAL CENTRE</c:v>
                </c:pt>
                <c:pt idx="9">
                  <c:v>MEDICENTRE</c:v>
                </c:pt>
                <c:pt idx="10">
                  <c:v>INCE SURGERY</c:v>
                </c:pt>
                <c:pt idx="11">
                  <c:v>DR ANIS &amp; ANIS</c:v>
                </c:pt>
                <c:pt idx="12">
                  <c:v>DR CP KHATRI</c:v>
                </c:pt>
                <c:pt idx="13">
                  <c:v>DR S VASANTH</c:v>
                </c:pt>
                <c:pt idx="14">
                  <c:v>DR ALISTAIR ASHTON</c:v>
                </c:pt>
                <c:pt idx="15">
                  <c:v>STANDISH MEDICAL PRACTICE</c:v>
                </c:pt>
                <c:pt idx="16">
                  <c:v>DALTON TM</c:v>
                </c:pt>
                <c:pt idx="17">
                  <c:v>GRASMERE SURGERY</c:v>
                </c:pt>
                <c:pt idx="18">
                  <c:v>XAVIER CA</c:v>
                </c:pt>
                <c:pt idx="19">
                  <c:v>DRS D'ARIFAT, ELISLAM, WAN &amp; SHAIKH</c:v>
                </c:pt>
                <c:pt idx="20">
                  <c:v>DR TRIVEDI &amp; TRIVEDI</c:v>
                </c:pt>
                <c:pt idx="21">
                  <c:v>LOWER INCE SURGERY</c:v>
                </c:pt>
                <c:pt idx="22">
                  <c:v>ULLAH M</c:v>
                </c:pt>
                <c:pt idx="23">
                  <c:v>KHATRI K</c:v>
                </c:pt>
                <c:pt idx="24">
                  <c:v>CCG</c:v>
                </c:pt>
                <c:pt idx="25">
                  <c:v>BRAITHWAITE SURGERY</c:v>
                </c:pt>
                <c:pt idx="26">
                  <c:v>PLATT BRIDGE HEALTH CENTRE</c:v>
                </c:pt>
                <c:pt idx="27">
                  <c:v>BRADSHAW MEDICAL CENTRE</c:v>
                </c:pt>
                <c:pt idx="28">
                  <c:v>BEECH HILL MEDICAL PRACTICE</c:v>
                </c:pt>
                <c:pt idx="29">
                  <c:v>SIVAKUMAR &amp; PARTNER</c:v>
                </c:pt>
                <c:pt idx="30">
                  <c:v>INTRAHEALTH MARSH GREEN</c:v>
                </c:pt>
                <c:pt idx="31">
                  <c:v>SULLIVAN WAY SURGERY</c:v>
                </c:pt>
                <c:pt idx="32">
                  <c:v>ASPULL SURGERY</c:v>
                </c:pt>
                <c:pt idx="33">
                  <c:v>LILFORD PARK SURGERY</c:v>
                </c:pt>
                <c:pt idx="34">
                  <c:v>DR KK CHAN</c:v>
                </c:pt>
                <c:pt idx="35">
                  <c:v>ESA BH</c:v>
                </c:pt>
                <c:pt idx="36">
                  <c:v>DR MAUNG &amp; PARTNERS</c:v>
                </c:pt>
                <c:pt idx="37">
                  <c:v>INTRAHEALTH TYLDESLEY</c:v>
                </c:pt>
                <c:pt idx="38">
                  <c:v>THE CHANDLER SURGERY</c:v>
                </c:pt>
                <c:pt idx="39">
                  <c:v>ZAMAN</c:v>
                </c:pt>
                <c:pt idx="40">
                  <c:v>PENNYGATE MEDICAL CENTRE</c:v>
                </c:pt>
                <c:pt idx="41">
                  <c:v>PEMBERTON SURGERY</c:v>
                </c:pt>
                <c:pt idx="42">
                  <c:v>DR JD SEABROOK</c:v>
                </c:pt>
                <c:pt idx="43">
                  <c:v>SHAHBAZI SS</c:v>
                </c:pt>
              </c:strCache>
            </c:strRef>
          </c:cat>
          <c:val>
            <c:numRef>
              <c:f>Sheet1!$C$2:$C$45</c:f>
              <c:numCache>
                <c:formatCode>0%</c:formatCode>
                <c:ptCount val="44"/>
                <c:pt idx="0">
                  <c:v>0.42</c:v>
                </c:pt>
                <c:pt idx="1">
                  <c:v>0.66</c:v>
                </c:pt>
                <c:pt idx="2">
                  <c:v>0.67</c:v>
                </c:pt>
                <c:pt idx="3">
                  <c:v>0.73</c:v>
                </c:pt>
                <c:pt idx="4">
                  <c:v>0.73</c:v>
                </c:pt>
                <c:pt idx="5">
                  <c:v>0.73</c:v>
                </c:pt>
                <c:pt idx="6">
                  <c:v>0.73</c:v>
                </c:pt>
                <c:pt idx="7">
                  <c:v>0.73</c:v>
                </c:pt>
                <c:pt idx="8">
                  <c:v>0.75</c:v>
                </c:pt>
                <c:pt idx="9">
                  <c:v>0.76</c:v>
                </c:pt>
                <c:pt idx="10">
                  <c:v>0.76</c:v>
                </c:pt>
                <c:pt idx="11">
                  <c:v>0.77</c:v>
                </c:pt>
                <c:pt idx="12">
                  <c:v>0.77</c:v>
                </c:pt>
                <c:pt idx="13">
                  <c:v>0.77</c:v>
                </c:pt>
                <c:pt idx="14">
                  <c:v>0.77</c:v>
                </c:pt>
                <c:pt idx="15">
                  <c:v>0.78</c:v>
                </c:pt>
                <c:pt idx="16">
                  <c:v>0.78</c:v>
                </c:pt>
                <c:pt idx="17">
                  <c:v>0.79</c:v>
                </c:pt>
                <c:pt idx="18">
                  <c:v>0.79</c:v>
                </c:pt>
                <c:pt idx="19">
                  <c:v>0.8</c:v>
                </c:pt>
                <c:pt idx="20">
                  <c:v>0.8</c:v>
                </c:pt>
                <c:pt idx="21">
                  <c:v>0.8</c:v>
                </c:pt>
                <c:pt idx="22">
                  <c:v>0.81</c:v>
                </c:pt>
                <c:pt idx="23">
                  <c:v>0.81</c:v>
                </c:pt>
                <c:pt idx="24">
                  <c:v>-10</c:v>
                </c:pt>
                <c:pt idx="25">
                  <c:v>0.83</c:v>
                </c:pt>
                <c:pt idx="26">
                  <c:v>0.83</c:v>
                </c:pt>
                <c:pt idx="27">
                  <c:v>0.83</c:v>
                </c:pt>
                <c:pt idx="28">
                  <c:v>0.83</c:v>
                </c:pt>
                <c:pt idx="29">
                  <c:v>0.83</c:v>
                </c:pt>
                <c:pt idx="30">
                  <c:v>0.83</c:v>
                </c:pt>
                <c:pt idx="31">
                  <c:v>0.84</c:v>
                </c:pt>
                <c:pt idx="32">
                  <c:v>0.84</c:v>
                </c:pt>
                <c:pt idx="33">
                  <c:v>0.84</c:v>
                </c:pt>
                <c:pt idx="34">
                  <c:v>0.84</c:v>
                </c:pt>
                <c:pt idx="35">
                  <c:v>0.84</c:v>
                </c:pt>
                <c:pt idx="36">
                  <c:v>0.84</c:v>
                </c:pt>
                <c:pt idx="37">
                  <c:v>0.84</c:v>
                </c:pt>
                <c:pt idx="38">
                  <c:v>0.85</c:v>
                </c:pt>
                <c:pt idx="39">
                  <c:v>0.86</c:v>
                </c:pt>
                <c:pt idx="40">
                  <c:v>0.86</c:v>
                </c:pt>
                <c:pt idx="41">
                  <c:v>0.86</c:v>
                </c:pt>
                <c:pt idx="42">
                  <c:v>0.86</c:v>
                </c:pt>
                <c:pt idx="43">
                  <c:v>0.86</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0.83</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15618176"/>
        <c:axId val="115619712"/>
      </c:lineChart>
      <c:catAx>
        <c:axId val="115618176"/>
        <c:scaling>
          <c:orientation val="minMax"/>
        </c:scaling>
        <c:delete val="0"/>
        <c:axPos val="b"/>
        <c:majorTickMark val="out"/>
        <c:minorTickMark val="none"/>
        <c:tickLblPos val="nextTo"/>
        <c:txPr>
          <a:bodyPr rot="-5400000" vert="horz"/>
          <a:lstStyle/>
          <a:p>
            <a:pPr>
              <a:defRPr sz="700"/>
            </a:pPr>
            <a:endParaRPr lang="en-US"/>
          </a:p>
        </c:txPr>
        <c:crossAx val="115619712"/>
        <c:crosses val="autoZero"/>
        <c:auto val="1"/>
        <c:lblAlgn val="ctr"/>
        <c:lblOffset val="100"/>
        <c:noMultiLvlLbl val="0"/>
      </c:catAx>
      <c:valAx>
        <c:axId val="115619712"/>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15618176"/>
        <c:crosses val="autoZero"/>
        <c:crossBetween val="between"/>
      </c:valAx>
      <c:valAx>
        <c:axId val="115620864"/>
        <c:scaling>
          <c:orientation val="minMax"/>
          <c:max val="1"/>
          <c:min val="0"/>
        </c:scaling>
        <c:delete val="0"/>
        <c:axPos val="r"/>
        <c:numFmt formatCode="General" sourceLinked="1"/>
        <c:majorTickMark val="none"/>
        <c:minorTickMark val="none"/>
        <c:tickLblPos val="none"/>
        <c:spPr>
          <a:ln>
            <a:noFill/>
          </a:ln>
        </c:spPr>
        <c:crossAx val="115622656"/>
        <c:crosses val="max"/>
        <c:crossBetween val="between"/>
      </c:valAx>
      <c:catAx>
        <c:axId val="115622656"/>
        <c:scaling>
          <c:orientation val="minMax"/>
        </c:scaling>
        <c:delete val="1"/>
        <c:axPos val="b"/>
        <c:majorTickMark val="out"/>
        <c:minorTickMark val="none"/>
        <c:tickLblPos val="nextTo"/>
        <c:crossAx val="11562086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THOMPSON ART</c:v>
                </c:pt>
                <c:pt idx="1">
                  <c:v>GRASMERE SURGERY</c:v>
                </c:pt>
                <c:pt idx="2">
                  <c:v>PREMIER HEALTH TEAM</c:v>
                </c:pt>
                <c:pt idx="3">
                  <c:v>DR AK &amp; N ATREY</c:v>
                </c:pt>
                <c:pt idx="4">
                  <c:v>DR MUNRO &amp; PARTNERS</c:v>
                </c:pt>
                <c:pt idx="5">
                  <c:v>SAXENA L</c:v>
                </c:pt>
                <c:pt idx="6">
                  <c:v>DR R ANDERSON &amp; DR M AHMED</c:v>
                </c:pt>
                <c:pt idx="7">
                  <c:v>OLLERTON A</c:v>
                </c:pt>
                <c:pt idx="8">
                  <c:v>DR PT MAHADEVAPPA</c:v>
                </c:pt>
                <c:pt idx="9">
                  <c:v>INTRAHEALTH LSV</c:v>
                </c:pt>
                <c:pt idx="10">
                  <c:v>THE DICCONSON GROUP PRACTICE</c:v>
                </c:pt>
                <c:pt idx="11">
                  <c:v>DR PATEL, KAMATH &amp; PARTNERS</c:v>
                </c:pt>
                <c:pt idx="12">
                  <c:v>ELLIOT STREET SURGERY</c:v>
                </c:pt>
                <c:pt idx="13">
                  <c:v>PITALIA SK</c:v>
                </c:pt>
                <c:pt idx="14">
                  <c:v>FOXLEIGH FAMILY SURGERY</c:v>
                </c:pt>
                <c:pt idx="15">
                  <c:v>MARUS BRIDGE PRACTICE</c:v>
                </c:pt>
                <c:pt idx="16">
                  <c:v>INTRAHEALTH FAMILY PRACT</c:v>
                </c:pt>
                <c:pt idx="17">
                  <c:v>GUPTA K</c:v>
                </c:pt>
                <c:pt idx="18">
                  <c:v>DR ELLIS &amp; KREPPEL</c:v>
                </c:pt>
                <c:pt idx="19">
                  <c:v>INTRAHEALTH PLATT BRIDGE</c:v>
                </c:pt>
                <c:pt idx="20">
                  <c:v>HATIKAKOTY N</c:v>
                </c:pt>
                <c:pt idx="21">
                  <c:v>ASTLEY GENERAL PRACTICE</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THOMPSON ART</c:v>
                </c:pt>
                <c:pt idx="1">
                  <c:v>GRASMERE SURGERY</c:v>
                </c:pt>
                <c:pt idx="2">
                  <c:v>PREMIER HEALTH TEAM</c:v>
                </c:pt>
                <c:pt idx="3">
                  <c:v>DR AK &amp; N ATREY</c:v>
                </c:pt>
                <c:pt idx="4">
                  <c:v>DR MUNRO &amp; PARTNERS</c:v>
                </c:pt>
                <c:pt idx="5">
                  <c:v>SAXENA L</c:v>
                </c:pt>
                <c:pt idx="6">
                  <c:v>DR R ANDERSON &amp; DR M AHMED</c:v>
                </c:pt>
                <c:pt idx="7">
                  <c:v>OLLERTON A</c:v>
                </c:pt>
                <c:pt idx="8">
                  <c:v>DR PT MAHADEVAPPA</c:v>
                </c:pt>
                <c:pt idx="9">
                  <c:v>INTRAHEALTH LSV</c:v>
                </c:pt>
                <c:pt idx="10">
                  <c:v>THE DICCONSON GROUP PRACTICE</c:v>
                </c:pt>
                <c:pt idx="11">
                  <c:v>DR PATEL, KAMATH &amp; PARTNERS</c:v>
                </c:pt>
                <c:pt idx="12">
                  <c:v>ELLIOT STREET SURGERY</c:v>
                </c:pt>
                <c:pt idx="13">
                  <c:v>PITALIA SK</c:v>
                </c:pt>
                <c:pt idx="14">
                  <c:v>FOXLEIGH FAMILY SURGERY</c:v>
                </c:pt>
                <c:pt idx="15">
                  <c:v>MARUS BRIDGE PRACTICE</c:v>
                </c:pt>
                <c:pt idx="16">
                  <c:v>INTRAHEALTH FAMILY PRACT</c:v>
                </c:pt>
                <c:pt idx="17">
                  <c:v>GUPTA K</c:v>
                </c:pt>
                <c:pt idx="18">
                  <c:v>DR ELLIS &amp; KREPPEL</c:v>
                </c:pt>
                <c:pt idx="19">
                  <c:v>INTRAHEALTH PLATT BRIDGE</c:v>
                </c:pt>
                <c:pt idx="20">
                  <c:v>HATIKAKOTY N</c:v>
                </c:pt>
                <c:pt idx="21">
                  <c:v>ASTLEY GENERAL PRACTICE</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THOMPSON ART</c:v>
                </c:pt>
                <c:pt idx="1">
                  <c:v>GRASMERE SURGERY</c:v>
                </c:pt>
                <c:pt idx="2">
                  <c:v>PREMIER HEALTH TEAM</c:v>
                </c:pt>
                <c:pt idx="3">
                  <c:v>DR AK &amp; N ATREY</c:v>
                </c:pt>
                <c:pt idx="4">
                  <c:v>DR MUNRO &amp; PARTNERS</c:v>
                </c:pt>
                <c:pt idx="5">
                  <c:v>SAXENA L</c:v>
                </c:pt>
                <c:pt idx="6">
                  <c:v>DR R ANDERSON &amp; DR M AHMED</c:v>
                </c:pt>
                <c:pt idx="7">
                  <c:v>OLLERTON A</c:v>
                </c:pt>
                <c:pt idx="8">
                  <c:v>DR PT MAHADEVAPPA</c:v>
                </c:pt>
                <c:pt idx="9">
                  <c:v>INTRAHEALTH LSV</c:v>
                </c:pt>
                <c:pt idx="10">
                  <c:v>THE DICCONSON GROUP PRACTICE</c:v>
                </c:pt>
                <c:pt idx="11">
                  <c:v>DR PATEL, KAMATH &amp; PARTNERS</c:v>
                </c:pt>
                <c:pt idx="12">
                  <c:v>ELLIOT STREET SURGERY</c:v>
                </c:pt>
                <c:pt idx="13">
                  <c:v>PITALIA SK</c:v>
                </c:pt>
                <c:pt idx="14">
                  <c:v>FOXLEIGH FAMILY SURGERY</c:v>
                </c:pt>
                <c:pt idx="15">
                  <c:v>MARUS BRIDGE PRACTICE</c:v>
                </c:pt>
                <c:pt idx="16">
                  <c:v>INTRAHEALTH FAMILY PRACT</c:v>
                </c:pt>
                <c:pt idx="17">
                  <c:v>GUPTA K</c:v>
                </c:pt>
                <c:pt idx="18">
                  <c:v>DR ELLIS &amp; KREPPEL</c:v>
                </c:pt>
                <c:pt idx="19">
                  <c:v>INTRAHEALTH PLATT BRIDGE</c:v>
                </c:pt>
                <c:pt idx="20">
                  <c:v>HATIKAKOTY N</c:v>
                </c:pt>
                <c:pt idx="21">
                  <c:v>ASTLEY GENERAL PRACTICE</c:v>
                </c:pt>
              </c:strCache>
            </c:strRef>
          </c:cat>
          <c:val>
            <c:numRef>
              <c:f>Sheet1!$F$2:$F$45</c:f>
              <c:numCache>
                <c:formatCode>General</c:formatCode>
                <c:ptCount val="44"/>
                <c:pt idx="0">
                  <c:v>0.86</c:v>
                </c:pt>
                <c:pt idx="1">
                  <c:v>0.87</c:v>
                </c:pt>
                <c:pt idx="2">
                  <c:v>0.88</c:v>
                </c:pt>
                <c:pt idx="3">
                  <c:v>0.88</c:v>
                </c:pt>
                <c:pt idx="4">
                  <c:v>0.89</c:v>
                </c:pt>
                <c:pt idx="5">
                  <c:v>0.89</c:v>
                </c:pt>
                <c:pt idx="6">
                  <c:v>0.89</c:v>
                </c:pt>
                <c:pt idx="7">
                  <c:v>0.89</c:v>
                </c:pt>
                <c:pt idx="8">
                  <c:v>0.89</c:v>
                </c:pt>
                <c:pt idx="9">
                  <c:v>0.89</c:v>
                </c:pt>
                <c:pt idx="10">
                  <c:v>0.9</c:v>
                </c:pt>
                <c:pt idx="11">
                  <c:v>0.9</c:v>
                </c:pt>
                <c:pt idx="12">
                  <c:v>0.9</c:v>
                </c:pt>
                <c:pt idx="13">
                  <c:v>0.9</c:v>
                </c:pt>
                <c:pt idx="14">
                  <c:v>0.9</c:v>
                </c:pt>
                <c:pt idx="15">
                  <c:v>0.9</c:v>
                </c:pt>
                <c:pt idx="16">
                  <c:v>0.9</c:v>
                </c:pt>
                <c:pt idx="17">
                  <c:v>0.91</c:v>
                </c:pt>
                <c:pt idx="18">
                  <c:v>0.93</c:v>
                </c:pt>
                <c:pt idx="19">
                  <c:v>0.93</c:v>
                </c:pt>
                <c:pt idx="20">
                  <c:v>0.95</c:v>
                </c:pt>
                <c:pt idx="21">
                  <c:v>0.95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THOMPSON ART</c:v>
                </c:pt>
                <c:pt idx="1">
                  <c:v>GRASMERE SURGERY</c:v>
                </c:pt>
                <c:pt idx="2">
                  <c:v>PREMIER HEALTH TEAM</c:v>
                </c:pt>
                <c:pt idx="3">
                  <c:v>DR AK &amp; N ATREY</c:v>
                </c:pt>
                <c:pt idx="4">
                  <c:v>DR MUNRO &amp; PARTNERS</c:v>
                </c:pt>
                <c:pt idx="5">
                  <c:v>SAXENA L</c:v>
                </c:pt>
                <c:pt idx="6">
                  <c:v>DR R ANDERSON &amp; DR M AHMED</c:v>
                </c:pt>
                <c:pt idx="7">
                  <c:v>OLLERTON A</c:v>
                </c:pt>
                <c:pt idx="8">
                  <c:v>DR PT MAHADEVAPPA</c:v>
                </c:pt>
                <c:pt idx="9">
                  <c:v>INTRAHEALTH LSV</c:v>
                </c:pt>
                <c:pt idx="10">
                  <c:v>THE DICCONSON GROUP PRACTICE</c:v>
                </c:pt>
                <c:pt idx="11">
                  <c:v>DR PATEL, KAMATH &amp; PARTNERS</c:v>
                </c:pt>
                <c:pt idx="12">
                  <c:v>ELLIOT STREET SURGERY</c:v>
                </c:pt>
                <c:pt idx="13">
                  <c:v>PITALIA SK</c:v>
                </c:pt>
                <c:pt idx="14">
                  <c:v>FOXLEIGH FAMILY SURGERY</c:v>
                </c:pt>
                <c:pt idx="15">
                  <c:v>MARUS BRIDGE PRACTICE</c:v>
                </c:pt>
                <c:pt idx="16">
                  <c:v>INTRAHEALTH FAMILY PRACT</c:v>
                </c:pt>
                <c:pt idx="17">
                  <c:v>GUPTA K</c:v>
                </c:pt>
                <c:pt idx="18">
                  <c:v>DR ELLIS &amp; KREPPEL</c:v>
                </c:pt>
                <c:pt idx="19">
                  <c:v>INTRAHEALTH PLATT BRIDGE</c:v>
                </c:pt>
                <c:pt idx="20">
                  <c:v>HATIKAKOTY N</c:v>
                </c:pt>
                <c:pt idx="21">
                  <c:v>ASTLEY GENERAL PRACTICE</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THOMPSON ART</c:v>
                </c:pt>
                <c:pt idx="1">
                  <c:v>GRASMERE SURGERY</c:v>
                </c:pt>
                <c:pt idx="2">
                  <c:v>PREMIER HEALTH TEAM</c:v>
                </c:pt>
                <c:pt idx="3">
                  <c:v>DR AK &amp; N ATREY</c:v>
                </c:pt>
                <c:pt idx="4">
                  <c:v>DR MUNRO &amp; PARTNERS</c:v>
                </c:pt>
                <c:pt idx="5">
                  <c:v>SAXENA L</c:v>
                </c:pt>
                <c:pt idx="6">
                  <c:v>DR R ANDERSON &amp; DR M AHMED</c:v>
                </c:pt>
                <c:pt idx="7">
                  <c:v>OLLERTON A</c:v>
                </c:pt>
                <c:pt idx="8">
                  <c:v>DR PT MAHADEVAPPA</c:v>
                </c:pt>
                <c:pt idx="9">
                  <c:v>INTRAHEALTH LSV</c:v>
                </c:pt>
                <c:pt idx="10">
                  <c:v>THE DICCONSON GROUP PRACTICE</c:v>
                </c:pt>
                <c:pt idx="11">
                  <c:v>DR PATEL, KAMATH &amp; PARTNERS</c:v>
                </c:pt>
                <c:pt idx="12">
                  <c:v>ELLIOT STREET SURGERY</c:v>
                </c:pt>
                <c:pt idx="13">
                  <c:v>PITALIA SK</c:v>
                </c:pt>
                <c:pt idx="14">
                  <c:v>FOXLEIGH FAMILY SURGERY</c:v>
                </c:pt>
                <c:pt idx="15">
                  <c:v>MARUS BRIDGE PRACTICE</c:v>
                </c:pt>
                <c:pt idx="16">
                  <c:v>INTRAHEALTH FAMILY PRACT</c:v>
                </c:pt>
                <c:pt idx="17">
                  <c:v>GUPTA K</c:v>
                </c:pt>
                <c:pt idx="18">
                  <c:v>DR ELLIS &amp; KREPPEL</c:v>
                </c:pt>
                <c:pt idx="19">
                  <c:v>INTRAHEALTH PLATT BRIDGE</c:v>
                </c:pt>
                <c:pt idx="20">
                  <c:v>HATIKAKOTY N</c:v>
                </c:pt>
                <c:pt idx="21">
                  <c:v>ASTLEY GENERAL PRACTICE</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16930048"/>
        <c:axId val="11692851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THOMPSON ART</c:v>
                </c:pt>
                <c:pt idx="1">
                  <c:v>GRASMERE SURGERY</c:v>
                </c:pt>
                <c:pt idx="2">
                  <c:v>PREMIER HEALTH TEAM</c:v>
                </c:pt>
                <c:pt idx="3">
                  <c:v>DR AK &amp; N ATREY</c:v>
                </c:pt>
                <c:pt idx="4">
                  <c:v>DR MUNRO &amp; PARTNERS</c:v>
                </c:pt>
                <c:pt idx="5">
                  <c:v>SAXENA L</c:v>
                </c:pt>
                <c:pt idx="6">
                  <c:v>DR R ANDERSON &amp; DR M AHMED</c:v>
                </c:pt>
                <c:pt idx="7">
                  <c:v>OLLERTON A</c:v>
                </c:pt>
                <c:pt idx="8">
                  <c:v>DR PT MAHADEVAPPA</c:v>
                </c:pt>
                <c:pt idx="9">
                  <c:v>INTRAHEALTH LSV</c:v>
                </c:pt>
                <c:pt idx="10">
                  <c:v>THE DICCONSON GROUP PRACTICE</c:v>
                </c:pt>
                <c:pt idx="11">
                  <c:v>DR PATEL, KAMATH &amp; PARTNERS</c:v>
                </c:pt>
                <c:pt idx="12">
                  <c:v>ELLIOT STREET SURGERY</c:v>
                </c:pt>
                <c:pt idx="13">
                  <c:v>PITALIA SK</c:v>
                </c:pt>
                <c:pt idx="14">
                  <c:v>FOXLEIGH FAMILY SURGERY</c:v>
                </c:pt>
                <c:pt idx="15">
                  <c:v>MARUS BRIDGE PRACTICE</c:v>
                </c:pt>
                <c:pt idx="16">
                  <c:v>INTRAHEALTH FAMILY PRACT</c:v>
                </c:pt>
                <c:pt idx="17">
                  <c:v>GUPTA K</c:v>
                </c:pt>
                <c:pt idx="18">
                  <c:v>DR ELLIS &amp; KREPPEL</c:v>
                </c:pt>
                <c:pt idx="19">
                  <c:v>INTRAHEALTH PLATT BRIDGE</c:v>
                </c:pt>
                <c:pt idx="20">
                  <c:v>HATIKAKOTY N</c:v>
                </c:pt>
                <c:pt idx="21">
                  <c:v>ASTLEY GENERAL PRACTICE</c:v>
                </c:pt>
              </c:strCache>
            </c:strRef>
          </c:cat>
          <c:val>
            <c:numRef>
              <c:f>Sheet1!$B$2:$B$45</c:f>
              <c:numCache>
                <c:formatCode>0%</c:formatCode>
                <c:ptCount val="44"/>
                <c:pt idx="0">
                  <c:v>0.84</c:v>
                </c:pt>
                <c:pt idx="1">
                  <c:v>0.84</c:v>
                </c:pt>
                <c:pt idx="2">
                  <c:v>0.84</c:v>
                </c:pt>
                <c:pt idx="3">
                  <c:v>0.84</c:v>
                </c:pt>
                <c:pt idx="4">
                  <c:v>0.84</c:v>
                </c:pt>
                <c:pt idx="5">
                  <c:v>0.84</c:v>
                </c:pt>
                <c:pt idx="6">
                  <c:v>0.84</c:v>
                </c:pt>
                <c:pt idx="7">
                  <c:v>0.84</c:v>
                </c:pt>
                <c:pt idx="8">
                  <c:v>0.84</c:v>
                </c:pt>
                <c:pt idx="9">
                  <c:v>0.84</c:v>
                </c:pt>
                <c:pt idx="10">
                  <c:v>0.84</c:v>
                </c:pt>
                <c:pt idx="11">
                  <c:v>0.84</c:v>
                </c:pt>
                <c:pt idx="12">
                  <c:v>0.84</c:v>
                </c:pt>
                <c:pt idx="13">
                  <c:v>0.84</c:v>
                </c:pt>
                <c:pt idx="14">
                  <c:v>0.84</c:v>
                </c:pt>
                <c:pt idx="15">
                  <c:v>0.84</c:v>
                </c:pt>
                <c:pt idx="16">
                  <c:v>0.84</c:v>
                </c:pt>
                <c:pt idx="17">
                  <c:v>0.84</c:v>
                </c:pt>
                <c:pt idx="18">
                  <c:v>0.84</c:v>
                </c:pt>
                <c:pt idx="19">
                  <c:v>0.84</c:v>
                </c:pt>
                <c:pt idx="20">
                  <c:v>0.84</c:v>
                </c:pt>
                <c:pt idx="21">
                  <c:v>0.84</c:v>
                </c:pt>
                <c:pt idx="22">
                  <c:v>0.84</c:v>
                </c:pt>
                <c:pt idx="23">
                  <c:v>0.84</c:v>
                </c:pt>
                <c:pt idx="24">
                  <c:v>0.84</c:v>
                </c:pt>
                <c:pt idx="25">
                  <c:v>0.84</c:v>
                </c:pt>
                <c:pt idx="26">
                  <c:v>0.84</c:v>
                </c:pt>
                <c:pt idx="27">
                  <c:v>0.84</c:v>
                </c:pt>
                <c:pt idx="28">
                  <c:v>0.84</c:v>
                </c:pt>
                <c:pt idx="29">
                  <c:v>0.84</c:v>
                </c:pt>
                <c:pt idx="30">
                  <c:v>0.84</c:v>
                </c:pt>
                <c:pt idx="31">
                  <c:v>0.84</c:v>
                </c:pt>
                <c:pt idx="32">
                  <c:v>0.84</c:v>
                </c:pt>
                <c:pt idx="33">
                  <c:v>0.84</c:v>
                </c:pt>
                <c:pt idx="34">
                  <c:v>0.84</c:v>
                </c:pt>
                <c:pt idx="35">
                  <c:v>0.84</c:v>
                </c:pt>
                <c:pt idx="36">
                  <c:v>0.84</c:v>
                </c:pt>
                <c:pt idx="37">
                  <c:v>0.84</c:v>
                </c:pt>
                <c:pt idx="38">
                  <c:v>0.84</c:v>
                </c:pt>
                <c:pt idx="39">
                  <c:v>0.84</c:v>
                </c:pt>
                <c:pt idx="40">
                  <c:v>0.84</c:v>
                </c:pt>
                <c:pt idx="41">
                  <c:v>0.84</c:v>
                </c:pt>
                <c:pt idx="42">
                  <c:v>0.84</c:v>
                </c:pt>
                <c:pt idx="43">
                  <c:v>0.84</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THOMPSON ART</c:v>
                </c:pt>
                <c:pt idx="1">
                  <c:v>GRASMERE SURGERY</c:v>
                </c:pt>
                <c:pt idx="2">
                  <c:v>PREMIER HEALTH TEAM</c:v>
                </c:pt>
                <c:pt idx="3">
                  <c:v>DR AK &amp; N ATREY</c:v>
                </c:pt>
                <c:pt idx="4">
                  <c:v>DR MUNRO &amp; PARTNERS</c:v>
                </c:pt>
                <c:pt idx="5">
                  <c:v>SAXENA L</c:v>
                </c:pt>
                <c:pt idx="6">
                  <c:v>DR R ANDERSON &amp; DR M AHMED</c:v>
                </c:pt>
                <c:pt idx="7">
                  <c:v>OLLERTON A</c:v>
                </c:pt>
                <c:pt idx="8">
                  <c:v>DR PT MAHADEVAPPA</c:v>
                </c:pt>
                <c:pt idx="9">
                  <c:v>INTRAHEALTH LSV</c:v>
                </c:pt>
                <c:pt idx="10">
                  <c:v>THE DICCONSON GROUP PRACTICE</c:v>
                </c:pt>
                <c:pt idx="11">
                  <c:v>DR PATEL, KAMATH &amp; PARTNERS</c:v>
                </c:pt>
                <c:pt idx="12">
                  <c:v>ELLIOT STREET SURGERY</c:v>
                </c:pt>
                <c:pt idx="13">
                  <c:v>PITALIA SK</c:v>
                </c:pt>
                <c:pt idx="14">
                  <c:v>FOXLEIGH FAMILY SURGERY</c:v>
                </c:pt>
                <c:pt idx="15">
                  <c:v>MARUS BRIDGE PRACTICE</c:v>
                </c:pt>
                <c:pt idx="16">
                  <c:v>INTRAHEALTH FAMILY PRACT</c:v>
                </c:pt>
                <c:pt idx="17">
                  <c:v>GUPTA K</c:v>
                </c:pt>
                <c:pt idx="18">
                  <c:v>DR ELLIS &amp; KREPPEL</c:v>
                </c:pt>
                <c:pt idx="19">
                  <c:v>INTRAHEALTH PLATT BRIDGE</c:v>
                </c:pt>
                <c:pt idx="20">
                  <c:v>HATIKAKOTY N</c:v>
                </c:pt>
                <c:pt idx="21">
                  <c:v>ASTLEY GENERAL PRACTICE</c:v>
                </c:pt>
              </c:strCache>
            </c:strRef>
          </c:cat>
          <c:val>
            <c:numRef>
              <c:f>Sheet1!$C$2:$C$45</c:f>
              <c:numCache>
                <c:formatCode>0%</c:formatCode>
                <c:ptCount val="44"/>
                <c:pt idx="0">
                  <c:v>0.86</c:v>
                </c:pt>
                <c:pt idx="1">
                  <c:v>0.87</c:v>
                </c:pt>
                <c:pt idx="2">
                  <c:v>0.88</c:v>
                </c:pt>
                <c:pt idx="3">
                  <c:v>0.88</c:v>
                </c:pt>
                <c:pt idx="4">
                  <c:v>0.89</c:v>
                </c:pt>
                <c:pt idx="5">
                  <c:v>0.89</c:v>
                </c:pt>
                <c:pt idx="6">
                  <c:v>0.89</c:v>
                </c:pt>
                <c:pt idx="7">
                  <c:v>0.89</c:v>
                </c:pt>
                <c:pt idx="8">
                  <c:v>0.89</c:v>
                </c:pt>
                <c:pt idx="9">
                  <c:v>0.89</c:v>
                </c:pt>
                <c:pt idx="10">
                  <c:v>0.9</c:v>
                </c:pt>
                <c:pt idx="11">
                  <c:v>0.9</c:v>
                </c:pt>
                <c:pt idx="12">
                  <c:v>0.9</c:v>
                </c:pt>
                <c:pt idx="13">
                  <c:v>0.9</c:v>
                </c:pt>
                <c:pt idx="14">
                  <c:v>0.9</c:v>
                </c:pt>
                <c:pt idx="15">
                  <c:v>0.9</c:v>
                </c:pt>
                <c:pt idx="16">
                  <c:v>0.9</c:v>
                </c:pt>
                <c:pt idx="17">
                  <c:v>0.91</c:v>
                </c:pt>
                <c:pt idx="18">
                  <c:v>0.93</c:v>
                </c:pt>
                <c:pt idx="19">
                  <c:v>0.93</c:v>
                </c:pt>
                <c:pt idx="20">
                  <c:v>0.95</c:v>
                </c:pt>
                <c:pt idx="21">
                  <c:v>0.95</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16920704"/>
        <c:axId val="116922624"/>
      </c:lineChart>
      <c:catAx>
        <c:axId val="116920704"/>
        <c:scaling>
          <c:orientation val="minMax"/>
        </c:scaling>
        <c:delete val="0"/>
        <c:axPos val="b"/>
        <c:majorTickMark val="out"/>
        <c:minorTickMark val="none"/>
        <c:tickLblPos val="nextTo"/>
        <c:txPr>
          <a:bodyPr rot="-5400000" vert="horz"/>
          <a:lstStyle/>
          <a:p>
            <a:pPr>
              <a:defRPr sz="700"/>
            </a:pPr>
            <a:endParaRPr lang="en-US"/>
          </a:p>
        </c:txPr>
        <c:crossAx val="116922624"/>
        <c:crosses val="autoZero"/>
        <c:auto val="1"/>
        <c:lblAlgn val="ctr"/>
        <c:lblOffset val="100"/>
        <c:noMultiLvlLbl val="0"/>
      </c:catAx>
      <c:valAx>
        <c:axId val="11692262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16920704"/>
        <c:crosses val="autoZero"/>
        <c:crossBetween val="between"/>
      </c:valAx>
      <c:valAx>
        <c:axId val="116928512"/>
        <c:scaling>
          <c:orientation val="minMax"/>
          <c:max val="1"/>
          <c:min val="0"/>
        </c:scaling>
        <c:delete val="0"/>
        <c:axPos val="r"/>
        <c:numFmt formatCode="General" sourceLinked="1"/>
        <c:majorTickMark val="none"/>
        <c:minorTickMark val="none"/>
        <c:tickLblPos val="none"/>
        <c:spPr>
          <a:ln>
            <a:noFill/>
          </a:ln>
        </c:spPr>
        <c:crossAx val="116930048"/>
        <c:crosses val="max"/>
        <c:crossBetween val="between"/>
      </c:valAx>
      <c:catAx>
        <c:axId val="116930048"/>
        <c:scaling>
          <c:orientation val="minMax"/>
        </c:scaling>
        <c:delete val="1"/>
        <c:axPos val="b"/>
        <c:majorTickMark val="out"/>
        <c:minorTickMark val="none"/>
        <c:tickLblPos val="nextTo"/>
        <c:crossAx val="11692851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Satisfied</c:v>
                </c:pt>
                <c:pt idx="1">
                  <c:v>Dissatisfied</c:v>
                </c:pt>
                <c:pt idx="3">
                  <c:v>Satisfied</c:v>
                </c:pt>
                <c:pt idx="4">
                  <c:v>Dissatisfied</c:v>
                </c:pt>
                <c:pt idx="6">
                  <c:v>Satisfied</c:v>
                </c:pt>
                <c:pt idx="7">
                  <c:v>Dissatisfied</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Satisfied</c:v>
                </c:pt>
                <c:pt idx="1">
                  <c:v>Dissatisfied</c:v>
                </c:pt>
                <c:pt idx="3">
                  <c:v>Satisfied</c:v>
                </c:pt>
                <c:pt idx="4">
                  <c:v>Dissatisfied</c:v>
                </c:pt>
                <c:pt idx="6">
                  <c:v>Satisfied</c:v>
                </c:pt>
                <c:pt idx="7">
                  <c:v>Dissatisfied</c:v>
                </c:pt>
              </c:strCache>
            </c:strRef>
          </c:cat>
          <c:val>
            <c:numRef>
              <c:f>Sheet1!$C$2:$C$9</c:f>
              <c:numCache>
                <c:formatCode>#"%"</c:formatCode>
                <c:ptCount val="8"/>
                <c:pt idx="0">
                  <c:v>79</c:v>
                </c:pt>
                <c:pt idx="1">
                  <c:v>7</c:v>
                </c:pt>
                <c:pt idx="3">
                  <c:v>80</c:v>
                </c:pt>
                <c:pt idx="4">
                  <c:v>8</c:v>
                </c:pt>
                <c:pt idx="6">
                  <c:v>83</c:v>
                </c:pt>
                <c:pt idx="7">
                  <c:v>6</c:v>
                </c:pt>
              </c:numCache>
            </c:numRef>
          </c:val>
        </c:ser>
        <c:dLbls>
          <c:dLblPos val="inEnd"/>
          <c:showLegendKey val="0"/>
          <c:showVal val="1"/>
          <c:showCatName val="0"/>
          <c:showSerName val="0"/>
          <c:showPercent val="0"/>
          <c:showBubbleSize val="0"/>
        </c:dLbls>
        <c:gapWidth val="110"/>
        <c:overlap val="100"/>
        <c:axId val="120659968"/>
        <c:axId val="120664832"/>
      </c:barChart>
      <c:catAx>
        <c:axId val="120659968"/>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20664832"/>
        <c:crosses val="autoZero"/>
        <c:auto val="1"/>
        <c:lblAlgn val="ctr"/>
        <c:lblOffset val="100"/>
        <c:noMultiLvlLbl val="0"/>
      </c:catAx>
      <c:valAx>
        <c:axId val="120664832"/>
        <c:scaling>
          <c:orientation val="minMax"/>
          <c:max val="100"/>
          <c:min val="0"/>
        </c:scaling>
        <c:delete val="1"/>
        <c:axPos val="t"/>
        <c:numFmt formatCode="General" sourceLinked="1"/>
        <c:majorTickMark val="out"/>
        <c:minorTickMark val="out"/>
        <c:tickLblPos val="nextTo"/>
        <c:crossAx val="120659968"/>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rgbClr val="FFFFFF">
                  <a:lumMod val="65000"/>
                </a:srgbClr>
              </a:solidFill>
              <a:ln w="19050">
                <a:solidFill>
                  <a:schemeClr val="bg1"/>
                </a:solidFill>
              </a:ln>
            </c:spPr>
          </c:dPt>
          <c:dLbls>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Sheet1!$A$2:$A$7</c:f>
              <c:strCache>
                <c:ptCount val="6"/>
                <c:pt idx="0">
                  <c:v>Very satisfied</c:v>
                </c:pt>
                <c:pt idx="1">
                  <c:v>Fairly satisfied</c:v>
                </c:pt>
                <c:pt idx="2">
                  <c:v>Neither satisfied nor dissatisfied</c:v>
                </c:pt>
                <c:pt idx="3">
                  <c:v>Fairly dissatisfied</c:v>
                </c:pt>
                <c:pt idx="4">
                  <c:v>Very dissatisfied</c:v>
                </c:pt>
                <c:pt idx="5">
                  <c:v>I'm not sure when my GP surgery is open</c:v>
                </c:pt>
              </c:strCache>
            </c:strRef>
          </c:cat>
          <c:val>
            <c:numRef>
              <c:f>Sheet1!$B$2:$B$7</c:f>
              <c:numCache>
                <c:formatCode>General</c:formatCode>
                <c:ptCount val="6"/>
                <c:pt idx="0">
                  <c:v>41</c:v>
                </c:pt>
                <c:pt idx="1">
                  <c:v>38</c:v>
                </c:pt>
                <c:pt idx="2">
                  <c:v>9</c:v>
                </c:pt>
                <c:pt idx="3">
                  <c:v>5</c:v>
                </c:pt>
                <c:pt idx="4">
                  <c:v>2</c:v>
                </c:pt>
                <c:pt idx="5">
                  <c:v>4</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3321277439891601"/>
          <c:y val="0.14702557193676544"/>
          <c:w val="0.39793492579135781"/>
          <c:h val="0.65358010938461908"/>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96</c:v>
                </c:pt>
                <c:pt idx="1">
                  <c:v>4</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DR R ANDERSON &amp; DR M AHMED</c:v>
                </c:pt>
                <c:pt idx="1">
                  <c:v>DR ANIS &amp; ANIS</c:v>
                </c:pt>
                <c:pt idx="2">
                  <c:v>ASPULL SURGERY</c:v>
                </c:pt>
                <c:pt idx="3">
                  <c:v>DR SPIELMANN &amp; PARTNERS</c:v>
                </c:pt>
                <c:pt idx="4">
                  <c:v>KHATRI K</c:v>
                </c:pt>
                <c:pt idx="5">
                  <c:v>PLATT BRIDGE HEALTH CENTRE</c:v>
                </c:pt>
                <c:pt idx="6">
                  <c:v>BRYN CROSS SURGERY</c:v>
                </c:pt>
                <c:pt idx="7">
                  <c:v>DR TUN &amp; PARTNERS</c:v>
                </c:pt>
                <c:pt idx="8">
                  <c:v>BRADSHAW MEDICAL CENTRE</c:v>
                </c:pt>
                <c:pt idx="9">
                  <c:v>INCE SURGERY</c:v>
                </c:pt>
                <c:pt idx="10">
                  <c:v>LEIGH FAMILY PRACTICE</c:v>
                </c:pt>
                <c:pt idx="11">
                  <c:v>MEDICENTRE</c:v>
                </c:pt>
                <c:pt idx="12">
                  <c:v>DR ALISTAIR ASHTON</c:v>
                </c:pt>
                <c:pt idx="13">
                  <c:v>SULLIVAN WAY SURGERY</c:v>
                </c:pt>
                <c:pt idx="14">
                  <c:v>PEMBERTON SURGERY</c:v>
                </c:pt>
                <c:pt idx="15">
                  <c:v>DOUBLET-STEWART MPH</c:v>
                </c:pt>
                <c:pt idx="16">
                  <c:v>ZAMAN</c:v>
                </c:pt>
                <c:pt idx="17">
                  <c:v>STANDISH MEDICAL PRACTICE</c:v>
                </c:pt>
                <c:pt idx="18">
                  <c:v>DR TRIVEDI &amp; TRIVEDI</c:v>
                </c:pt>
                <c:pt idx="19">
                  <c:v>SAXENA L</c:v>
                </c:pt>
                <c:pt idx="20">
                  <c:v>DR M PAL</c:v>
                </c:pt>
                <c:pt idx="21">
                  <c:v>BRAITHWAITE SURGERY</c:v>
                </c:pt>
                <c:pt idx="22">
                  <c:v>LOWER INCE SURGERY</c:v>
                </c:pt>
                <c:pt idx="23">
                  <c:v>BROOKMILL MEDICAL CENTRE</c:v>
                </c:pt>
                <c:pt idx="24">
                  <c:v>DR CP KHATRI</c:v>
                </c:pt>
                <c:pt idx="25">
                  <c:v>FOXLEIGH FAMILY SURGERY</c:v>
                </c:pt>
                <c:pt idx="26">
                  <c:v>CCG</c:v>
                </c:pt>
                <c:pt idx="27">
                  <c:v>BEECH HILL MEDICAL PRACTICE</c:v>
                </c:pt>
                <c:pt idx="28">
                  <c:v>PITALIA SK</c:v>
                </c:pt>
                <c:pt idx="29">
                  <c:v>SIVAKUMAR &amp; PARTNER</c:v>
                </c:pt>
                <c:pt idx="30">
                  <c:v>DRS D'ARIFAT, ELISLAM, WAN &amp; SHAIKH</c:v>
                </c:pt>
                <c:pt idx="31">
                  <c:v>DR KK CHAN</c:v>
                </c:pt>
                <c:pt idx="32">
                  <c:v>GRASMERE SURGERY</c:v>
                </c:pt>
                <c:pt idx="33">
                  <c:v>DR S VASANTH</c:v>
                </c:pt>
                <c:pt idx="34">
                  <c:v>XAVIER CA</c:v>
                </c:pt>
                <c:pt idx="35">
                  <c:v>THOMPSON ART</c:v>
                </c:pt>
                <c:pt idx="36">
                  <c:v>DR PATEL, KAMATH &amp; PARTNERS</c:v>
                </c:pt>
                <c:pt idx="37">
                  <c:v>INTRAHEALTH TYLDESLEY</c:v>
                </c:pt>
                <c:pt idx="38">
                  <c:v>SHAHBAZI SS</c:v>
                </c:pt>
                <c:pt idx="39">
                  <c:v>DR ELLIS &amp; KREPPEL</c:v>
                </c:pt>
                <c:pt idx="40">
                  <c:v>DALTON TM</c:v>
                </c:pt>
                <c:pt idx="41">
                  <c:v>PREMIER HEALTH TEAM</c:v>
                </c:pt>
                <c:pt idx="42">
                  <c:v>MARUS BRIDGE PRACTICE</c:v>
                </c:pt>
                <c:pt idx="43">
                  <c:v>DAS DN</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DR R ANDERSON &amp; DR M AHMED</c:v>
                </c:pt>
                <c:pt idx="1">
                  <c:v>DR ANIS &amp; ANIS</c:v>
                </c:pt>
                <c:pt idx="2">
                  <c:v>ASPULL SURGERY</c:v>
                </c:pt>
                <c:pt idx="3">
                  <c:v>DR SPIELMANN &amp; PARTNERS</c:v>
                </c:pt>
                <c:pt idx="4">
                  <c:v>KHATRI K</c:v>
                </c:pt>
                <c:pt idx="5">
                  <c:v>PLATT BRIDGE HEALTH CENTRE</c:v>
                </c:pt>
                <c:pt idx="6">
                  <c:v>BRYN CROSS SURGERY</c:v>
                </c:pt>
                <c:pt idx="7">
                  <c:v>DR TUN &amp; PARTNERS</c:v>
                </c:pt>
                <c:pt idx="8">
                  <c:v>BRADSHAW MEDICAL CENTRE</c:v>
                </c:pt>
                <c:pt idx="9">
                  <c:v>INCE SURGERY</c:v>
                </c:pt>
                <c:pt idx="10">
                  <c:v>LEIGH FAMILY PRACTICE</c:v>
                </c:pt>
                <c:pt idx="11">
                  <c:v>MEDICENTRE</c:v>
                </c:pt>
                <c:pt idx="12">
                  <c:v>DR ALISTAIR ASHTON</c:v>
                </c:pt>
                <c:pt idx="13">
                  <c:v>SULLIVAN WAY SURGERY</c:v>
                </c:pt>
                <c:pt idx="14">
                  <c:v>PEMBERTON SURGERY</c:v>
                </c:pt>
                <c:pt idx="15">
                  <c:v>DOUBLET-STEWART MPH</c:v>
                </c:pt>
                <c:pt idx="16">
                  <c:v>ZAMAN</c:v>
                </c:pt>
                <c:pt idx="17">
                  <c:v>STANDISH MEDICAL PRACTICE</c:v>
                </c:pt>
                <c:pt idx="18">
                  <c:v>DR TRIVEDI &amp; TRIVEDI</c:v>
                </c:pt>
                <c:pt idx="19">
                  <c:v>SAXENA L</c:v>
                </c:pt>
                <c:pt idx="20">
                  <c:v>DR M PAL</c:v>
                </c:pt>
                <c:pt idx="21">
                  <c:v>BRAITHWAITE SURGERY</c:v>
                </c:pt>
                <c:pt idx="22">
                  <c:v>LOWER INCE SURGERY</c:v>
                </c:pt>
                <c:pt idx="23">
                  <c:v>BROOKMILL MEDICAL CENTRE</c:v>
                </c:pt>
                <c:pt idx="24">
                  <c:v>DR CP KHATRI</c:v>
                </c:pt>
                <c:pt idx="25">
                  <c:v>FOXLEIGH FAMILY SURGERY</c:v>
                </c:pt>
                <c:pt idx="26">
                  <c:v>CCG</c:v>
                </c:pt>
                <c:pt idx="27">
                  <c:v>BEECH HILL MEDICAL PRACTICE</c:v>
                </c:pt>
                <c:pt idx="28">
                  <c:v>PITALIA SK</c:v>
                </c:pt>
                <c:pt idx="29">
                  <c:v>SIVAKUMAR &amp; PARTNER</c:v>
                </c:pt>
                <c:pt idx="30">
                  <c:v>DRS D'ARIFAT, ELISLAM, WAN &amp; SHAIKH</c:v>
                </c:pt>
                <c:pt idx="31">
                  <c:v>DR KK CHAN</c:v>
                </c:pt>
                <c:pt idx="32">
                  <c:v>GRASMERE SURGERY</c:v>
                </c:pt>
                <c:pt idx="33">
                  <c:v>DR S VASANTH</c:v>
                </c:pt>
                <c:pt idx="34">
                  <c:v>XAVIER CA</c:v>
                </c:pt>
                <c:pt idx="35">
                  <c:v>THOMPSON ART</c:v>
                </c:pt>
                <c:pt idx="36">
                  <c:v>DR PATEL, KAMATH &amp; PARTNERS</c:v>
                </c:pt>
                <c:pt idx="37">
                  <c:v>INTRAHEALTH TYLDESLEY</c:v>
                </c:pt>
                <c:pt idx="38">
                  <c:v>SHAHBAZI SS</c:v>
                </c:pt>
                <c:pt idx="39">
                  <c:v>DR ELLIS &amp; KREPPEL</c:v>
                </c:pt>
                <c:pt idx="40">
                  <c:v>DALTON TM</c:v>
                </c:pt>
                <c:pt idx="41">
                  <c:v>PREMIER HEALTH TEAM</c:v>
                </c:pt>
                <c:pt idx="42">
                  <c:v>MARUS BRIDGE PRACTICE</c:v>
                </c:pt>
                <c:pt idx="43">
                  <c:v>DAS DN</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DR R ANDERSON &amp; DR M AHMED</c:v>
                </c:pt>
                <c:pt idx="1">
                  <c:v>DR ANIS &amp; ANIS</c:v>
                </c:pt>
                <c:pt idx="2">
                  <c:v>ASPULL SURGERY</c:v>
                </c:pt>
                <c:pt idx="3">
                  <c:v>DR SPIELMANN &amp; PARTNERS</c:v>
                </c:pt>
                <c:pt idx="4">
                  <c:v>KHATRI K</c:v>
                </c:pt>
                <c:pt idx="5">
                  <c:v>PLATT BRIDGE HEALTH CENTRE</c:v>
                </c:pt>
                <c:pt idx="6">
                  <c:v>BRYN CROSS SURGERY</c:v>
                </c:pt>
                <c:pt idx="7">
                  <c:v>DR TUN &amp; PARTNERS</c:v>
                </c:pt>
                <c:pt idx="8">
                  <c:v>BRADSHAW MEDICAL CENTRE</c:v>
                </c:pt>
                <c:pt idx="9">
                  <c:v>INCE SURGERY</c:v>
                </c:pt>
                <c:pt idx="10">
                  <c:v>LEIGH FAMILY PRACTICE</c:v>
                </c:pt>
                <c:pt idx="11">
                  <c:v>MEDICENTRE</c:v>
                </c:pt>
                <c:pt idx="12">
                  <c:v>DR ALISTAIR ASHTON</c:v>
                </c:pt>
                <c:pt idx="13">
                  <c:v>SULLIVAN WAY SURGERY</c:v>
                </c:pt>
                <c:pt idx="14">
                  <c:v>PEMBERTON SURGERY</c:v>
                </c:pt>
                <c:pt idx="15">
                  <c:v>DOUBLET-STEWART MPH</c:v>
                </c:pt>
                <c:pt idx="16">
                  <c:v>ZAMAN</c:v>
                </c:pt>
                <c:pt idx="17">
                  <c:v>STANDISH MEDICAL PRACTICE</c:v>
                </c:pt>
                <c:pt idx="18">
                  <c:v>DR TRIVEDI &amp; TRIVEDI</c:v>
                </c:pt>
                <c:pt idx="19">
                  <c:v>SAXENA L</c:v>
                </c:pt>
                <c:pt idx="20">
                  <c:v>DR M PAL</c:v>
                </c:pt>
                <c:pt idx="21">
                  <c:v>BRAITHWAITE SURGERY</c:v>
                </c:pt>
                <c:pt idx="22">
                  <c:v>LOWER INCE SURGERY</c:v>
                </c:pt>
                <c:pt idx="23">
                  <c:v>BROOKMILL MEDICAL CENTRE</c:v>
                </c:pt>
                <c:pt idx="24">
                  <c:v>DR CP KHATRI</c:v>
                </c:pt>
                <c:pt idx="25">
                  <c:v>FOXLEIGH FAMILY SURGERY</c:v>
                </c:pt>
                <c:pt idx="26">
                  <c:v>CCG</c:v>
                </c:pt>
                <c:pt idx="27">
                  <c:v>BEECH HILL MEDICAL PRACTICE</c:v>
                </c:pt>
                <c:pt idx="28">
                  <c:v>PITALIA SK</c:v>
                </c:pt>
                <c:pt idx="29">
                  <c:v>SIVAKUMAR &amp; PARTNER</c:v>
                </c:pt>
                <c:pt idx="30">
                  <c:v>DRS D'ARIFAT, ELISLAM, WAN &amp; SHAIKH</c:v>
                </c:pt>
                <c:pt idx="31">
                  <c:v>DR KK CHAN</c:v>
                </c:pt>
                <c:pt idx="32">
                  <c:v>GRASMERE SURGERY</c:v>
                </c:pt>
                <c:pt idx="33">
                  <c:v>DR S VASANTH</c:v>
                </c:pt>
                <c:pt idx="34">
                  <c:v>XAVIER CA</c:v>
                </c:pt>
                <c:pt idx="35">
                  <c:v>THOMPSON ART</c:v>
                </c:pt>
                <c:pt idx="36">
                  <c:v>DR PATEL, KAMATH &amp; PARTNERS</c:v>
                </c:pt>
                <c:pt idx="37">
                  <c:v>INTRAHEALTH TYLDESLEY</c:v>
                </c:pt>
                <c:pt idx="38">
                  <c:v>SHAHBAZI SS</c:v>
                </c:pt>
                <c:pt idx="39">
                  <c:v>DR ELLIS &amp; KREPPEL</c:v>
                </c:pt>
                <c:pt idx="40">
                  <c:v>DALTON TM</c:v>
                </c:pt>
                <c:pt idx="41">
                  <c:v>PREMIER HEALTH TEAM</c:v>
                </c:pt>
                <c:pt idx="42">
                  <c:v>MARUS BRIDGE PRACTICE</c:v>
                </c:pt>
                <c:pt idx="43">
                  <c:v>DAS DN</c:v>
                </c:pt>
              </c:strCache>
            </c:strRef>
          </c:cat>
          <c:val>
            <c:numRef>
              <c:f>Sheet1!$F$2:$F$45</c:f>
              <c:numCache>
                <c:formatCode>General</c:formatCode>
                <c:ptCount val="44"/>
                <c:pt idx="0">
                  <c:v>0.6</c:v>
                </c:pt>
                <c:pt idx="1">
                  <c:v>0.67</c:v>
                </c:pt>
                <c:pt idx="2">
                  <c:v>0.68</c:v>
                </c:pt>
                <c:pt idx="3">
                  <c:v>0.69</c:v>
                </c:pt>
                <c:pt idx="4">
                  <c:v>0.69</c:v>
                </c:pt>
                <c:pt idx="5">
                  <c:v>0.7</c:v>
                </c:pt>
                <c:pt idx="6">
                  <c:v>0.7</c:v>
                </c:pt>
                <c:pt idx="7">
                  <c:v>0.71</c:v>
                </c:pt>
                <c:pt idx="8">
                  <c:v>0.72</c:v>
                </c:pt>
                <c:pt idx="9">
                  <c:v>0.72</c:v>
                </c:pt>
                <c:pt idx="10">
                  <c:v>0.72</c:v>
                </c:pt>
                <c:pt idx="11">
                  <c:v>0.73</c:v>
                </c:pt>
                <c:pt idx="12">
                  <c:v>0.73</c:v>
                </c:pt>
                <c:pt idx="13">
                  <c:v>0.74</c:v>
                </c:pt>
                <c:pt idx="14">
                  <c:v>0.74</c:v>
                </c:pt>
                <c:pt idx="15">
                  <c:v>0.74</c:v>
                </c:pt>
                <c:pt idx="16">
                  <c:v>0.75</c:v>
                </c:pt>
                <c:pt idx="17">
                  <c:v>0.75</c:v>
                </c:pt>
                <c:pt idx="18">
                  <c:v>0.75</c:v>
                </c:pt>
                <c:pt idx="19">
                  <c:v>0.75</c:v>
                </c:pt>
                <c:pt idx="20">
                  <c:v>0.75</c:v>
                </c:pt>
                <c:pt idx="21">
                  <c:v>0.76</c:v>
                </c:pt>
                <c:pt idx="22">
                  <c:v>0.76</c:v>
                </c:pt>
                <c:pt idx="23">
                  <c:v>0.78</c:v>
                </c:pt>
                <c:pt idx="24">
                  <c:v>0.78</c:v>
                </c:pt>
                <c:pt idx="25">
                  <c:v>0.78</c:v>
                </c:pt>
                <c:pt idx="26">
                  <c:v>0.79</c:v>
                </c:pt>
                <c:pt idx="27">
                  <c:v>0.79</c:v>
                </c:pt>
                <c:pt idx="28">
                  <c:v>0.79</c:v>
                </c:pt>
                <c:pt idx="29">
                  <c:v>0.8</c:v>
                </c:pt>
                <c:pt idx="30">
                  <c:v>0.8</c:v>
                </c:pt>
                <c:pt idx="31">
                  <c:v>0.8</c:v>
                </c:pt>
                <c:pt idx="32">
                  <c:v>0.8</c:v>
                </c:pt>
                <c:pt idx="33">
                  <c:v>0.8</c:v>
                </c:pt>
                <c:pt idx="34">
                  <c:v>0.8</c:v>
                </c:pt>
                <c:pt idx="35">
                  <c:v>0.8</c:v>
                </c:pt>
                <c:pt idx="36">
                  <c:v>0.81</c:v>
                </c:pt>
                <c:pt idx="37">
                  <c:v>0.81</c:v>
                </c:pt>
                <c:pt idx="38">
                  <c:v>0.82</c:v>
                </c:pt>
                <c:pt idx="39">
                  <c:v>0.83</c:v>
                </c:pt>
                <c:pt idx="40">
                  <c:v>0.83</c:v>
                </c:pt>
                <c:pt idx="41">
                  <c:v>0.84</c:v>
                </c:pt>
                <c:pt idx="42">
                  <c:v>0.84</c:v>
                </c:pt>
                <c:pt idx="43">
                  <c:v>0.84</c:v>
                </c:pt>
              </c:numCache>
            </c:numRef>
          </c:val>
        </c:ser>
        <c:ser>
          <c:idx val="5"/>
          <c:order val="5"/>
          <c:tx>
            <c:strRef>
              <c:f>Sheet1!$G$1</c:f>
              <c:strCache>
                <c:ptCount val="1"/>
                <c:pt idx="0">
                  <c:v>Column3</c:v>
                </c:pt>
              </c:strCache>
            </c:strRef>
          </c:tx>
          <c:invertIfNegative val="0"/>
          <c:cat>
            <c:strRef>
              <c:f>Sheet1!$A$2:$A$45</c:f>
              <c:strCache>
                <c:ptCount val="44"/>
                <c:pt idx="0">
                  <c:v>DR R ANDERSON &amp; DR M AHMED</c:v>
                </c:pt>
                <c:pt idx="1">
                  <c:v>DR ANIS &amp; ANIS</c:v>
                </c:pt>
                <c:pt idx="2">
                  <c:v>ASPULL SURGERY</c:v>
                </c:pt>
                <c:pt idx="3">
                  <c:v>DR SPIELMANN &amp; PARTNERS</c:v>
                </c:pt>
                <c:pt idx="4">
                  <c:v>KHATRI K</c:v>
                </c:pt>
                <c:pt idx="5">
                  <c:v>PLATT BRIDGE HEALTH CENTRE</c:v>
                </c:pt>
                <c:pt idx="6">
                  <c:v>BRYN CROSS SURGERY</c:v>
                </c:pt>
                <c:pt idx="7">
                  <c:v>DR TUN &amp; PARTNERS</c:v>
                </c:pt>
                <c:pt idx="8">
                  <c:v>BRADSHAW MEDICAL CENTRE</c:v>
                </c:pt>
                <c:pt idx="9">
                  <c:v>INCE SURGERY</c:v>
                </c:pt>
                <c:pt idx="10">
                  <c:v>LEIGH FAMILY PRACTICE</c:v>
                </c:pt>
                <c:pt idx="11">
                  <c:v>MEDICENTRE</c:v>
                </c:pt>
                <c:pt idx="12">
                  <c:v>DR ALISTAIR ASHTON</c:v>
                </c:pt>
                <c:pt idx="13">
                  <c:v>SULLIVAN WAY SURGERY</c:v>
                </c:pt>
                <c:pt idx="14">
                  <c:v>PEMBERTON SURGERY</c:v>
                </c:pt>
                <c:pt idx="15">
                  <c:v>DOUBLET-STEWART MPH</c:v>
                </c:pt>
                <c:pt idx="16">
                  <c:v>ZAMAN</c:v>
                </c:pt>
                <c:pt idx="17">
                  <c:v>STANDISH MEDICAL PRACTICE</c:v>
                </c:pt>
                <c:pt idx="18">
                  <c:v>DR TRIVEDI &amp; TRIVEDI</c:v>
                </c:pt>
                <c:pt idx="19">
                  <c:v>SAXENA L</c:v>
                </c:pt>
                <c:pt idx="20">
                  <c:v>DR M PAL</c:v>
                </c:pt>
                <c:pt idx="21">
                  <c:v>BRAITHWAITE SURGERY</c:v>
                </c:pt>
                <c:pt idx="22">
                  <c:v>LOWER INCE SURGERY</c:v>
                </c:pt>
                <c:pt idx="23">
                  <c:v>BROOKMILL MEDICAL CENTRE</c:v>
                </c:pt>
                <c:pt idx="24">
                  <c:v>DR CP KHATRI</c:v>
                </c:pt>
                <c:pt idx="25">
                  <c:v>FOXLEIGH FAMILY SURGERY</c:v>
                </c:pt>
                <c:pt idx="26">
                  <c:v>CCG</c:v>
                </c:pt>
                <c:pt idx="27">
                  <c:v>BEECH HILL MEDICAL PRACTICE</c:v>
                </c:pt>
                <c:pt idx="28">
                  <c:v>PITALIA SK</c:v>
                </c:pt>
                <c:pt idx="29">
                  <c:v>SIVAKUMAR &amp; PARTNER</c:v>
                </c:pt>
                <c:pt idx="30">
                  <c:v>DRS D'ARIFAT, ELISLAM, WAN &amp; SHAIKH</c:v>
                </c:pt>
                <c:pt idx="31">
                  <c:v>DR KK CHAN</c:v>
                </c:pt>
                <c:pt idx="32">
                  <c:v>GRASMERE SURGERY</c:v>
                </c:pt>
                <c:pt idx="33">
                  <c:v>DR S VASANTH</c:v>
                </c:pt>
                <c:pt idx="34">
                  <c:v>XAVIER CA</c:v>
                </c:pt>
                <c:pt idx="35">
                  <c:v>THOMPSON ART</c:v>
                </c:pt>
                <c:pt idx="36">
                  <c:v>DR PATEL, KAMATH &amp; PARTNERS</c:v>
                </c:pt>
                <c:pt idx="37">
                  <c:v>INTRAHEALTH TYLDESLEY</c:v>
                </c:pt>
                <c:pt idx="38">
                  <c:v>SHAHBAZI SS</c:v>
                </c:pt>
                <c:pt idx="39">
                  <c:v>DR ELLIS &amp; KREPPEL</c:v>
                </c:pt>
                <c:pt idx="40">
                  <c:v>DALTON TM</c:v>
                </c:pt>
                <c:pt idx="41">
                  <c:v>PREMIER HEALTH TEAM</c:v>
                </c:pt>
                <c:pt idx="42">
                  <c:v>MARUS BRIDGE PRACTICE</c:v>
                </c:pt>
                <c:pt idx="43">
                  <c:v>DAS DN</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DR R ANDERSON &amp; DR M AHMED</c:v>
                </c:pt>
                <c:pt idx="1">
                  <c:v>DR ANIS &amp; ANIS</c:v>
                </c:pt>
                <c:pt idx="2">
                  <c:v>ASPULL SURGERY</c:v>
                </c:pt>
                <c:pt idx="3">
                  <c:v>DR SPIELMANN &amp; PARTNERS</c:v>
                </c:pt>
                <c:pt idx="4">
                  <c:v>KHATRI K</c:v>
                </c:pt>
                <c:pt idx="5">
                  <c:v>PLATT BRIDGE HEALTH CENTRE</c:v>
                </c:pt>
                <c:pt idx="6">
                  <c:v>BRYN CROSS SURGERY</c:v>
                </c:pt>
                <c:pt idx="7">
                  <c:v>DR TUN &amp; PARTNERS</c:v>
                </c:pt>
                <c:pt idx="8">
                  <c:v>BRADSHAW MEDICAL CENTRE</c:v>
                </c:pt>
                <c:pt idx="9">
                  <c:v>INCE SURGERY</c:v>
                </c:pt>
                <c:pt idx="10">
                  <c:v>LEIGH FAMILY PRACTICE</c:v>
                </c:pt>
                <c:pt idx="11">
                  <c:v>MEDICENTRE</c:v>
                </c:pt>
                <c:pt idx="12">
                  <c:v>DR ALISTAIR ASHTON</c:v>
                </c:pt>
                <c:pt idx="13">
                  <c:v>SULLIVAN WAY SURGERY</c:v>
                </c:pt>
                <c:pt idx="14">
                  <c:v>PEMBERTON SURGERY</c:v>
                </c:pt>
                <c:pt idx="15">
                  <c:v>DOUBLET-STEWART MPH</c:v>
                </c:pt>
                <c:pt idx="16">
                  <c:v>ZAMAN</c:v>
                </c:pt>
                <c:pt idx="17">
                  <c:v>STANDISH MEDICAL PRACTICE</c:v>
                </c:pt>
                <c:pt idx="18">
                  <c:v>DR TRIVEDI &amp; TRIVEDI</c:v>
                </c:pt>
                <c:pt idx="19">
                  <c:v>SAXENA L</c:v>
                </c:pt>
                <c:pt idx="20">
                  <c:v>DR M PAL</c:v>
                </c:pt>
                <c:pt idx="21">
                  <c:v>BRAITHWAITE SURGERY</c:v>
                </c:pt>
                <c:pt idx="22">
                  <c:v>LOWER INCE SURGERY</c:v>
                </c:pt>
                <c:pt idx="23">
                  <c:v>BROOKMILL MEDICAL CENTRE</c:v>
                </c:pt>
                <c:pt idx="24">
                  <c:v>DR CP KHATRI</c:v>
                </c:pt>
                <c:pt idx="25">
                  <c:v>FOXLEIGH FAMILY SURGERY</c:v>
                </c:pt>
                <c:pt idx="26">
                  <c:v>CCG</c:v>
                </c:pt>
                <c:pt idx="27">
                  <c:v>BEECH HILL MEDICAL PRACTICE</c:v>
                </c:pt>
                <c:pt idx="28">
                  <c:v>PITALIA SK</c:v>
                </c:pt>
                <c:pt idx="29">
                  <c:v>SIVAKUMAR &amp; PARTNER</c:v>
                </c:pt>
                <c:pt idx="30">
                  <c:v>DRS D'ARIFAT, ELISLAM, WAN &amp; SHAIKH</c:v>
                </c:pt>
                <c:pt idx="31">
                  <c:v>DR KK CHAN</c:v>
                </c:pt>
                <c:pt idx="32">
                  <c:v>GRASMERE SURGERY</c:v>
                </c:pt>
                <c:pt idx="33">
                  <c:v>DR S VASANTH</c:v>
                </c:pt>
                <c:pt idx="34">
                  <c:v>XAVIER CA</c:v>
                </c:pt>
                <c:pt idx="35">
                  <c:v>THOMPSON ART</c:v>
                </c:pt>
                <c:pt idx="36">
                  <c:v>DR PATEL, KAMATH &amp; PARTNERS</c:v>
                </c:pt>
                <c:pt idx="37">
                  <c:v>INTRAHEALTH TYLDESLEY</c:v>
                </c:pt>
                <c:pt idx="38">
                  <c:v>SHAHBAZI SS</c:v>
                </c:pt>
                <c:pt idx="39">
                  <c:v>DR ELLIS &amp; KREPPEL</c:v>
                </c:pt>
                <c:pt idx="40">
                  <c:v>DALTON TM</c:v>
                </c:pt>
                <c:pt idx="41">
                  <c:v>PREMIER HEALTH TEAM</c:v>
                </c:pt>
                <c:pt idx="42">
                  <c:v>MARUS BRIDGE PRACTICE</c:v>
                </c:pt>
                <c:pt idx="43">
                  <c:v>DAS DN</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25552896"/>
        <c:axId val="12555136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DR R ANDERSON &amp; DR M AHMED</c:v>
                </c:pt>
                <c:pt idx="1">
                  <c:v>DR ANIS &amp; ANIS</c:v>
                </c:pt>
                <c:pt idx="2">
                  <c:v>ASPULL SURGERY</c:v>
                </c:pt>
                <c:pt idx="3">
                  <c:v>DR SPIELMANN &amp; PARTNERS</c:v>
                </c:pt>
                <c:pt idx="4">
                  <c:v>KHATRI K</c:v>
                </c:pt>
                <c:pt idx="5">
                  <c:v>PLATT BRIDGE HEALTH CENTRE</c:v>
                </c:pt>
                <c:pt idx="6">
                  <c:v>BRYN CROSS SURGERY</c:v>
                </c:pt>
                <c:pt idx="7">
                  <c:v>DR TUN &amp; PARTNERS</c:v>
                </c:pt>
                <c:pt idx="8">
                  <c:v>BRADSHAW MEDICAL CENTRE</c:v>
                </c:pt>
                <c:pt idx="9">
                  <c:v>INCE SURGERY</c:v>
                </c:pt>
                <c:pt idx="10">
                  <c:v>LEIGH FAMILY PRACTICE</c:v>
                </c:pt>
                <c:pt idx="11">
                  <c:v>MEDICENTRE</c:v>
                </c:pt>
                <c:pt idx="12">
                  <c:v>DR ALISTAIR ASHTON</c:v>
                </c:pt>
                <c:pt idx="13">
                  <c:v>SULLIVAN WAY SURGERY</c:v>
                </c:pt>
                <c:pt idx="14">
                  <c:v>PEMBERTON SURGERY</c:v>
                </c:pt>
                <c:pt idx="15">
                  <c:v>DOUBLET-STEWART MPH</c:v>
                </c:pt>
                <c:pt idx="16">
                  <c:v>ZAMAN</c:v>
                </c:pt>
                <c:pt idx="17">
                  <c:v>STANDISH MEDICAL PRACTICE</c:v>
                </c:pt>
                <c:pt idx="18">
                  <c:v>DR TRIVEDI &amp; TRIVEDI</c:v>
                </c:pt>
                <c:pt idx="19">
                  <c:v>SAXENA L</c:v>
                </c:pt>
                <c:pt idx="20">
                  <c:v>DR M PAL</c:v>
                </c:pt>
                <c:pt idx="21">
                  <c:v>BRAITHWAITE SURGERY</c:v>
                </c:pt>
                <c:pt idx="22">
                  <c:v>LOWER INCE SURGERY</c:v>
                </c:pt>
                <c:pt idx="23">
                  <c:v>BROOKMILL MEDICAL CENTRE</c:v>
                </c:pt>
                <c:pt idx="24">
                  <c:v>DR CP KHATRI</c:v>
                </c:pt>
                <c:pt idx="25">
                  <c:v>FOXLEIGH FAMILY SURGERY</c:v>
                </c:pt>
                <c:pt idx="26">
                  <c:v>CCG</c:v>
                </c:pt>
                <c:pt idx="27">
                  <c:v>BEECH HILL MEDICAL PRACTICE</c:v>
                </c:pt>
                <c:pt idx="28">
                  <c:v>PITALIA SK</c:v>
                </c:pt>
                <c:pt idx="29">
                  <c:v>SIVAKUMAR &amp; PARTNER</c:v>
                </c:pt>
                <c:pt idx="30">
                  <c:v>DRS D'ARIFAT, ELISLAM, WAN &amp; SHAIKH</c:v>
                </c:pt>
                <c:pt idx="31">
                  <c:v>DR KK CHAN</c:v>
                </c:pt>
                <c:pt idx="32">
                  <c:v>GRASMERE SURGERY</c:v>
                </c:pt>
                <c:pt idx="33">
                  <c:v>DR S VASANTH</c:v>
                </c:pt>
                <c:pt idx="34">
                  <c:v>XAVIER CA</c:v>
                </c:pt>
                <c:pt idx="35">
                  <c:v>THOMPSON ART</c:v>
                </c:pt>
                <c:pt idx="36">
                  <c:v>DR PATEL, KAMATH &amp; PARTNERS</c:v>
                </c:pt>
                <c:pt idx="37">
                  <c:v>INTRAHEALTH TYLDESLEY</c:v>
                </c:pt>
                <c:pt idx="38">
                  <c:v>SHAHBAZI SS</c:v>
                </c:pt>
                <c:pt idx="39">
                  <c:v>DR ELLIS &amp; KREPPEL</c:v>
                </c:pt>
                <c:pt idx="40">
                  <c:v>DALTON TM</c:v>
                </c:pt>
                <c:pt idx="41">
                  <c:v>PREMIER HEALTH TEAM</c:v>
                </c:pt>
                <c:pt idx="42">
                  <c:v>MARUS BRIDGE PRACTICE</c:v>
                </c:pt>
                <c:pt idx="43">
                  <c:v>DAS DN</c:v>
                </c:pt>
              </c:strCache>
            </c:strRef>
          </c:cat>
          <c:val>
            <c:numRef>
              <c:f>Sheet1!$B$2:$B$45</c:f>
              <c:numCache>
                <c:formatCode>0%</c:formatCode>
                <c:ptCount val="44"/>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DR R ANDERSON &amp; DR M AHMED</c:v>
                </c:pt>
                <c:pt idx="1">
                  <c:v>DR ANIS &amp; ANIS</c:v>
                </c:pt>
                <c:pt idx="2">
                  <c:v>ASPULL SURGERY</c:v>
                </c:pt>
                <c:pt idx="3">
                  <c:v>DR SPIELMANN &amp; PARTNERS</c:v>
                </c:pt>
                <c:pt idx="4">
                  <c:v>KHATRI K</c:v>
                </c:pt>
                <c:pt idx="5">
                  <c:v>PLATT BRIDGE HEALTH CENTRE</c:v>
                </c:pt>
                <c:pt idx="6">
                  <c:v>BRYN CROSS SURGERY</c:v>
                </c:pt>
                <c:pt idx="7">
                  <c:v>DR TUN &amp; PARTNERS</c:v>
                </c:pt>
                <c:pt idx="8">
                  <c:v>BRADSHAW MEDICAL CENTRE</c:v>
                </c:pt>
                <c:pt idx="9">
                  <c:v>INCE SURGERY</c:v>
                </c:pt>
                <c:pt idx="10">
                  <c:v>LEIGH FAMILY PRACTICE</c:v>
                </c:pt>
                <c:pt idx="11">
                  <c:v>MEDICENTRE</c:v>
                </c:pt>
                <c:pt idx="12">
                  <c:v>DR ALISTAIR ASHTON</c:v>
                </c:pt>
                <c:pt idx="13">
                  <c:v>SULLIVAN WAY SURGERY</c:v>
                </c:pt>
                <c:pt idx="14">
                  <c:v>PEMBERTON SURGERY</c:v>
                </c:pt>
                <c:pt idx="15">
                  <c:v>DOUBLET-STEWART MPH</c:v>
                </c:pt>
                <c:pt idx="16">
                  <c:v>ZAMAN</c:v>
                </c:pt>
                <c:pt idx="17">
                  <c:v>STANDISH MEDICAL PRACTICE</c:v>
                </c:pt>
                <c:pt idx="18">
                  <c:v>DR TRIVEDI &amp; TRIVEDI</c:v>
                </c:pt>
                <c:pt idx="19">
                  <c:v>SAXENA L</c:v>
                </c:pt>
                <c:pt idx="20">
                  <c:v>DR M PAL</c:v>
                </c:pt>
                <c:pt idx="21">
                  <c:v>BRAITHWAITE SURGERY</c:v>
                </c:pt>
                <c:pt idx="22">
                  <c:v>LOWER INCE SURGERY</c:v>
                </c:pt>
                <c:pt idx="23">
                  <c:v>BROOKMILL MEDICAL CENTRE</c:v>
                </c:pt>
                <c:pt idx="24">
                  <c:v>DR CP KHATRI</c:v>
                </c:pt>
                <c:pt idx="25">
                  <c:v>FOXLEIGH FAMILY SURGERY</c:v>
                </c:pt>
                <c:pt idx="26">
                  <c:v>CCG</c:v>
                </c:pt>
                <c:pt idx="27">
                  <c:v>BEECH HILL MEDICAL PRACTICE</c:v>
                </c:pt>
                <c:pt idx="28">
                  <c:v>PITALIA SK</c:v>
                </c:pt>
                <c:pt idx="29">
                  <c:v>SIVAKUMAR &amp; PARTNER</c:v>
                </c:pt>
                <c:pt idx="30">
                  <c:v>DRS D'ARIFAT, ELISLAM, WAN &amp; SHAIKH</c:v>
                </c:pt>
                <c:pt idx="31">
                  <c:v>DR KK CHAN</c:v>
                </c:pt>
                <c:pt idx="32">
                  <c:v>GRASMERE SURGERY</c:v>
                </c:pt>
                <c:pt idx="33">
                  <c:v>DR S VASANTH</c:v>
                </c:pt>
                <c:pt idx="34">
                  <c:v>XAVIER CA</c:v>
                </c:pt>
                <c:pt idx="35">
                  <c:v>THOMPSON ART</c:v>
                </c:pt>
                <c:pt idx="36">
                  <c:v>DR PATEL, KAMATH &amp; PARTNERS</c:v>
                </c:pt>
                <c:pt idx="37">
                  <c:v>INTRAHEALTH TYLDESLEY</c:v>
                </c:pt>
                <c:pt idx="38">
                  <c:v>SHAHBAZI SS</c:v>
                </c:pt>
                <c:pt idx="39">
                  <c:v>DR ELLIS &amp; KREPPEL</c:v>
                </c:pt>
                <c:pt idx="40">
                  <c:v>DALTON TM</c:v>
                </c:pt>
                <c:pt idx="41">
                  <c:v>PREMIER HEALTH TEAM</c:v>
                </c:pt>
                <c:pt idx="42">
                  <c:v>MARUS BRIDGE PRACTICE</c:v>
                </c:pt>
                <c:pt idx="43">
                  <c:v>DAS DN</c:v>
                </c:pt>
              </c:strCache>
            </c:strRef>
          </c:cat>
          <c:val>
            <c:numRef>
              <c:f>Sheet1!$C$2:$C$45</c:f>
              <c:numCache>
                <c:formatCode>0%</c:formatCode>
                <c:ptCount val="44"/>
                <c:pt idx="0">
                  <c:v>0.6</c:v>
                </c:pt>
                <c:pt idx="1">
                  <c:v>0.67</c:v>
                </c:pt>
                <c:pt idx="2">
                  <c:v>0.68</c:v>
                </c:pt>
                <c:pt idx="3">
                  <c:v>0.69</c:v>
                </c:pt>
                <c:pt idx="4">
                  <c:v>0.69</c:v>
                </c:pt>
                <c:pt idx="5">
                  <c:v>0.7</c:v>
                </c:pt>
                <c:pt idx="6">
                  <c:v>0.7</c:v>
                </c:pt>
                <c:pt idx="7">
                  <c:v>0.71</c:v>
                </c:pt>
                <c:pt idx="8">
                  <c:v>0.72</c:v>
                </c:pt>
                <c:pt idx="9">
                  <c:v>0.72</c:v>
                </c:pt>
                <c:pt idx="10">
                  <c:v>0.72</c:v>
                </c:pt>
                <c:pt idx="11">
                  <c:v>0.73</c:v>
                </c:pt>
                <c:pt idx="12">
                  <c:v>0.73</c:v>
                </c:pt>
                <c:pt idx="13">
                  <c:v>0.74</c:v>
                </c:pt>
                <c:pt idx="14">
                  <c:v>0.74</c:v>
                </c:pt>
                <c:pt idx="15">
                  <c:v>0.74</c:v>
                </c:pt>
                <c:pt idx="16">
                  <c:v>0.75</c:v>
                </c:pt>
                <c:pt idx="17">
                  <c:v>0.75</c:v>
                </c:pt>
                <c:pt idx="18">
                  <c:v>0.75</c:v>
                </c:pt>
                <c:pt idx="19">
                  <c:v>0.75</c:v>
                </c:pt>
                <c:pt idx="20">
                  <c:v>0.75</c:v>
                </c:pt>
                <c:pt idx="21">
                  <c:v>0.76</c:v>
                </c:pt>
                <c:pt idx="22">
                  <c:v>0.76</c:v>
                </c:pt>
                <c:pt idx="23">
                  <c:v>0.78</c:v>
                </c:pt>
                <c:pt idx="24">
                  <c:v>0.78</c:v>
                </c:pt>
                <c:pt idx="25">
                  <c:v>0.78</c:v>
                </c:pt>
                <c:pt idx="26">
                  <c:v>-10</c:v>
                </c:pt>
                <c:pt idx="27">
                  <c:v>0.79</c:v>
                </c:pt>
                <c:pt idx="28">
                  <c:v>0.79</c:v>
                </c:pt>
                <c:pt idx="29">
                  <c:v>0.8</c:v>
                </c:pt>
                <c:pt idx="30">
                  <c:v>0.8</c:v>
                </c:pt>
                <c:pt idx="31">
                  <c:v>0.8</c:v>
                </c:pt>
                <c:pt idx="32">
                  <c:v>0.8</c:v>
                </c:pt>
                <c:pt idx="33">
                  <c:v>0.8</c:v>
                </c:pt>
                <c:pt idx="34">
                  <c:v>0.8</c:v>
                </c:pt>
                <c:pt idx="35">
                  <c:v>0.8</c:v>
                </c:pt>
                <c:pt idx="36">
                  <c:v>0.81</c:v>
                </c:pt>
                <c:pt idx="37">
                  <c:v>0.81</c:v>
                </c:pt>
                <c:pt idx="38">
                  <c:v>0.82</c:v>
                </c:pt>
                <c:pt idx="39">
                  <c:v>0.83</c:v>
                </c:pt>
                <c:pt idx="40">
                  <c:v>0.83</c:v>
                </c:pt>
                <c:pt idx="41">
                  <c:v>0.84</c:v>
                </c:pt>
                <c:pt idx="42">
                  <c:v>0.84</c:v>
                </c:pt>
                <c:pt idx="43">
                  <c:v>0.84</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0.79</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25534976"/>
        <c:axId val="125537280"/>
      </c:lineChart>
      <c:catAx>
        <c:axId val="125534976"/>
        <c:scaling>
          <c:orientation val="minMax"/>
        </c:scaling>
        <c:delete val="0"/>
        <c:axPos val="b"/>
        <c:majorTickMark val="out"/>
        <c:minorTickMark val="none"/>
        <c:tickLblPos val="nextTo"/>
        <c:txPr>
          <a:bodyPr rot="-5400000" vert="horz"/>
          <a:lstStyle/>
          <a:p>
            <a:pPr>
              <a:defRPr sz="700"/>
            </a:pPr>
            <a:endParaRPr lang="en-US"/>
          </a:p>
        </c:txPr>
        <c:crossAx val="125537280"/>
        <c:crosses val="autoZero"/>
        <c:auto val="1"/>
        <c:lblAlgn val="ctr"/>
        <c:lblOffset val="100"/>
        <c:noMultiLvlLbl val="0"/>
      </c:catAx>
      <c:valAx>
        <c:axId val="12553728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25534976"/>
        <c:crosses val="autoZero"/>
        <c:crossBetween val="between"/>
      </c:valAx>
      <c:valAx>
        <c:axId val="125551360"/>
        <c:scaling>
          <c:orientation val="minMax"/>
          <c:max val="1"/>
          <c:min val="0"/>
        </c:scaling>
        <c:delete val="0"/>
        <c:axPos val="r"/>
        <c:numFmt formatCode="General" sourceLinked="1"/>
        <c:majorTickMark val="none"/>
        <c:minorTickMark val="none"/>
        <c:tickLblPos val="none"/>
        <c:spPr>
          <a:ln>
            <a:noFill/>
          </a:ln>
        </c:spPr>
        <c:crossAx val="125552896"/>
        <c:crosses val="max"/>
        <c:crossBetween val="between"/>
      </c:valAx>
      <c:catAx>
        <c:axId val="125552896"/>
        <c:scaling>
          <c:orientation val="minMax"/>
        </c:scaling>
        <c:delete val="1"/>
        <c:axPos val="b"/>
        <c:majorTickMark val="out"/>
        <c:minorTickMark val="none"/>
        <c:tickLblPos val="nextTo"/>
        <c:crossAx val="12555136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THE DICCONSON GROUP PRACTICE</c:v>
                </c:pt>
                <c:pt idx="1">
                  <c:v>PENNYGATE MEDICAL CENTRE</c:v>
                </c:pt>
                <c:pt idx="2">
                  <c:v>THE CHANDLER SURGERY</c:v>
                </c:pt>
                <c:pt idx="3">
                  <c:v>ULLAH M</c:v>
                </c:pt>
                <c:pt idx="4">
                  <c:v>DR MAUNG &amp; PARTNERS</c:v>
                </c:pt>
                <c:pt idx="5">
                  <c:v>ESA BH</c:v>
                </c:pt>
                <c:pt idx="6">
                  <c:v>INTRAHEALTH PLATT BRIDGE</c:v>
                </c:pt>
                <c:pt idx="7">
                  <c:v>INTRAHEALTH FAMILY PRACT</c:v>
                </c:pt>
                <c:pt idx="8">
                  <c:v>DR S N SHARMA AND PARTNER</c:v>
                </c:pt>
                <c:pt idx="9">
                  <c:v>ASTLEY GENERAL PRACTICE</c:v>
                </c:pt>
                <c:pt idx="10">
                  <c:v>OLLERTON A</c:v>
                </c:pt>
                <c:pt idx="11">
                  <c:v>GRASMERE SURGERY</c:v>
                </c:pt>
                <c:pt idx="12">
                  <c:v>HATIKAKOTY N</c:v>
                </c:pt>
                <c:pt idx="13">
                  <c:v>ELLIOT STREET SURGERY</c:v>
                </c:pt>
                <c:pt idx="14">
                  <c:v>LILFORD PARK SURGERY</c:v>
                </c:pt>
                <c:pt idx="15">
                  <c:v>DR AK &amp; N ATREY</c:v>
                </c:pt>
                <c:pt idx="16">
                  <c:v>INTRAHEALTH MARSH GREEN</c:v>
                </c:pt>
                <c:pt idx="17">
                  <c:v>DR MUNRO &amp; PARTNERS</c:v>
                </c:pt>
                <c:pt idx="18">
                  <c:v>DR JD SEABROOK</c:v>
                </c:pt>
                <c:pt idx="19">
                  <c:v>GUPTA K</c:v>
                </c:pt>
                <c:pt idx="20">
                  <c:v>DR PT MAHADEVAPPA</c:v>
                </c:pt>
                <c:pt idx="21">
                  <c:v>INTRAHEALTH LSV</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THE DICCONSON GROUP PRACTICE</c:v>
                </c:pt>
                <c:pt idx="1">
                  <c:v>PENNYGATE MEDICAL CENTRE</c:v>
                </c:pt>
                <c:pt idx="2">
                  <c:v>THE CHANDLER SURGERY</c:v>
                </c:pt>
                <c:pt idx="3">
                  <c:v>ULLAH M</c:v>
                </c:pt>
                <c:pt idx="4">
                  <c:v>DR MAUNG &amp; PARTNERS</c:v>
                </c:pt>
                <c:pt idx="5">
                  <c:v>ESA BH</c:v>
                </c:pt>
                <c:pt idx="6">
                  <c:v>INTRAHEALTH PLATT BRIDGE</c:v>
                </c:pt>
                <c:pt idx="7">
                  <c:v>INTRAHEALTH FAMILY PRACT</c:v>
                </c:pt>
                <c:pt idx="8">
                  <c:v>DR S N SHARMA AND PARTNER</c:v>
                </c:pt>
                <c:pt idx="9">
                  <c:v>ASTLEY GENERAL PRACTICE</c:v>
                </c:pt>
                <c:pt idx="10">
                  <c:v>OLLERTON A</c:v>
                </c:pt>
                <c:pt idx="11">
                  <c:v>GRASMERE SURGERY</c:v>
                </c:pt>
                <c:pt idx="12">
                  <c:v>HATIKAKOTY N</c:v>
                </c:pt>
                <c:pt idx="13">
                  <c:v>ELLIOT STREET SURGERY</c:v>
                </c:pt>
                <c:pt idx="14">
                  <c:v>LILFORD PARK SURGERY</c:v>
                </c:pt>
                <c:pt idx="15">
                  <c:v>DR AK &amp; N ATREY</c:v>
                </c:pt>
                <c:pt idx="16">
                  <c:v>INTRAHEALTH MARSH GREEN</c:v>
                </c:pt>
                <c:pt idx="17">
                  <c:v>DR MUNRO &amp; PARTNERS</c:v>
                </c:pt>
                <c:pt idx="18">
                  <c:v>DR JD SEABROOK</c:v>
                </c:pt>
                <c:pt idx="19">
                  <c:v>GUPTA K</c:v>
                </c:pt>
                <c:pt idx="20">
                  <c:v>DR PT MAHADEVAPPA</c:v>
                </c:pt>
                <c:pt idx="21">
                  <c:v>INTRAHEALTH LSV</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THE DICCONSON GROUP PRACTICE</c:v>
                </c:pt>
                <c:pt idx="1">
                  <c:v>PENNYGATE MEDICAL CENTRE</c:v>
                </c:pt>
                <c:pt idx="2">
                  <c:v>THE CHANDLER SURGERY</c:v>
                </c:pt>
                <c:pt idx="3">
                  <c:v>ULLAH M</c:v>
                </c:pt>
                <c:pt idx="4">
                  <c:v>DR MAUNG &amp; PARTNERS</c:v>
                </c:pt>
                <c:pt idx="5">
                  <c:v>ESA BH</c:v>
                </c:pt>
                <c:pt idx="6">
                  <c:v>INTRAHEALTH PLATT BRIDGE</c:v>
                </c:pt>
                <c:pt idx="7">
                  <c:v>INTRAHEALTH FAMILY PRACT</c:v>
                </c:pt>
                <c:pt idx="8">
                  <c:v>DR S N SHARMA AND PARTNER</c:v>
                </c:pt>
                <c:pt idx="9">
                  <c:v>ASTLEY GENERAL PRACTICE</c:v>
                </c:pt>
                <c:pt idx="10">
                  <c:v>OLLERTON A</c:v>
                </c:pt>
                <c:pt idx="11">
                  <c:v>GRASMERE SURGERY</c:v>
                </c:pt>
                <c:pt idx="12">
                  <c:v>HATIKAKOTY N</c:v>
                </c:pt>
                <c:pt idx="13">
                  <c:v>ELLIOT STREET SURGERY</c:v>
                </c:pt>
                <c:pt idx="14">
                  <c:v>LILFORD PARK SURGERY</c:v>
                </c:pt>
                <c:pt idx="15">
                  <c:v>DR AK &amp; N ATREY</c:v>
                </c:pt>
                <c:pt idx="16">
                  <c:v>INTRAHEALTH MARSH GREEN</c:v>
                </c:pt>
                <c:pt idx="17">
                  <c:v>DR MUNRO &amp; PARTNERS</c:v>
                </c:pt>
                <c:pt idx="18">
                  <c:v>DR JD SEABROOK</c:v>
                </c:pt>
                <c:pt idx="19">
                  <c:v>GUPTA K</c:v>
                </c:pt>
                <c:pt idx="20">
                  <c:v>DR PT MAHADEVAPPA</c:v>
                </c:pt>
                <c:pt idx="21">
                  <c:v>INTRAHEALTH LSV</c:v>
                </c:pt>
              </c:strCache>
            </c:strRef>
          </c:cat>
          <c:val>
            <c:numRef>
              <c:f>Sheet1!$F$2:$F$45</c:f>
              <c:numCache>
                <c:formatCode>General</c:formatCode>
                <c:ptCount val="44"/>
                <c:pt idx="0">
                  <c:v>0.85</c:v>
                </c:pt>
                <c:pt idx="1">
                  <c:v>0.85</c:v>
                </c:pt>
                <c:pt idx="2">
                  <c:v>0.85</c:v>
                </c:pt>
                <c:pt idx="3">
                  <c:v>0.85</c:v>
                </c:pt>
                <c:pt idx="4">
                  <c:v>0.85</c:v>
                </c:pt>
                <c:pt idx="5">
                  <c:v>0.87</c:v>
                </c:pt>
                <c:pt idx="6">
                  <c:v>0.87</c:v>
                </c:pt>
                <c:pt idx="7">
                  <c:v>0.87</c:v>
                </c:pt>
                <c:pt idx="8">
                  <c:v>0.88</c:v>
                </c:pt>
                <c:pt idx="9">
                  <c:v>0.89</c:v>
                </c:pt>
                <c:pt idx="10">
                  <c:v>0.89</c:v>
                </c:pt>
                <c:pt idx="11">
                  <c:v>0.91</c:v>
                </c:pt>
                <c:pt idx="12">
                  <c:v>0.91</c:v>
                </c:pt>
                <c:pt idx="13">
                  <c:v>0.92</c:v>
                </c:pt>
                <c:pt idx="14">
                  <c:v>0.92</c:v>
                </c:pt>
                <c:pt idx="15">
                  <c:v>0.92</c:v>
                </c:pt>
                <c:pt idx="16">
                  <c:v>0.92</c:v>
                </c:pt>
                <c:pt idx="17">
                  <c:v>0.93</c:v>
                </c:pt>
                <c:pt idx="18">
                  <c:v>0.93</c:v>
                </c:pt>
                <c:pt idx="19">
                  <c:v>0.93</c:v>
                </c:pt>
                <c:pt idx="20">
                  <c:v>0.94</c:v>
                </c:pt>
                <c:pt idx="21">
                  <c:v>0.96</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THE DICCONSON GROUP PRACTICE</c:v>
                </c:pt>
                <c:pt idx="1">
                  <c:v>PENNYGATE MEDICAL CENTRE</c:v>
                </c:pt>
                <c:pt idx="2">
                  <c:v>THE CHANDLER SURGERY</c:v>
                </c:pt>
                <c:pt idx="3">
                  <c:v>ULLAH M</c:v>
                </c:pt>
                <c:pt idx="4">
                  <c:v>DR MAUNG &amp; PARTNERS</c:v>
                </c:pt>
                <c:pt idx="5">
                  <c:v>ESA BH</c:v>
                </c:pt>
                <c:pt idx="6">
                  <c:v>INTRAHEALTH PLATT BRIDGE</c:v>
                </c:pt>
                <c:pt idx="7">
                  <c:v>INTRAHEALTH FAMILY PRACT</c:v>
                </c:pt>
                <c:pt idx="8">
                  <c:v>DR S N SHARMA AND PARTNER</c:v>
                </c:pt>
                <c:pt idx="9">
                  <c:v>ASTLEY GENERAL PRACTICE</c:v>
                </c:pt>
                <c:pt idx="10">
                  <c:v>OLLERTON A</c:v>
                </c:pt>
                <c:pt idx="11">
                  <c:v>GRASMERE SURGERY</c:v>
                </c:pt>
                <c:pt idx="12">
                  <c:v>HATIKAKOTY N</c:v>
                </c:pt>
                <c:pt idx="13">
                  <c:v>ELLIOT STREET SURGERY</c:v>
                </c:pt>
                <c:pt idx="14">
                  <c:v>LILFORD PARK SURGERY</c:v>
                </c:pt>
                <c:pt idx="15">
                  <c:v>DR AK &amp; N ATREY</c:v>
                </c:pt>
                <c:pt idx="16">
                  <c:v>INTRAHEALTH MARSH GREEN</c:v>
                </c:pt>
                <c:pt idx="17">
                  <c:v>DR MUNRO &amp; PARTNERS</c:v>
                </c:pt>
                <c:pt idx="18">
                  <c:v>DR JD SEABROOK</c:v>
                </c:pt>
                <c:pt idx="19">
                  <c:v>GUPTA K</c:v>
                </c:pt>
                <c:pt idx="20">
                  <c:v>DR PT MAHADEVAPPA</c:v>
                </c:pt>
                <c:pt idx="21">
                  <c:v>INTRAHEALTH LSV</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THE DICCONSON GROUP PRACTICE</c:v>
                </c:pt>
                <c:pt idx="1">
                  <c:v>PENNYGATE MEDICAL CENTRE</c:v>
                </c:pt>
                <c:pt idx="2">
                  <c:v>THE CHANDLER SURGERY</c:v>
                </c:pt>
                <c:pt idx="3">
                  <c:v>ULLAH M</c:v>
                </c:pt>
                <c:pt idx="4">
                  <c:v>DR MAUNG &amp; PARTNERS</c:v>
                </c:pt>
                <c:pt idx="5">
                  <c:v>ESA BH</c:v>
                </c:pt>
                <c:pt idx="6">
                  <c:v>INTRAHEALTH PLATT BRIDGE</c:v>
                </c:pt>
                <c:pt idx="7">
                  <c:v>INTRAHEALTH FAMILY PRACT</c:v>
                </c:pt>
                <c:pt idx="8">
                  <c:v>DR S N SHARMA AND PARTNER</c:v>
                </c:pt>
                <c:pt idx="9">
                  <c:v>ASTLEY GENERAL PRACTICE</c:v>
                </c:pt>
                <c:pt idx="10">
                  <c:v>OLLERTON A</c:v>
                </c:pt>
                <c:pt idx="11">
                  <c:v>GRASMERE SURGERY</c:v>
                </c:pt>
                <c:pt idx="12">
                  <c:v>HATIKAKOTY N</c:v>
                </c:pt>
                <c:pt idx="13">
                  <c:v>ELLIOT STREET SURGERY</c:v>
                </c:pt>
                <c:pt idx="14">
                  <c:v>LILFORD PARK SURGERY</c:v>
                </c:pt>
                <c:pt idx="15">
                  <c:v>DR AK &amp; N ATREY</c:v>
                </c:pt>
                <c:pt idx="16">
                  <c:v>INTRAHEALTH MARSH GREEN</c:v>
                </c:pt>
                <c:pt idx="17">
                  <c:v>DR MUNRO &amp; PARTNERS</c:v>
                </c:pt>
                <c:pt idx="18">
                  <c:v>DR JD SEABROOK</c:v>
                </c:pt>
                <c:pt idx="19">
                  <c:v>GUPTA K</c:v>
                </c:pt>
                <c:pt idx="20">
                  <c:v>DR PT MAHADEVAPPA</c:v>
                </c:pt>
                <c:pt idx="21">
                  <c:v>INTRAHEALTH LSV</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25479936"/>
        <c:axId val="1254784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THE DICCONSON GROUP PRACTICE</c:v>
                </c:pt>
                <c:pt idx="1">
                  <c:v>PENNYGATE MEDICAL CENTRE</c:v>
                </c:pt>
                <c:pt idx="2">
                  <c:v>THE CHANDLER SURGERY</c:v>
                </c:pt>
                <c:pt idx="3">
                  <c:v>ULLAH M</c:v>
                </c:pt>
                <c:pt idx="4">
                  <c:v>DR MAUNG &amp; PARTNERS</c:v>
                </c:pt>
                <c:pt idx="5">
                  <c:v>ESA BH</c:v>
                </c:pt>
                <c:pt idx="6">
                  <c:v>INTRAHEALTH PLATT BRIDGE</c:v>
                </c:pt>
                <c:pt idx="7">
                  <c:v>INTRAHEALTH FAMILY PRACT</c:v>
                </c:pt>
                <c:pt idx="8">
                  <c:v>DR S N SHARMA AND PARTNER</c:v>
                </c:pt>
                <c:pt idx="9">
                  <c:v>ASTLEY GENERAL PRACTICE</c:v>
                </c:pt>
                <c:pt idx="10">
                  <c:v>OLLERTON A</c:v>
                </c:pt>
                <c:pt idx="11">
                  <c:v>GRASMERE SURGERY</c:v>
                </c:pt>
                <c:pt idx="12">
                  <c:v>HATIKAKOTY N</c:v>
                </c:pt>
                <c:pt idx="13">
                  <c:v>ELLIOT STREET SURGERY</c:v>
                </c:pt>
                <c:pt idx="14">
                  <c:v>LILFORD PARK SURGERY</c:v>
                </c:pt>
                <c:pt idx="15">
                  <c:v>DR AK &amp; N ATREY</c:v>
                </c:pt>
                <c:pt idx="16">
                  <c:v>INTRAHEALTH MARSH GREEN</c:v>
                </c:pt>
                <c:pt idx="17">
                  <c:v>DR MUNRO &amp; PARTNERS</c:v>
                </c:pt>
                <c:pt idx="18">
                  <c:v>DR JD SEABROOK</c:v>
                </c:pt>
                <c:pt idx="19">
                  <c:v>GUPTA K</c:v>
                </c:pt>
                <c:pt idx="20">
                  <c:v>DR PT MAHADEVAPPA</c:v>
                </c:pt>
                <c:pt idx="21">
                  <c:v>INTRAHEALTH LSV</c:v>
                </c:pt>
              </c:strCache>
            </c:strRef>
          </c:cat>
          <c:val>
            <c:numRef>
              <c:f>Sheet1!$B$2:$B$45</c:f>
              <c:numCache>
                <c:formatCode>0%</c:formatCode>
                <c:ptCount val="44"/>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THE DICCONSON GROUP PRACTICE</c:v>
                </c:pt>
                <c:pt idx="1">
                  <c:v>PENNYGATE MEDICAL CENTRE</c:v>
                </c:pt>
                <c:pt idx="2">
                  <c:v>THE CHANDLER SURGERY</c:v>
                </c:pt>
                <c:pt idx="3">
                  <c:v>ULLAH M</c:v>
                </c:pt>
                <c:pt idx="4">
                  <c:v>DR MAUNG &amp; PARTNERS</c:v>
                </c:pt>
                <c:pt idx="5">
                  <c:v>ESA BH</c:v>
                </c:pt>
                <c:pt idx="6">
                  <c:v>INTRAHEALTH PLATT BRIDGE</c:v>
                </c:pt>
                <c:pt idx="7">
                  <c:v>INTRAHEALTH FAMILY PRACT</c:v>
                </c:pt>
                <c:pt idx="8">
                  <c:v>DR S N SHARMA AND PARTNER</c:v>
                </c:pt>
                <c:pt idx="9">
                  <c:v>ASTLEY GENERAL PRACTICE</c:v>
                </c:pt>
                <c:pt idx="10">
                  <c:v>OLLERTON A</c:v>
                </c:pt>
                <c:pt idx="11">
                  <c:v>GRASMERE SURGERY</c:v>
                </c:pt>
                <c:pt idx="12">
                  <c:v>HATIKAKOTY N</c:v>
                </c:pt>
                <c:pt idx="13">
                  <c:v>ELLIOT STREET SURGERY</c:v>
                </c:pt>
                <c:pt idx="14">
                  <c:v>LILFORD PARK SURGERY</c:v>
                </c:pt>
                <c:pt idx="15">
                  <c:v>DR AK &amp; N ATREY</c:v>
                </c:pt>
                <c:pt idx="16">
                  <c:v>INTRAHEALTH MARSH GREEN</c:v>
                </c:pt>
                <c:pt idx="17">
                  <c:v>DR MUNRO &amp; PARTNERS</c:v>
                </c:pt>
                <c:pt idx="18">
                  <c:v>DR JD SEABROOK</c:v>
                </c:pt>
                <c:pt idx="19">
                  <c:v>GUPTA K</c:v>
                </c:pt>
                <c:pt idx="20">
                  <c:v>DR PT MAHADEVAPPA</c:v>
                </c:pt>
                <c:pt idx="21">
                  <c:v>INTRAHEALTH LSV</c:v>
                </c:pt>
              </c:strCache>
            </c:strRef>
          </c:cat>
          <c:val>
            <c:numRef>
              <c:f>Sheet1!$C$2:$C$45</c:f>
              <c:numCache>
                <c:formatCode>0%</c:formatCode>
                <c:ptCount val="44"/>
                <c:pt idx="0">
                  <c:v>0.85</c:v>
                </c:pt>
                <c:pt idx="1">
                  <c:v>0.85</c:v>
                </c:pt>
                <c:pt idx="2">
                  <c:v>0.85</c:v>
                </c:pt>
                <c:pt idx="3">
                  <c:v>0.85</c:v>
                </c:pt>
                <c:pt idx="4">
                  <c:v>0.85</c:v>
                </c:pt>
                <c:pt idx="5">
                  <c:v>0.87</c:v>
                </c:pt>
                <c:pt idx="6">
                  <c:v>0.87</c:v>
                </c:pt>
                <c:pt idx="7">
                  <c:v>0.87</c:v>
                </c:pt>
                <c:pt idx="8">
                  <c:v>0.88</c:v>
                </c:pt>
                <c:pt idx="9">
                  <c:v>0.89</c:v>
                </c:pt>
                <c:pt idx="10">
                  <c:v>0.89</c:v>
                </c:pt>
                <c:pt idx="11">
                  <c:v>0.91</c:v>
                </c:pt>
                <c:pt idx="12">
                  <c:v>0.91</c:v>
                </c:pt>
                <c:pt idx="13">
                  <c:v>0.92</c:v>
                </c:pt>
                <c:pt idx="14">
                  <c:v>0.92</c:v>
                </c:pt>
                <c:pt idx="15">
                  <c:v>0.92</c:v>
                </c:pt>
                <c:pt idx="16">
                  <c:v>0.92</c:v>
                </c:pt>
                <c:pt idx="17">
                  <c:v>0.93</c:v>
                </c:pt>
                <c:pt idx="18">
                  <c:v>0.93</c:v>
                </c:pt>
                <c:pt idx="19">
                  <c:v>0.93</c:v>
                </c:pt>
                <c:pt idx="20">
                  <c:v>0.94</c:v>
                </c:pt>
                <c:pt idx="21">
                  <c:v>0.96</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25474304"/>
        <c:axId val="125476864"/>
      </c:lineChart>
      <c:catAx>
        <c:axId val="125474304"/>
        <c:scaling>
          <c:orientation val="minMax"/>
        </c:scaling>
        <c:delete val="0"/>
        <c:axPos val="b"/>
        <c:majorTickMark val="out"/>
        <c:minorTickMark val="none"/>
        <c:tickLblPos val="nextTo"/>
        <c:txPr>
          <a:bodyPr rot="-5400000" vert="horz"/>
          <a:lstStyle/>
          <a:p>
            <a:pPr>
              <a:defRPr sz="700"/>
            </a:pPr>
            <a:endParaRPr lang="en-US"/>
          </a:p>
        </c:txPr>
        <c:crossAx val="125476864"/>
        <c:crosses val="autoZero"/>
        <c:auto val="1"/>
        <c:lblAlgn val="ctr"/>
        <c:lblOffset val="100"/>
        <c:noMultiLvlLbl val="0"/>
      </c:catAx>
      <c:valAx>
        <c:axId val="12547686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25474304"/>
        <c:crosses val="autoZero"/>
        <c:crossBetween val="between"/>
      </c:valAx>
      <c:valAx>
        <c:axId val="125478400"/>
        <c:scaling>
          <c:orientation val="minMax"/>
          <c:max val="1"/>
          <c:min val="0"/>
        </c:scaling>
        <c:delete val="0"/>
        <c:axPos val="r"/>
        <c:numFmt formatCode="General" sourceLinked="1"/>
        <c:majorTickMark val="none"/>
        <c:minorTickMark val="none"/>
        <c:tickLblPos val="none"/>
        <c:spPr>
          <a:ln>
            <a:noFill/>
          </a:ln>
        </c:spPr>
        <c:crossAx val="125479936"/>
        <c:crosses val="max"/>
        <c:crossBetween val="between"/>
      </c:valAx>
      <c:catAx>
        <c:axId val="125479936"/>
        <c:scaling>
          <c:orientation val="minMax"/>
        </c:scaling>
        <c:delete val="1"/>
        <c:axPos val="b"/>
        <c:majorTickMark val="out"/>
        <c:minorTickMark val="none"/>
        <c:tickLblPos val="nextTo"/>
        <c:crossAx val="1254784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87713631678366"/>
          <c:y val="9.2474641543169533E-2"/>
          <c:w val="0.45447060760744279"/>
          <c:h val="0.82220747515730852"/>
        </c:manualLayout>
      </c:layout>
      <c:barChart>
        <c:barDir val="bar"/>
        <c:grouping val="clustered"/>
        <c:varyColors val="0"/>
        <c:ser>
          <c:idx val="0"/>
          <c:order val="0"/>
          <c:tx>
            <c:strRef>
              <c:f>Sheet1!$B$1</c:f>
              <c:strCache>
                <c:ptCount val="1"/>
                <c:pt idx="0">
                  <c:v>CCG </c:v>
                </c:pt>
              </c:strCache>
            </c:strRef>
          </c:tx>
          <c:spPr>
            <a:solidFill>
              <a:schemeClr val="tx2">
                <a:lumMod val="75000"/>
              </a:schemeClr>
            </a:solidFill>
            <a:ln w="19050">
              <a:solidFill>
                <a:schemeClr val="bg1"/>
              </a:solidFill>
            </a:ln>
          </c:spPr>
          <c:invertIfNegative val="0"/>
          <c:dLbls>
            <c:numFmt formatCode="General\%" sourceLinked="0"/>
            <c:txPr>
              <a:bodyPr/>
              <a:lstStyle/>
              <a:p>
                <a:pPr>
                  <a:defRPr lang="en-GB" sz="1100" b="1">
                    <a:solidFill>
                      <a:schemeClr val="tx2">
                        <a:lumMod val="75000"/>
                      </a:schemeClr>
                    </a:solidFill>
                  </a:defRPr>
                </a:pPr>
                <a:endParaRPr lang="en-US"/>
              </a:p>
            </c:txPr>
            <c:showLegendKey val="0"/>
            <c:showVal val="1"/>
            <c:showCatName val="0"/>
            <c:showSerName val="0"/>
            <c:showPercent val="0"/>
            <c:showBubbleSize val="0"/>
            <c:showLeaderLines val="0"/>
          </c:dLbls>
          <c:cat>
            <c:strRef>
              <c:f>Sheet1!$A$2:$A$8</c:f>
              <c:strCache>
                <c:ptCount val="7"/>
                <c:pt idx="0">
                  <c:v>I contacted an NHS service by telephone </c:v>
                </c:pt>
                <c:pt idx="1">
                  <c:v>A health professional called me back </c:v>
                </c:pt>
                <c:pt idx="2">
                  <c:v>A health professional visited me at home</c:v>
                </c:pt>
                <c:pt idx="3">
                  <c:v>I went to A&amp;E</c:v>
                </c:pt>
                <c:pt idx="4">
                  <c:v>I saw a pharmacist</c:v>
                </c:pt>
                <c:pt idx="5">
                  <c:v>I went to another NHS service </c:v>
                </c:pt>
                <c:pt idx="6">
                  <c:v>Can't remember</c:v>
                </c:pt>
              </c:strCache>
            </c:strRef>
          </c:cat>
          <c:val>
            <c:numRef>
              <c:f>Sheet1!$B$2:$B$8</c:f>
              <c:numCache>
                <c:formatCode>General</c:formatCode>
                <c:ptCount val="7"/>
                <c:pt idx="0">
                  <c:v>57</c:v>
                </c:pt>
                <c:pt idx="1">
                  <c:v>28</c:v>
                </c:pt>
                <c:pt idx="2">
                  <c:v>5</c:v>
                </c:pt>
                <c:pt idx="3">
                  <c:v>23</c:v>
                </c:pt>
                <c:pt idx="4">
                  <c:v>10</c:v>
                </c:pt>
                <c:pt idx="5">
                  <c:v>27</c:v>
                </c:pt>
                <c:pt idx="6">
                  <c:v>3</c:v>
                </c:pt>
              </c:numCache>
            </c:numRef>
          </c:val>
        </c:ser>
        <c:ser>
          <c:idx val="1"/>
          <c:order val="1"/>
          <c:tx>
            <c:strRef>
              <c:f>Sheet1!$C$1</c:f>
              <c:strCache>
                <c:ptCount val="1"/>
                <c:pt idx="0">
                  <c:v>National</c:v>
                </c:pt>
              </c:strCache>
            </c:strRef>
          </c:tx>
          <c:spPr>
            <a:solidFill>
              <a:schemeClr val="accent2"/>
            </a:solidFill>
            <a:ln w="19050">
              <a:solidFill>
                <a:schemeClr val="bg1"/>
              </a:solidFill>
            </a:ln>
          </c:spPr>
          <c:invertIfNegative val="0"/>
          <c:dLbls>
            <c:numFmt formatCode="General\%" sourceLinked="0"/>
            <c:txPr>
              <a:bodyPr/>
              <a:lstStyle/>
              <a:p>
                <a:pPr>
                  <a:defRPr lang="en-GB" sz="1100" b="1">
                    <a:solidFill>
                      <a:schemeClr val="bg1">
                        <a:lumMod val="50000"/>
                      </a:schemeClr>
                    </a:solidFill>
                  </a:defRPr>
                </a:pPr>
                <a:endParaRPr lang="en-US"/>
              </a:p>
            </c:txPr>
            <c:showLegendKey val="0"/>
            <c:showVal val="1"/>
            <c:showCatName val="0"/>
            <c:showSerName val="0"/>
            <c:showPercent val="0"/>
            <c:showBubbleSize val="0"/>
            <c:showLeaderLines val="0"/>
          </c:dLbls>
          <c:cat>
            <c:strRef>
              <c:f>Sheet1!$A$2:$A$8</c:f>
              <c:strCache>
                <c:ptCount val="7"/>
                <c:pt idx="0">
                  <c:v>I contacted an NHS service by telephone </c:v>
                </c:pt>
                <c:pt idx="1">
                  <c:v>A health professional called me back </c:v>
                </c:pt>
                <c:pt idx="2">
                  <c:v>A health professional visited me at home</c:v>
                </c:pt>
                <c:pt idx="3">
                  <c:v>I went to A&amp;E</c:v>
                </c:pt>
                <c:pt idx="4">
                  <c:v>I saw a pharmacist</c:v>
                </c:pt>
                <c:pt idx="5">
                  <c:v>I went to another NHS service </c:v>
                </c:pt>
                <c:pt idx="6">
                  <c:v>Can't remember</c:v>
                </c:pt>
              </c:strCache>
            </c:strRef>
          </c:cat>
          <c:val>
            <c:numRef>
              <c:f>Sheet1!$C$2:$C$8</c:f>
              <c:numCache>
                <c:formatCode>General</c:formatCode>
                <c:ptCount val="7"/>
                <c:pt idx="0">
                  <c:v>61</c:v>
                </c:pt>
                <c:pt idx="1">
                  <c:v>26</c:v>
                </c:pt>
                <c:pt idx="2">
                  <c:v>6</c:v>
                </c:pt>
                <c:pt idx="3">
                  <c:v>33</c:v>
                </c:pt>
                <c:pt idx="4">
                  <c:v>9</c:v>
                </c:pt>
                <c:pt idx="5">
                  <c:v>23</c:v>
                </c:pt>
                <c:pt idx="6">
                  <c:v>4</c:v>
                </c:pt>
              </c:numCache>
            </c:numRef>
          </c:val>
        </c:ser>
        <c:dLbls>
          <c:showLegendKey val="0"/>
          <c:showVal val="1"/>
          <c:showCatName val="0"/>
          <c:showSerName val="0"/>
          <c:showPercent val="0"/>
          <c:showBubbleSize val="0"/>
        </c:dLbls>
        <c:gapWidth val="75"/>
        <c:axId val="125415424"/>
        <c:axId val="125416960"/>
      </c:barChart>
      <c:catAx>
        <c:axId val="125415424"/>
        <c:scaling>
          <c:orientation val="maxMin"/>
        </c:scaling>
        <c:delete val="0"/>
        <c:axPos val="l"/>
        <c:majorTickMark val="none"/>
        <c:minorTickMark val="none"/>
        <c:tickLblPos val="nextTo"/>
        <c:spPr>
          <a:ln>
            <a:noFill/>
          </a:ln>
        </c:spPr>
        <c:txPr>
          <a:bodyPr/>
          <a:lstStyle/>
          <a:p>
            <a:pPr>
              <a:defRPr lang="en-GB" sz="1100">
                <a:solidFill>
                  <a:schemeClr val="tx1"/>
                </a:solidFill>
              </a:defRPr>
            </a:pPr>
            <a:endParaRPr lang="en-US"/>
          </a:p>
        </c:txPr>
        <c:crossAx val="125416960"/>
        <c:crosses val="autoZero"/>
        <c:auto val="1"/>
        <c:lblAlgn val="ctr"/>
        <c:lblOffset val="100"/>
        <c:noMultiLvlLbl val="0"/>
      </c:catAx>
      <c:valAx>
        <c:axId val="125416960"/>
        <c:scaling>
          <c:orientation val="minMax"/>
          <c:max val="100"/>
          <c:min val="0"/>
        </c:scaling>
        <c:delete val="1"/>
        <c:axPos val="t"/>
        <c:numFmt formatCode="General" sourceLinked="1"/>
        <c:majorTickMark val="none"/>
        <c:minorTickMark val="none"/>
        <c:tickLblPos val="none"/>
        <c:crossAx val="125415424"/>
        <c:crosses val="autoZero"/>
        <c:crossBetween val="between"/>
      </c:valAx>
      <c:spPr>
        <a:noFill/>
        <a:ln w="25400">
          <a:noFill/>
        </a:ln>
      </c:spPr>
    </c:plotArea>
    <c:legend>
      <c:legendPos val="b"/>
      <c:layout>
        <c:manualLayout>
          <c:xMode val="edge"/>
          <c:yMode val="edge"/>
          <c:x val="0.75986180895204447"/>
          <c:y val="4.2276765100528448E-2"/>
          <c:w val="0.15530034712130145"/>
          <c:h val="6.5378419491851331E-2"/>
        </c:manualLayout>
      </c:layout>
      <c:overlay val="0"/>
      <c:txPr>
        <a:bodyPr/>
        <a:lstStyle/>
        <a:p>
          <a:pPr>
            <a:defRPr lang="en-GB"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168713854832E-2"/>
          <c:y val="8.8908852675537012E-2"/>
          <c:w val="0.50007541304107184"/>
          <c:h val="0.82566423917082676"/>
        </c:manualLayout>
      </c:layout>
      <c:doughnutChart>
        <c:varyColors val="1"/>
        <c:ser>
          <c:idx val="0"/>
          <c:order val="0"/>
          <c:tx>
            <c:strRef>
              <c:f>Sheet1!$B$1</c:f>
              <c:strCache>
                <c:ptCount val="1"/>
                <c:pt idx="0">
                  <c:v>Column1</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EC5656"/>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chemeClr val="accent3">
                  <a:lumMod val="60000"/>
                  <a:lumOff val="40000"/>
                </a:scheme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2"/>
              <c:layout>
                <c:manualLayout>
                  <c:x val="1.6988835860088241E-2"/>
                  <c:y val="-3.1305709372584284E-2"/>
                </c:manualLayout>
              </c:layout>
              <c:showLegendKey val="0"/>
              <c:showVal val="1"/>
              <c:showCatName val="0"/>
              <c:showSerName val="0"/>
              <c:showPercent val="0"/>
              <c:showBubbleSize val="0"/>
            </c:dLbl>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Sheet1!$A$2:$A$4</c:f>
              <c:strCache>
                <c:ptCount val="3"/>
                <c:pt idx="0">
                  <c:v>It was about right</c:v>
                </c:pt>
                <c:pt idx="1">
                  <c:v>It took too long</c:v>
                </c:pt>
                <c:pt idx="2">
                  <c:v>Don't know/doesn't apply</c:v>
                </c:pt>
              </c:strCache>
            </c:strRef>
          </c:cat>
          <c:val>
            <c:numRef>
              <c:f>Sheet1!$B$2:$B$4</c:f>
              <c:numCache>
                <c:formatCode>General</c:formatCode>
                <c:ptCount val="3"/>
                <c:pt idx="0">
                  <c:v>64</c:v>
                </c:pt>
                <c:pt idx="1">
                  <c:v>32</c:v>
                </c:pt>
                <c:pt idx="2">
                  <c:v>4</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7408654072856025"/>
          <c:y val="0.11253096060706454"/>
          <c:w val="0.33422691934550175"/>
          <c:h val="0.80345881253253815"/>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LEIGH FAMILY PRACTICE</c:v>
                </c:pt>
                <c:pt idx="1">
                  <c:v>THOMPSON ART</c:v>
                </c:pt>
                <c:pt idx="2">
                  <c:v>INCE SURGERY</c:v>
                </c:pt>
                <c:pt idx="3">
                  <c:v>DR M PAL</c:v>
                </c:pt>
                <c:pt idx="4">
                  <c:v>DR ALISTAIR ASHTON</c:v>
                </c:pt>
                <c:pt idx="5">
                  <c:v>KHATRI K</c:v>
                </c:pt>
                <c:pt idx="6">
                  <c:v>PEMBERTON SURGERY</c:v>
                </c:pt>
                <c:pt idx="7">
                  <c:v>SAXENA L</c:v>
                </c:pt>
                <c:pt idx="8">
                  <c:v>BRAITHWAITE SURGERY</c:v>
                </c:pt>
                <c:pt idx="9">
                  <c:v>STANDISH MEDICAL PRACTICE</c:v>
                </c:pt>
                <c:pt idx="10">
                  <c:v>ASPULL SURGERY</c:v>
                </c:pt>
                <c:pt idx="11">
                  <c:v>DR S N SHARMA AND PARTNER</c:v>
                </c:pt>
                <c:pt idx="12">
                  <c:v>DR ANIS &amp; ANIS</c:v>
                </c:pt>
                <c:pt idx="13">
                  <c:v>ULLAH M</c:v>
                </c:pt>
                <c:pt idx="14">
                  <c:v>BRYN CROSS SURGERY</c:v>
                </c:pt>
                <c:pt idx="15">
                  <c:v>DR TUN &amp; PARTNERS</c:v>
                </c:pt>
                <c:pt idx="16">
                  <c:v>DR R ANDERSON &amp; DR M AHMED</c:v>
                </c:pt>
                <c:pt idx="17">
                  <c:v>XAVIER CA</c:v>
                </c:pt>
                <c:pt idx="18">
                  <c:v>PLATT BRIDGE HEALTH CENTRE</c:v>
                </c:pt>
                <c:pt idx="19">
                  <c:v>BEECH HILL MEDICAL PRACTICE</c:v>
                </c:pt>
                <c:pt idx="20">
                  <c:v>DR PATEL, KAMATH &amp; PARTNERS</c:v>
                </c:pt>
                <c:pt idx="21">
                  <c:v>DR TRIVEDI &amp; TRIVEDI</c:v>
                </c:pt>
                <c:pt idx="22">
                  <c:v>PITALIA SK</c:v>
                </c:pt>
                <c:pt idx="23">
                  <c:v>INTRAHEALTH TYLDESLEY</c:v>
                </c:pt>
                <c:pt idx="24">
                  <c:v>INTRAHEALTH FAMILY PRACT</c:v>
                </c:pt>
                <c:pt idx="25">
                  <c:v>CCG</c:v>
                </c:pt>
                <c:pt idx="26">
                  <c:v>FOXLEIGH FAMILY SURGERY</c:v>
                </c:pt>
                <c:pt idx="27">
                  <c:v>ASTLEY GENERAL PRACTICE</c:v>
                </c:pt>
                <c:pt idx="28">
                  <c:v>DAS DN</c:v>
                </c:pt>
                <c:pt idx="29">
                  <c:v>SULLIVAN WAY SURGERY</c:v>
                </c:pt>
                <c:pt idx="30">
                  <c:v>LOWER INCE SURGERY</c:v>
                </c:pt>
                <c:pt idx="31">
                  <c:v>MEDICENTRE</c:v>
                </c:pt>
                <c:pt idx="32">
                  <c:v>DR SPIELMANN &amp; PARTNERS</c:v>
                </c:pt>
                <c:pt idx="33">
                  <c:v>BRADSHAW MEDICAL CENTRE</c:v>
                </c:pt>
                <c:pt idx="34">
                  <c:v>PENNYGATE MEDICAL CENTRE</c:v>
                </c:pt>
                <c:pt idx="35">
                  <c:v>ZAMAN</c:v>
                </c:pt>
                <c:pt idx="36">
                  <c:v>INTRAHEALTH MARSH GREEN</c:v>
                </c:pt>
                <c:pt idx="37">
                  <c:v>SIVAKUMAR &amp; PARTNER</c:v>
                </c:pt>
                <c:pt idx="38">
                  <c:v>BROOKMILL MEDICAL CENTRE</c:v>
                </c:pt>
                <c:pt idx="39">
                  <c:v>DR CP KHATRI</c:v>
                </c:pt>
                <c:pt idx="40">
                  <c:v>SHAHBAZI SS</c:v>
                </c:pt>
                <c:pt idx="41">
                  <c:v>GUPTA K</c:v>
                </c:pt>
                <c:pt idx="42">
                  <c:v>DR KK CHAN</c:v>
                </c:pt>
                <c:pt idx="43">
                  <c:v>DOUBLET-STEWART MPH</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LEIGH FAMILY PRACTICE</c:v>
                </c:pt>
                <c:pt idx="1">
                  <c:v>THOMPSON ART</c:v>
                </c:pt>
                <c:pt idx="2">
                  <c:v>INCE SURGERY</c:v>
                </c:pt>
                <c:pt idx="3">
                  <c:v>DR M PAL</c:v>
                </c:pt>
                <c:pt idx="4">
                  <c:v>DR ALISTAIR ASHTON</c:v>
                </c:pt>
                <c:pt idx="5">
                  <c:v>KHATRI K</c:v>
                </c:pt>
                <c:pt idx="6">
                  <c:v>PEMBERTON SURGERY</c:v>
                </c:pt>
                <c:pt idx="7">
                  <c:v>SAXENA L</c:v>
                </c:pt>
                <c:pt idx="8">
                  <c:v>BRAITHWAITE SURGERY</c:v>
                </c:pt>
                <c:pt idx="9">
                  <c:v>STANDISH MEDICAL PRACTICE</c:v>
                </c:pt>
                <c:pt idx="10">
                  <c:v>ASPULL SURGERY</c:v>
                </c:pt>
                <c:pt idx="11">
                  <c:v>DR S N SHARMA AND PARTNER</c:v>
                </c:pt>
                <c:pt idx="12">
                  <c:v>DR ANIS &amp; ANIS</c:v>
                </c:pt>
                <c:pt idx="13">
                  <c:v>ULLAH M</c:v>
                </c:pt>
                <c:pt idx="14">
                  <c:v>BRYN CROSS SURGERY</c:v>
                </c:pt>
                <c:pt idx="15">
                  <c:v>DR TUN &amp; PARTNERS</c:v>
                </c:pt>
                <c:pt idx="16">
                  <c:v>DR R ANDERSON &amp; DR M AHMED</c:v>
                </c:pt>
                <c:pt idx="17">
                  <c:v>XAVIER CA</c:v>
                </c:pt>
                <c:pt idx="18">
                  <c:v>PLATT BRIDGE HEALTH CENTRE</c:v>
                </c:pt>
                <c:pt idx="19">
                  <c:v>BEECH HILL MEDICAL PRACTICE</c:v>
                </c:pt>
                <c:pt idx="20">
                  <c:v>DR PATEL, KAMATH &amp; PARTNERS</c:v>
                </c:pt>
                <c:pt idx="21">
                  <c:v>DR TRIVEDI &amp; TRIVEDI</c:v>
                </c:pt>
                <c:pt idx="22">
                  <c:v>PITALIA SK</c:v>
                </c:pt>
                <c:pt idx="23">
                  <c:v>INTRAHEALTH TYLDESLEY</c:v>
                </c:pt>
                <c:pt idx="24">
                  <c:v>INTRAHEALTH FAMILY PRACT</c:v>
                </c:pt>
                <c:pt idx="25">
                  <c:v>CCG</c:v>
                </c:pt>
                <c:pt idx="26">
                  <c:v>FOXLEIGH FAMILY SURGERY</c:v>
                </c:pt>
                <c:pt idx="27">
                  <c:v>ASTLEY GENERAL PRACTICE</c:v>
                </c:pt>
                <c:pt idx="28">
                  <c:v>DAS DN</c:v>
                </c:pt>
                <c:pt idx="29">
                  <c:v>SULLIVAN WAY SURGERY</c:v>
                </c:pt>
                <c:pt idx="30">
                  <c:v>LOWER INCE SURGERY</c:v>
                </c:pt>
                <c:pt idx="31">
                  <c:v>MEDICENTRE</c:v>
                </c:pt>
                <c:pt idx="32">
                  <c:v>DR SPIELMANN &amp; PARTNERS</c:v>
                </c:pt>
                <c:pt idx="33">
                  <c:v>BRADSHAW MEDICAL CENTRE</c:v>
                </c:pt>
                <c:pt idx="34">
                  <c:v>PENNYGATE MEDICAL CENTRE</c:v>
                </c:pt>
                <c:pt idx="35">
                  <c:v>ZAMAN</c:v>
                </c:pt>
                <c:pt idx="36">
                  <c:v>INTRAHEALTH MARSH GREEN</c:v>
                </c:pt>
                <c:pt idx="37">
                  <c:v>SIVAKUMAR &amp; PARTNER</c:v>
                </c:pt>
                <c:pt idx="38">
                  <c:v>BROOKMILL MEDICAL CENTRE</c:v>
                </c:pt>
                <c:pt idx="39">
                  <c:v>DR CP KHATRI</c:v>
                </c:pt>
                <c:pt idx="40">
                  <c:v>SHAHBAZI SS</c:v>
                </c:pt>
                <c:pt idx="41">
                  <c:v>GUPTA K</c:v>
                </c:pt>
                <c:pt idx="42">
                  <c:v>DR KK CHAN</c:v>
                </c:pt>
                <c:pt idx="43">
                  <c:v>DOUBLET-STEWART MPH</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LEIGH FAMILY PRACTICE</c:v>
                </c:pt>
                <c:pt idx="1">
                  <c:v>THOMPSON ART</c:v>
                </c:pt>
                <c:pt idx="2">
                  <c:v>INCE SURGERY</c:v>
                </c:pt>
                <c:pt idx="3">
                  <c:v>DR M PAL</c:v>
                </c:pt>
                <c:pt idx="4">
                  <c:v>DR ALISTAIR ASHTON</c:v>
                </c:pt>
                <c:pt idx="5">
                  <c:v>KHATRI K</c:v>
                </c:pt>
                <c:pt idx="6">
                  <c:v>PEMBERTON SURGERY</c:v>
                </c:pt>
                <c:pt idx="7">
                  <c:v>SAXENA L</c:v>
                </c:pt>
                <c:pt idx="8">
                  <c:v>BRAITHWAITE SURGERY</c:v>
                </c:pt>
                <c:pt idx="9">
                  <c:v>STANDISH MEDICAL PRACTICE</c:v>
                </c:pt>
                <c:pt idx="10">
                  <c:v>ASPULL SURGERY</c:v>
                </c:pt>
                <c:pt idx="11">
                  <c:v>DR S N SHARMA AND PARTNER</c:v>
                </c:pt>
                <c:pt idx="12">
                  <c:v>DR ANIS &amp; ANIS</c:v>
                </c:pt>
                <c:pt idx="13">
                  <c:v>ULLAH M</c:v>
                </c:pt>
                <c:pt idx="14">
                  <c:v>BRYN CROSS SURGERY</c:v>
                </c:pt>
                <c:pt idx="15">
                  <c:v>DR TUN &amp; PARTNERS</c:v>
                </c:pt>
                <c:pt idx="16">
                  <c:v>DR R ANDERSON &amp; DR M AHMED</c:v>
                </c:pt>
                <c:pt idx="17">
                  <c:v>XAVIER CA</c:v>
                </c:pt>
                <c:pt idx="18">
                  <c:v>PLATT BRIDGE HEALTH CENTRE</c:v>
                </c:pt>
                <c:pt idx="19">
                  <c:v>BEECH HILL MEDICAL PRACTICE</c:v>
                </c:pt>
                <c:pt idx="20">
                  <c:v>DR PATEL, KAMATH &amp; PARTNERS</c:v>
                </c:pt>
                <c:pt idx="21">
                  <c:v>DR TRIVEDI &amp; TRIVEDI</c:v>
                </c:pt>
                <c:pt idx="22">
                  <c:v>PITALIA SK</c:v>
                </c:pt>
                <c:pt idx="23">
                  <c:v>INTRAHEALTH TYLDESLEY</c:v>
                </c:pt>
                <c:pt idx="24">
                  <c:v>INTRAHEALTH FAMILY PRACT</c:v>
                </c:pt>
                <c:pt idx="25">
                  <c:v>CCG</c:v>
                </c:pt>
                <c:pt idx="26">
                  <c:v>FOXLEIGH FAMILY SURGERY</c:v>
                </c:pt>
                <c:pt idx="27">
                  <c:v>ASTLEY GENERAL PRACTICE</c:v>
                </c:pt>
                <c:pt idx="28">
                  <c:v>DAS DN</c:v>
                </c:pt>
                <c:pt idx="29">
                  <c:v>SULLIVAN WAY SURGERY</c:v>
                </c:pt>
                <c:pt idx="30">
                  <c:v>LOWER INCE SURGERY</c:v>
                </c:pt>
                <c:pt idx="31">
                  <c:v>MEDICENTRE</c:v>
                </c:pt>
                <c:pt idx="32">
                  <c:v>DR SPIELMANN &amp; PARTNERS</c:v>
                </c:pt>
                <c:pt idx="33">
                  <c:v>BRADSHAW MEDICAL CENTRE</c:v>
                </c:pt>
                <c:pt idx="34">
                  <c:v>PENNYGATE MEDICAL CENTRE</c:v>
                </c:pt>
                <c:pt idx="35">
                  <c:v>ZAMAN</c:v>
                </c:pt>
                <c:pt idx="36">
                  <c:v>INTRAHEALTH MARSH GREEN</c:v>
                </c:pt>
                <c:pt idx="37">
                  <c:v>SIVAKUMAR &amp; PARTNER</c:v>
                </c:pt>
                <c:pt idx="38">
                  <c:v>BROOKMILL MEDICAL CENTRE</c:v>
                </c:pt>
                <c:pt idx="39">
                  <c:v>DR CP KHATRI</c:v>
                </c:pt>
                <c:pt idx="40">
                  <c:v>SHAHBAZI SS</c:v>
                </c:pt>
                <c:pt idx="41">
                  <c:v>GUPTA K</c:v>
                </c:pt>
                <c:pt idx="42">
                  <c:v>DR KK CHAN</c:v>
                </c:pt>
                <c:pt idx="43">
                  <c:v>DOUBLET-STEWART MPH</c:v>
                </c:pt>
              </c:strCache>
            </c:strRef>
          </c:cat>
          <c:val>
            <c:numRef>
              <c:f>Sheet1!$F$2:$F$45</c:f>
              <c:numCache>
                <c:formatCode>General</c:formatCode>
                <c:ptCount val="44"/>
                <c:pt idx="0">
                  <c:v>0.71</c:v>
                </c:pt>
                <c:pt idx="1">
                  <c:v>0.73</c:v>
                </c:pt>
                <c:pt idx="2">
                  <c:v>0.76</c:v>
                </c:pt>
                <c:pt idx="3">
                  <c:v>0.76</c:v>
                </c:pt>
                <c:pt idx="4">
                  <c:v>0.77</c:v>
                </c:pt>
                <c:pt idx="5">
                  <c:v>0.78</c:v>
                </c:pt>
                <c:pt idx="6">
                  <c:v>0.79</c:v>
                </c:pt>
                <c:pt idx="7">
                  <c:v>0.79</c:v>
                </c:pt>
                <c:pt idx="8">
                  <c:v>0.8</c:v>
                </c:pt>
                <c:pt idx="9">
                  <c:v>0.8</c:v>
                </c:pt>
                <c:pt idx="10">
                  <c:v>0.8</c:v>
                </c:pt>
                <c:pt idx="11">
                  <c:v>0.8</c:v>
                </c:pt>
                <c:pt idx="12">
                  <c:v>0.82</c:v>
                </c:pt>
                <c:pt idx="13">
                  <c:v>0.82</c:v>
                </c:pt>
                <c:pt idx="14">
                  <c:v>0.82</c:v>
                </c:pt>
                <c:pt idx="15">
                  <c:v>0.83</c:v>
                </c:pt>
                <c:pt idx="16">
                  <c:v>0.83</c:v>
                </c:pt>
                <c:pt idx="17">
                  <c:v>0.83</c:v>
                </c:pt>
                <c:pt idx="18">
                  <c:v>0.84</c:v>
                </c:pt>
                <c:pt idx="19">
                  <c:v>0.85</c:v>
                </c:pt>
                <c:pt idx="20">
                  <c:v>0.85</c:v>
                </c:pt>
                <c:pt idx="21">
                  <c:v>0.85</c:v>
                </c:pt>
                <c:pt idx="22">
                  <c:v>0.85</c:v>
                </c:pt>
                <c:pt idx="23">
                  <c:v>0.86</c:v>
                </c:pt>
                <c:pt idx="24">
                  <c:v>0.86</c:v>
                </c:pt>
                <c:pt idx="25">
                  <c:v>0.87</c:v>
                </c:pt>
                <c:pt idx="26">
                  <c:v>0.87</c:v>
                </c:pt>
                <c:pt idx="27">
                  <c:v>0.87</c:v>
                </c:pt>
                <c:pt idx="28">
                  <c:v>0.87</c:v>
                </c:pt>
                <c:pt idx="29">
                  <c:v>0.88</c:v>
                </c:pt>
                <c:pt idx="30">
                  <c:v>0.88</c:v>
                </c:pt>
                <c:pt idx="31">
                  <c:v>0.89</c:v>
                </c:pt>
                <c:pt idx="32">
                  <c:v>0.89</c:v>
                </c:pt>
                <c:pt idx="33">
                  <c:v>0.89</c:v>
                </c:pt>
                <c:pt idx="34">
                  <c:v>0.89</c:v>
                </c:pt>
                <c:pt idx="35">
                  <c:v>0.9</c:v>
                </c:pt>
                <c:pt idx="36">
                  <c:v>0.9</c:v>
                </c:pt>
                <c:pt idx="37">
                  <c:v>0.91</c:v>
                </c:pt>
                <c:pt idx="38">
                  <c:v>0.91</c:v>
                </c:pt>
                <c:pt idx="39">
                  <c:v>0.92</c:v>
                </c:pt>
                <c:pt idx="40">
                  <c:v>0.92</c:v>
                </c:pt>
                <c:pt idx="41">
                  <c:v>0.92</c:v>
                </c:pt>
                <c:pt idx="42">
                  <c:v>0.93</c:v>
                </c:pt>
                <c:pt idx="43">
                  <c:v>0.93</c:v>
                </c:pt>
              </c:numCache>
            </c:numRef>
          </c:val>
        </c:ser>
        <c:ser>
          <c:idx val="5"/>
          <c:order val="5"/>
          <c:tx>
            <c:strRef>
              <c:f>Sheet1!$G$1</c:f>
              <c:strCache>
                <c:ptCount val="1"/>
                <c:pt idx="0">
                  <c:v>Column3</c:v>
                </c:pt>
              </c:strCache>
            </c:strRef>
          </c:tx>
          <c:invertIfNegative val="0"/>
          <c:cat>
            <c:strRef>
              <c:f>Sheet1!$A$2:$A$45</c:f>
              <c:strCache>
                <c:ptCount val="44"/>
                <c:pt idx="0">
                  <c:v>LEIGH FAMILY PRACTICE</c:v>
                </c:pt>
                <c:pt idx="1">
                  <c:v>THOMPSON ART</c:v>
                </c:pt>
                <c:pt idx="2">
                  <c:v>INCE SURGERY</c:v>
                </c:pt>
                <c:pt idx="3">
                  <c:v>DR M PAL</c:v>
                </c:pt>
                <c:pt idx="4">
                  <c:v>DR ALISTAIR ASHTON</c:v>
                </c:pt>
                <c:pt idx="5">
                  <c:v>KHATRI K</c:v>
                </c:pt>
                <c:pt idx="6">
                  <c:v>PEMBERTON SURGERY</c:v>
                </c:pt>
                <c:pt idx="7">
                  <c:v>SAXENA L</c:v>
                </c:pt>
                <c:pt idx="8">
                  <c:v>BRAITHWAITE SURGERY</c:v>
                </c:pt>
                <c:pt idx="9">
                  <c:v>STANDISH MEDICAL PRACTICE</c:v>
                </c:pt>
                <c:pt idx="10">
                  <c:v>ASPULL SURGERY</c:v>
                </c:pt>
                <c:pt idx="11">
                  <c:v>DR S N SHARMA AND PARTNER</c:v>
                </c:pt>
                <c:pt idx="12">
                  <c:v>DR ANIS &amp; ANIS</c:v>
                </c:pt>
                <c:pt idx="13">
                  <c:v>ULLAH M</c:v>
                </c:pt>
                <c:pt idx="14">
                  <c:v>BRYN CROSS SURGERY</c:v>
                </c:pt>
                <c:pt idx="15">
                  <c:v>DR TUN &amp; PARTNERS</c:v>
                </c:pt>
                <c:pt idx="16">
                  <c:v>DR R ANDERSON &amp; DR M AHMED</c:v>
                </c:pt>
                <c:pt idx="17">
                  <c:v>XAVIER CA</c:v>
                </c:pt>
                <c:pt idx="18">
                  <c:v>PLATT BRIDGE HEALTH CENTRE</c:v>
                </c:pt>
                <c:pt idx="19">
                  <c:v>BEECH HILL MEDICAL PRACTICE</c:v>
                </c:pt>
                <c:pt idx="20">
                  <c:v>DR PATEL, KAMATH &amp; PARTNERS</c:v>
                </c:pt>
                <c:pt idx="21">
                  <c:v>DR TRIVEDI &amp; TRIVEDI</c:v>
                </c:pt>
                <c:pt idx="22">
                  <c:v>PITALIA SK</c:v>
                </c:pt>
                <c:pt idx="23">
                  <c:v>INTRAHEALTH TYLDESLEY</c:v>
                </c:pt>
                <c:pt idx="24">
                  <c:v>INTRAHEALTH FAMILY PRACT</c:v>
                </c:pt>
                <c:pt idx="25">
                  <c:v>CCG</c:v>
                </c:pt>
                <c:pt idx="26">
                  <c:v>FOXLEIGH FAMILY SURGERY</c:v>
                </c:pt>
                <c:pt idx="27">
                  <c:v>ASTLEY GENERAL PRACTICE</c:v>
                </c:pt>
                <c:pt idx="28">
                  <c:v>DAS DN</c:v>
                </c:pt>
                <c:pt idx="29">
                  <c:v>SULLIVAN WAY SURGERY</c:v>
                </c:pt>
                <c:pt idx="30">
                  <c:v>LOWER INCE SURGERY</c:v>
                </c:pt>
                <c:pt idx="31">
                  <c:v>MEDICENTRE</c:v>
                </c:pt>
                <c:pt idx="32">
                  <c:v>DR SPIELMANN &amp; PARTNERS</c:v>
                </c:pt>
                <c:pt idx="33">
                  <c:v>BRADSHAW MEDICAL CENTRE</c:v>
                </c:pt>
                <c:pt idx="34">
                  <c:v>PENNYGATE MEDICAL CENTRE</c:v>
                </c:pt>
                <c:pt idx="35">
                  <c:v>ZAMAN</c:v>
                </c:pt>
                <c:pt idx="36">
                  <c:v>INTRAHEALTH MARSH GREEN</c:v>
                </c:pt>
                <c:pt idx="37">
                  <c:v>SIVAKUMAR &amp; PARTNER</c:v>
                </c:pt>
                <c:pt idx="38">
                  <c:v>BROOKMILL MEDICAL CENTRE</c:v>
                </c:pt>
                <c:pt idx="39">
                  <c:v>DR CP KHATRI</c:v>
                </c:pt>
                <c:pt idx="40">
                  <c:v>SHAHBAZI SS</c:v>
                </c:pt>
                <c:pt idx="41">
                  <c:v>GUPTA K</c:v>
                </c:pt>
                <c:pt idx="42">
                  <c:v>DR KK CHAN</c:v>
                </c:pt>
                <c:pt idx="43">
                  <c:v>DOUBLET-STEWART MPH</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LEIGH FAMILY PRACTICE</c:v>
                </c:pt>
                <c:pt idx="1">
                  <c:v>THOMPSON ART</c:v>
                </c:pt>
                <c:pt idx="2">
                  <c:v>INCE SURGERY</c:v>
                </c:pt>
                <c:pt idx="3">
                  <c:v>DR M PAL</c:v>
                </c:pt>
                <c:pt idx="4">
                  <c:v>DR ALISTAIR ASHTON</c:v>
                </c:pt>
                <c:pt idx="5">
                  <c:v>KHATRI K</c:v>
                </c:pt>
                <c:pt idx="6">
                  <c:v>PEMBERTON SURGERY</c:v>
                </c:pt>
                <c:pt idx="7">
                  <c:v>SAXENA L</c:v>
                </c:pt>
                <c:pt idx="8">
                  <c:v>BRAITHWAITE SURGERY</c:v>
                </c:pt>
                <c:pt idx="9">
                  <c:v>STANDISH MEDICAL PRACTICE</c:v>
                </c:pt>
                <c:pt idx="10">
                  <c:v>ASPULL SURGERY</c:v>
                </c:pt>
                <c:pt idx="11">
                  <c:v>DR S N SHARMA AND PARTNER</c:v>
                </c:pt>
                <c:pt idx="12">
                  <c:v>DR ANIS &amp; ANIS</c:v>
                </c:pt>
                <c:pt idx="13">
                  <c:v>ULLAH M</c:v>
                </c:pt>
                <c:pt idx="14">
                  <c:v>BRYN CROSS SURGERY</c:v>
                </c:pt>
                <c:pt idx="15">
                  <c:v>DR TUN &amp; PARTNERS</c:v>
                </c:pt>
                <c:pt idx="16">
                  <c:v>DR R ANDERSON &amp; DR M AHMED</c:v>
                </c:pt>
                <c:pt idx="17">
                  <c:v>XAVIER CA</c:v>
                </c:pt>
                <c:pt idx="18">
                  <c:v>PLATT BRIDGE HEALTH CENTRE</c:v>
                </c:pt>
                <c:pt idx="19">
                  <c:v>BEECH HILL MEDICAL PRACTICE</c:v>
                </c:pt>
                <c:pt idx="20">
                  <c:v>DR PATEL, KAMATH &amp; PARTNERS</c:v>
                </c:pt>
                <c:pt idx="21">
                  <c:v>DR TRIVEDI &amp; TRIVEDI</c:v>
                </c:pt>
                <c:pt idx="22">
                  <c:v>PITALIA SK</c:v>
                </c:pt>
                <c:pt idx="23">
                  <c:v>INTRAHEALTH TYLDESLEY</c:v>
                </c:pt>
                <c:pt idx="24">
                  <c:v>INTRAHEALTH FAMILY PRACT</c:v>
                </c:pt>
                <c:pt idx="25">
                  <c:v>CCG</c:v>
                </c:pt>
                <c:pt idx="26">
                  <c:v>FOXLEIGH FAMILY SURGERY</c:v>
                </c:pt>
                <c:pt idx="27">
                  <c:v>ASTLEY GENERAL PRACTICE</c:v>
                </c:pt>
                <c:pt idx="28">
                  <c:v>DAS DN</c:v>
                </c:pt>
                <c:pt idx="29">
                  <c:v>SULLIVAN WAY SURGERY</c:v>
                </c:pt>
                <c:pt idx="30">
                  <c:v>LOWER INCE SURGERY</c:v>
                </c:pt>
                <c:pt idx="31">
                  <c:v>MEDICENTRE</c:v>
                </c:pt>
                <c:pt idx="32">
                  <c:v>DR SPIELMANN &amp; PARTNERS</c:v>
                </c:pt>
                <c:pt idx="33">
                  <c:v>BRADSHAW MEDICAL CENTRE</c:v>
                </c:pt>
                <c:pt idx="34">
                  <c:v>PENNYGATE MEDICAL CENTRE</c:v>
                </c:pt>
                <c:pt idx="35">
                  <c:v>ZAMAN</c:v>
                </c:pt>
                <c:pt idx="36">
                  <c:v>INTRAHEALTH MARSH GREEN</c:v>
                </c:pt>
                <c:pt idx="37">
                  <c:v>SIVAKUMAR &amp; PARTNER</c:v>
                </c:pt>
                <c:pt idx="38">
                  <c:v>BROOKMILL MEDICAL CENTRE</c:v>
                </c:pt>
                <c:pt idx="39">
                  <c:v>DR CP KHATRI</c:v>
                </c:pt>
                <c:pt idx="40">
                  <c:v>SHAHBAZI SS</c:v>
                </c:pt>
                <c:pt idx="41">
                  <c:v>GUPTA K</c:v>
                </c:pt>
                <c:pt idx="42">
                  <c:v>DR KK CHAN</c:v>
                </c:pt>
                <c:pt idx="43">
                  <c:v>DOUBLET-STEWART MPH</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78748672"/>
        <c:axId val="7874713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LEIGH FAMILY PRACTICE</c:v>
                </c:pt>
                <c:pt idx="1">
                  <c:v>THOMPSON ART</c:v>
                </c:pt>
                <c:pt idx="2">
                  <c:v>INCE SURGERY</c:v>
                </c:pt>
                <c:pt idx="3">
                  <c:v>DR M PAL</c:v>
                </c:pt>
                <c:pt idx="4">
                  <c:v>DR ALISTAIR ASHTON</c:v>
                </c:pt>
                <c:pt idx="5">
                  <c:v>KHATRI K</c:v>
                </c:pt>
                <c:pt idx="6">
                  <c:v>PEMBERTON SURGERY</c:v>
                </c:pt>
                <c:pt idx="7">
                  <c:v>SAXENA L</c:v>
                </c:pt>
                <c:pt idx="8">
                  <c:v>BRAITHWAITE SURGERY</c:v>
                </c:pt>
                <c:pt idx="9">
                  <c:v>STANDISH MEDICAL PRACTICE</c:v>
                </c:pt>
                <c:pt idx="10">
                  <c:v>ASPULL SURGERY</c:v>
                </c:pt>
                <c:pt idx="11">
                  <c:v>DR S N SHARMA AND PARTNER</c:v>
                </c:pt>
                <c:pt idx="12">
                  <c:v>DR ANIS &amp; ANIS</c:v>
                </c:pt>
                <c:pt idx="13">
                  <c:v>ULLAH M</c:v>
                </c:pt>
                <c:pt idx="14">
                  <c:v>BRYN CROSS SURGERY</c:v>
                </c:pt>
                <c:pt idx="15">
                  <c:v>DR TUN &amp; PARTNERS</c:v>
                </c:pt>
                <c:pt idx="16">
                  <c:v>DR R ANDERSON &amp; DR M AHMED</c:v>
                </c:pt>
                <c:pt idx="17">
                  <c:v>XAVIER CA</c:v>
                </c:pt>
                <c:pt idx="18">
                  <c:v>PLATT BRIDGE HEALTH CENTRE</c:v>
                </c:pt>
                <c:pt idx="19">
                  <c:v>BEECH HILL MEDICAL PRACTICE</c:v>
                </c:pt>
                <c:pt idx="20">
                  <c:v>DR PATEL, KAMATH &amp; PARTNERS</c:v>
                </c:pt>
                <c:pt idx="21">
                  <c:v>DR TRIVEDI &amp; TRIVEDI</c:v>
                </c:pt>
                <c:pt idx="22">
                  <c:v>PITALIA SK</c:v>
                </c:pt>
                <c:pt idx="23">
                  <c:v>INTRAHEALTH TYLDESLEY</c:v>
                </c:pt>
                <c:pt idx="24">
                  <c:v>INTRAHEALTH FAMILY PRACT</c:v>
                </c:pt>
                <c:pt idx="25">
                  <c:v>CCG</c:v>
                </c:pt>
                <c:pt idx="26">
                  <c:v>FOXLEIGH FAMILY SURGERY</c:v>
                </c:pt>
                <c:pt idx="27">
                  <c:v>ASTLEY GENERAL PRACTICE</c:v>
                </c:pt>
                <c:pt idx="28">
                  <c:v>DAS DN</c:v>
                </c:pt>
                <c:pt idx="29">
                  <c:v>SULLIVAN WAY SURGERY</c:v>
                </c:pt>
                <c:pt idx="30">
                  <c:v>LOWER INCE SURGERY</c:v>
                </c:pt>
                <c:pt idx="31">
                  <c:v>MEDICENTRE</c:v>
                </c:pt>
                <c:pt idx="32">
                  <c:v>DR SPIELMANN &amp; PARTNERS</c:v>
                </c:pt>
                <c:pt idx="33">
                  <c:v>BRADSHAW MEDICAL CENTRE</c:v>
                </c:pt>
                <c:pt idx="34">
                  <c:v>PENNYGATE MEDICAL CENTRE</c:v>
                </c:pt>
                <c:pt idx="35">
                  <c:v>ZAMAN</c:v>
                </c:pt>
                <c:pt idx="36">
                  <c:v>INTRAHEALTH MARSH GREEN</c:v>
                </c:pt>
                <c:pt idx="37">
                  <c:v>SIVAKUMAR &amp; PARTNER</c:v>
                </c:pt>
                <c:pt idx="38">
                  <c:v>BROOKMILL MEDICAL CENTRE</c:v>
                </c:pt>
                <c:pt idx="39">
                  <c:v>DR CP KHATRI</c:v>
                </c:pt>
                <c:pt idx="40">
                  <c:v>SHAHBAZI SS</c:v>
                </c:pt>
                <c:pt idx="41">
                  <c:v>GUPTA K</c:v>
                </c:pt>
                <c:pt idx="42">
                  <c:v>DR KK CHAN</c:v>
                </c:pt>
                <c:pt idx="43">
                  <c:v>DOUBLET-STEWART MPH</c:v>
                </c:pt>
              </c:strCache>
            </c:strRef>
          </c:cat>
          <c:val>
            <c:numRef>
              <c:f>Sheet1!$B$2:$B$45</c:f>
              <c:numCache>
                <c:formatCode>0%</c:formatCode>
                <c:ptCount val="44"/>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LEIGH FAMILY PRACTICE</c:v>
                </c:pt>
                <c:pt idx="1">
                  <c:v>THOMPSON ART</c:v>
                </c:pt>
                <c:pt idx="2">
                  <c:v>INCE SURGERY</c:v>
                </c:pt>
                <c:pt idx="3">
                  <c:v>DR M PAL</c:v>
                </c:pt>
                <c:pt idx="4">
                  <c:v>DR ALISTAIR ASHTON</c:v>
                </c:pt>
                <c:pt idx="5">
                  <c:v>KHATRI K</c:v>
                </c:pt>
                <c:pt idx="6">
                  <c:v>PEMBERTON SURGERY</c:v>
                </c:pt>
                <c:pt idx="7">
                  <c:v>SAXENA L</c:v>
                </c:pt>
                <c:pt idx="8">
                  <c:v>BRAITHWAITE SURGERY</c:v>
                </c:pt>
                <c:pt idx="9">
                  <c:v>STANDISH MEDICAL PRACTICE</c:v>
                </c:pt>
                <c:pt idx="10">
                  <c:v>ASPULL SURGERY</c:v>
                </c:pt>
                <c:pt idx="11">
                  <c:v>DR S N SHARMA AND PARTNER</c:v>
                </c:pt>
                <c:pt idx="12">
                  <c:v>DR ANIS &amp; ANIS</c:v>
                </c:pt>
                <c:pt idx="13">
                  <c:v>ULLAH M</c:v>
                </c:pt>
                <c:pt idx="14">
                  <c:v>BRYN CROSS SURGERY</c:v>
                </c:pt>
                <c:pt idx="15">
                  <c:v>DR TUN &amp; PARTNERS</c:v>
                </c:pt>
                <c:pt idx="16">
                  <c:v>DR R ANDERSON &amp; DR M AHMED</c:v>
                </c:pt>
                <c:pt idx="17">
                  <c:v>XAVIER CA</c:v>
                </c:pt>
                <c:pt idx="18">
                  <c:v>PLATT BRIDGE HEALTH CENTRE</c:v>
                </c:pt>
                <c:pt idx="19">
                  <c:v>BEECH HILL MEDICAL PRACTICE</c:v>
                </c:pt>
                <c:pt idx="20">
                  <c:v>DR PATEL, KAMATH &amp; PARTNERS</c:v>
                </c:pt>
                <c:pt idx="21">
                  <c:v>DR TRIVEDI &amp; TRIVEDI</c:v>
                </c:pt>
                <c:pt idx="22">
                  <c:v>PITALIA SK</c:v>
                </c:pt>
                <c:pt idx="23">
                  <c:v>INTRAHEALTH TYLDESLEY</c:v>
                </c:pt>
                <c:pt idx="24">
                  <c:v>INTRAHEALTH FAMILY PRACT</c:v>
                </c:pt>
                <c:pt idx="25">
                  <c:v>CCG</c:v>
                </c:pt>
                <c:pt idx="26">
                  <c:v>FOXLEIGH FAMILY SURGERY</c:v>
                </c:pt>
                <c:pt idx="27">
                  <c:v>ASTLEY GENERAL PRACTICE</c:v>
                </c:pt>
                <c:pt idx="28">
                  <c:v>DAS DN</c:v>
                </c:pt>
                <c:pt idx="29">
                  <c:v>SULLIVAN WAY SURGERY</c:v>
                </c:pt>
                <c:pt idx="30">
                  <c:v>LOWER INCE SURGERY</c:v>
                </c:pt>
                <c:pt idx="31">
                  <c:v>MEDICENTRE</c:v>
                </c:pt>
                <c:pt idx="32">
                  <c:v>DR SPIELMANN &amp; PARTNERS</c:v>
                </c:pt>
                <c:pt idx="33">
                  <c:v>BRADSHAW MEDICAL CENTRE</c:v>
                </c:pt>
                <c:pt idx="34">
                  <c:v>PENNYGATE MEDICAL CENTRE</c:v>
                </c:pt>
                <c:pt idx="35">
                  <c:v>ZAMAN</c:v>
                </c:pt>
                <c:pt idx="36">
                  <c:v>INTRAHEALTH MARSH GREEN</c:v>
                </c:pt>
                <c:pt idx="37">
                  <c:v>SIVAKUMAR &amp; PARTNER</c:v>
                </c:pt>
                <c:pt idx="38">
                  <c:v>BROOKMILL MEDICAL CENTRE</c:v>
                </c:pt>
                <c:pt idx="39">
                  <c:v>DR CP KHATRI</c:v>
                </c:pt>
                <c:pt idx="40">
                  <c:v>SHAHBAZI SS</c:v>
                </c:pt>
                <c:pt idx="41">
                  <c:v>GUPTA K</c:v>
                </c:pt>
                <c:pt idx="42">
                  <c:v>DR KK CHAN</c:v>
                </c:pt>
                <c:pt idx="43">
                  <c:v>DOUBLET-STEWART MPH</c:v>
                </c:pt>
              </c:strCache>
            </c:strRef>
          </c:cat>
          <c:val>
            <c:numRef>
              <c:f>Sheet1!$C$2:$C$45</c:f>
              <c:numCache>
                <c:formatCode>0%</c:formatCode>
                <c:ptCount val="44"/>
                <c:pt idx="0">
                  <c:v>0.71</c:v>
                </c:pt>
                <c:pt idx="1">
                  <c:v>0.73</c:v>
                </c:pt>
                <c:pt idx="2">
                  <c:v>0.76</c:v>
                </c:pt>
                <c:pt idx="3">
                  <c:v>0.76</c:v>
                </c:pt>
                <c:pt idx="4">
                  <c:v>0.77</c:v>
                </c:pt>
                <c:pt idx="5">
                  <c:v>0.78</c:v>
                </c:pt>
                <c:pt idx="6">
                  <c:v>0.79</c:v>
                </c:pt>
                <c:pt idx="7">
                  <c:v>0.79</c:v>
                </c:pt>
                <c:pt idx="8">
                  <c:v>0.8</c:v>
                </c:pt>
                <c:pt idx="9">
                  <c:v>0.8</c:v>
                </c:pt>
                <c:pt idx="10">
                  <c:v>0.8</c:v>
                </c:pt>
                <c:pt idx="11">
                  <c:v>0.8</c:v>
                </c:pt>
                <c:pt idx="12">
                  <c:v>0.82</c:v>
                </c:pt>
                <c:pt idx="13">
                  <c:v>0.82</c:v>
                </c:pt>
                <c:pt idx="14">
                  <c:v>0.82</c:v>
                </c:pt>
                <c:pt idx="15">
                  <c:v>0.83</c:v>
                </c:pt>
                <c:pt idx="16">
                  <c:v>0.83</c:v>
                </c:pt>
                <c:pt idx="17">
                  <c:v>0.83</c:v>
                </c:pt>
                <c:pt idx="18">
                  <c:v>0.84</c:v>
                </c:pt>
                <c:pt idx="19">
                  <c:v>0.85</c:v>
                </c:pt>
                <c:pt idx="20">
                  <c:v>0.85</c:v>
                </c:pt>
                <c:pt idx="21">
                  <c:v>0.85</c:v>
                </c:pt>
                <c:pt idx="22">
                  <c:v>0.85</c:v>
                </c:pt>
                <c:pt idx="23">
                  <c:v>0.86</c:v>
                </c:pt>
                <c:pt idx="24">
                  <c:v>0.86</c:v>
                </c:pt>
                <c:pt idx="25">
                  <c:v>-10</c:v>
                </c:pt>
                <c:pt idx="26">
                  <c:v>0.87</c:v>
                </c:pt>
                <c:pt idx="27">
                  <c:v>0.87</c:v>
                </c:pt>
                <c:pt idx="28">
                  <c:v>0.87</c:v>
                </c:pt>
                <c:pt idx="29">
                  <c:v>0.88</c:v>
                </c:pt>
                <c:pt idx="30">
                  <c:v>0.88</c:v>
                </c:pt>
                <c:pt idx="31">
                  <c:v>0.89</c:v>
                </c:pt>
                <c:pt idx="32">
                  <c:v>0.89</c:v>
                </c:pt>
                <c:pt idx="33">
                  <c:v>0.89</c:v>
                </c:pt>
                <c:pt idx="34">
                  <c:v>0.89</c:v>
                </c:pt>
                <c:pt idx="35">
                  <c:v>0.9</c:v>
                </c:pt>
                <c:pt idx="36">
                  <c:v>0.9</c:v>
                </c:pt>
                <c:pt idx="37">
                  <c:v>0.91</c:v>
                </c:pt>
                <c:pt idx="38">
                  <c:v>0.91</c:v>
                </c:pt>
                <c:pt idx="39">
                  <c:v>0.92</c:v>
                </c:pt>
                <c:pt idx="40">
                  <c:v>0.92</c:v>
                </c:pt>
                <c:pt idx="41">
                  <c:v>0.92</c:v>
                </c:pt>
                <c:pt idx="42">
                  <c:v>0.93</c:v>
                </c:pt>
                <c:pt idx="43">
                  <c:v>0.93</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0.87</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78743040"/>
        <c:axId val="78745600"/>
      </c:lineChart>
      <c:catAx>
        <c:axId val="78743040"/>
        <c:scaling>
          <c:orientation val="minMax"/>
        </c:scaling>
        <c:delete val="0"/>
        <c:axPos val="b"/>
        <c:majorTickMark val="out"/>
        <c:minorTickMark val="none"/>
        <c:tickLblPos val="nextTo"/>
        <c:txPr>
          <a:bodyPr rot="-5400000" vert="horz"/>
          <a:lstStyle/>
          <a:p>
            <a:pPr>
              <a:defRPr sz="700"/>
            </a:pPr>
            <a:endParaRPr lang="en-US"/>
          </a:p>
        </c:txPr>
        <c:crossAx val="78745600"/>
        <c:crosses val="autoZero"/>
        <c:auto val="1"/>
        <c:lblAlgn val="ctr"/>
        <c:lblOffset val="100"/>
        <c:noMultiLvlLbl val="0"/>
      </c:catAx>
      <c:valAx>
        <c:axId val="7874560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78743040"/>
        <c:crosses val="autoZero"/>
        <c:crossBetween val="between"/>
      </c:valAx>
      <c:valAx>
        <c:axId val="78747136"/>
        <c:scaling>
          <c:orientation val="minMax"/>
          <c:max val="1"/>
          <c:min val="0"/>
        </c:scaling>
        <c:delete val="0"/>
        <c:axPos val="r"/>
        <c:numFmt formatCode="General" sourceLinked="1"/>
        <c:majorTickMark val="none"/>
        <c:minorTickMark val="none"/>
        <c:tickLblPos val="none"/>
        <c:spPr>
          <a:ln>
            <a:noFill/>
          </a:ln>
        </c:spPr>
        <c:crossAx val="78748672"/>
        <c:crosses val="max"/>
        <c:crossBetween val="between"/>
      </c:valAx>
      <c:catAx>
        <c:axId val="78748672"/>
        <c:scaling>
          <c:orientation val="minMax"/>
        </c:scaling>
        <c:delete val="1"/>
        <c:axPos val="b"/>
        <c:majorTickMark val="out"/>
        <c:minorTickMark val="none"/>
        <c:tickLblPos val="nextTo"/>
        <c:crossAx val="7874713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70824197283322E-2"/>
          <c:y val="0.13098368407703062"/>
          <c:w val="0.38624656725414158"/>
          <c:h val="0.5545312091257382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EC5656"/>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3"/>
              <c:layout>
                <c:manualLayout>
                  <c:x val="3.2546377306308348E-3"/>
                  <c:y val="-2.8035949298346997E-2"/>
                </c:manualLayout>
              </c:layout>
              <c:showLegendKey val="0"/>
              <c:showVal val="1"/>
              <c:showCatName val="0"/>
              <c:showSerName val="0"/>
              <c:showPercent val="0"/>
              <c:showBubbleSize val="0"/>
            </c:dLbl>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howLeaderLines val="1"/>
          </c:dLbls>
          <c:cat>
            <c:strRef>
              <c:f>Sheet1!$A$2:$A$5</c:f>
              <c:strCache>
                <c:ptCount val="4"/>
                <c:pt idx="0">
                  <c:v>Yes, definitely</c:v>
                </c:pt>
                <c:pt idx="1">
                  <c:v>Yes, to some extent</c:v>
                </c:pt>
                <c:pt idx="2">
                  <c:v>No, not at all</c:v>
                </c:pt>
                <c:pt idx="3">
                  <c:v>Don't know/can't say</c:v>
                </c:pt>
              </c:strCache>
            </c:strRef>
          </c:cat>
          <c:val>
            <c:numRef>
              <c:f>Sheet1!$B$2:$B$5</c:f>
              <c:numCache>
                <c:formatCode>General</c:formatCode>
                <c:ptCount val="4"/>
                <c:pt idx="0">
                  <c:v>45</c:v>
                </c:pt>
                <c:pt idx="1">
                  <c:v>45</c:v>
                </c:pt>
                <c:pt idx="2">
                  <c:v>7</c:v>
                </c:pt>
                <c:pt idx="3">
                  <c:v>3</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6643984001777572"/>
          <c:y val="0.13321343856503035"/>
          <c:w val="0.25363267717728333"/>
          <c:h val="0.60729986949670323"/>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rgbClr val="A6A6A6"/>
              </a:solidFill>
              <a:ln w="19050">
                <a:solidFill>
                  <a:schemeClr val="bg1"/>
                </a:solidFill>
              </a:ln>
            </c:spPr>
          </c:dPt>
          <c:dLbls>
            <c:dLbl>
              <c:idx val="5"/>
              <c:layout>
                <c:manualLayout>
                  <c:x val="8.7680619775408735E-3"/>
                  <c:y val="-2.8327582844637388E-2"/>
                </c:manualLayout>
              </c:layout>
              <c:showLegendKey val="0"/>
              <c:showVal val="1"/>
              <c:showCatName val="0"/>
              <c:showSerName val="0"/>
              <c:showPercent val="0"/>
              <c:showBubbleSize val="0"/>
            </c:dLbl>
            <c:numFmt formatCode="[&lt;3]&quot;&quot;;0\%" sourceLinked="0"/>
            <c:txPr>
              <a:bodyPr/>
              <a:lstStyle/>
              <a:p>
                <a:pPr>
                  <a:defRPr sz="9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Very good</c:v>
                </c:pt>
                <c:pt idx="1">
                  <c:v>Fairly good</c:v>
                </c:pt>
                <c:pt idx="2">
                  <c:v>Neither good nor poor</c:v>
                </c:pt>
                <c:pt idx="3">
                  <c:v>Fairly poor</c:v>
                </c:pt>
                <c:pt idx="4">
                  <c:v>Very poor</c:v>
                </c:pt>
                <c:pt idx="5">
                  <c:v>Don't know/can't say</c:v>
                </c:pt>
              </c:strCache>
            </c:strRef>
          </c:cat>
          <c:val>
            <c:numRef>
              <c:f>Sheet1!$B$2:$B$7</c:f>
              <c:numCache>
                <c:formatCode>General</c:formatCode>
                <c:ptCount val="6"/>
                <c:pt idx="0">
                  <c:v>29</c:v>
                </c:pt>
                <c:pt idx="1">
                  <c:v>41</c:v>
                </c:pt>
                <c:pt idx="2">
                  <c:v>17</c:v>
                </c:pt>
                <c:pt idx="3">
                  <c:v>8</c:v>
                </c:pt>
                <c:pt idx="4">
                  <c:v>2</c:v>
                </c:pt>
                <c:pt idx="5">
                  <c:v>3</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2"/>
                <c:pt idx="0">
                  <c:v>Good</c:v>
                </c:pt>
                <c:pt idx="1">
                  <c:v>Poor</c:v>
                </c:pt>
              </c:strCache>
            </c:strRef>
          </c:cat>
          <c:val>
            <c:numRef>
              <c:f>Sheet1!$B$2:$B$9</c:f>
              <c:numCache>
                <c:formatCode>General</c:formatCode>
                <c:ptCount val="8"/>
                <c:pt idx="0">
                  <c:v>100</c:v>
                </c:pt>
                <c:pt idx="1">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4825683346590504"/>
                  <c:y val="8.049698840642124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2"/>
                <c:pt idx="0">
                  <c:v>Good</c:v>
                </c:pt>
                <c:pt idx="1">
                  <c:v>Poor</c:v>
                </c:pt>
              </c:strCache>
            </c:strRef>
          </c:cat>
          <c:val>
            <c:numRef>
              <c:f>Sheet1!$C$2:$C$9</c:f>
              <c:numCache>
                <c:formatCode>#"%"</c:formatCode>
                <c:ptCount val="8"/>
                <c:pt idx="0">
                  <c:v>70</c:v>
                </c:pt>
                <c:pt idx="1">
                  <c:v>10</c:v>
                </c:pt>
              </c:numCache>
            </c:numRef>
          </c:val>
        </c:ser>
        <c:dLbls>
          <c:dLblPos val="inEnd"/>
          <c:showLegendKey val="0"/>
          <c:showVal val="1"/>
          <c:showCatName val="0"/>
          <c:showSerName val="0"/>
          <c:showPercent val="0"/>
          <c:showBubbleSize val="0"/>
        </c:dLbls>
        <c:gapWidth val="110"/>
        <c:overlap val="100"/>
        <c:axId val="125848576"/>
        <c:axId val="126619648"/>
      </c:barChart>
      <c:catAx>
        <c:axId val="125848576"/>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26619648"/>
        <c:crosses val="autoZero"/>
        <c:auto val="1"/>
        <c:lblAlgn val="ctr"/>
        <c:lblOffset val="100"/>
        <c:noMultiLvlLbl val="0"/>
      </c:catAx>
      <c:valAx>
        <c:axId val="126619648"/>
        <c:scaling>
          <c:orientation val="minMax"/>
          <c:max val="100"/>
          <c:min val="0"/>
        </c:scaling>
        <c:delete val="1"/>
        <c:axPos val="t"/>
        <c:numFmt formatCode="General" sourceLinked="1"/>
        <c:majorTickMark val="out"/>
        <c:minorTickMark val="out"/>
        <c:tickLblPos val="nextTo"/>
        <c:crossAx val="125848576"/>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DR AK &amp; N ATREY</c:v>
                </c:pt>
                <c:pt idx="1">
                  <c:v>DALTON TM</c:v>
                </c:pt>
                <c:pt idx="2">
                  <c:v>THE CHANDLER SURGERY</c:v>
                </c:pt>
                <c:pt idx="3">
                  <c:v>ELLIOT STREET SURGERY</c:v>
                </c:pt>
                <c:pt idx="4">
                  <c:v>PREMIER HEALTH TEAM</c:v>
                </c:pt>
                <c:pt idx="5">
                  <c:v>DR ELLIS &amp; KREPPEL</c:v>
                </c:pt>
                <c:pt idx="6">
                  <c:v>INTRAHEALTH LSV</c:v>
                </c:pt>
                <c:pt idx="7">
                  <c:v>THE DICCONSON GROUP PRACTICE</c:v>
                </c:pt>
                <c:pt idx="8">
                  <c:v>DR MUNRO &amp; PARTNERS</c:v>
                </c:pt>
                <c:pt idx="9">
                  <c:v>DR MAUNG &amp; PARTNERS</c:v>
                </c:pt>
                <c:pt idx="10">
                  <c:v>HATIKAKOTY N</c:v>
                </c:pt>
                <c:pt idx="11">
                  <c:v>INTRAHEALTH PLATT BRIDGE</c:v>
                </c:pt>
                <c:pt idx="12">
                  <c:v>DRS D'ARIFAT, ELISLAM, WAN &amp; SHAIKH</c:v>
                </c:pt>
                <c:pt idx="13">
                  <c:v>GRASMERE SURGERY</c:v>
                </c:pt>
                <c:pt idx="14">
                  <c:v>OLLERTON A</c:v>
                </c:pt>
                <c:pt idx="15">
                  <c:v>DR JD SEABROOK</c:v>
                </c:pt>
                <c:pt idx="16">
                  <c:v>LILFORD PARK SURGERY</c:v>
                </c:pt>
                <c:pt idx="17">
                  <c:v>ESA BH</c:v>
                </c:pt>
                <c:pt idx="18">
                  <c:v>DR S VASANTH</c:v>
                </c:pt>
                <c:pt idx="19">
                  <c:v>GRASMERE SURGERY</c:v>
                </c:pt>
                <c:pt idx="20">
                  <c:v>MARUS BRIDGE PRACTICE</c:v>
                </c:pt>
                <c:pt idx="21">
                  <c:v>DR PT MAHADEVAPPA</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DR AK &amp; N ATREY</c:v>
                </c:pt>
                <c:pt idx="1">
                  <c:v>DALTON TM</c:v>
                </c:pt>
                <c:pt idx="2">
                  <c:v>THE CHANDLER SURGERY</c:v>
                </c:pt>
                <c:pt idx="3">
                  <c:v>ELLIOT STREET SURGERY</c:v>
                </c:pt>
                <c:pt idx="4">
                  <c:v>PREMIER HEALTH TEAM</c:v>
                </c:pt>
                <c:pt idx="5">
                  <c:v>DR ELLIS &amp; KREPPEL</c:v>
                </c:pt>
                <c:pt idx="6">
                  <c:v>INTRAHEALTH LSV</c:v>
                </c:pt>
                <c:pt idx="7">
                  <c:v>THE DICCONSON GROUP PRACTICE</c:v>
                </c:pt>
                <c:pt idx="8">
                  <c:v>DR MUNRO &amp; PARTNERS</c:v>
                </c:pt>
                <c:pt idx="9">
                  <c:v>DR MAUNG &amp; PARTNERS</c:v>
                </c:pt>
                <c:pt idx="10">
                  <c:v>HATIKAKOTY N</c:v>
                </c:pt>
                <c:pt idx="11">
                  <c:v>INTRAHEALTH PLATT BRIDGE</c:v>
                </c:pt>
                <c:pt idx="12">
                  <c:v>DRS D'ARIFAT, ELISLAM, WAN &amp; SHAIKH</c:v>
                </c:pt>
                <c:pt idx="13">
                  <c:v>GRASMERE SURGERY</c:v>
                </c:pt>
                <c:pt idx="14">
                  <c:v>OLLERTON A</c:v>
                </c:pt>
                <c:pt idx="15">
                  <c:v>DR JD SEABROOK</c:v>
                </c:pt>
                <c:pt idx="16">
                  <c:v>LILFORD PARK SURGERY</c:v>
                </c:pt>
                <c:pt idx="17">
                  <c:v>ESA BH</c:v>
                </c:pt>
                <c:pt idx="18">
                  <c:v>DR S VASANTH</c:v>
                </c:pt>
                <c:pt idx="19">
                  <c:v>GRASMERE SURGERY</c:v>
                </c:pt>
                <c:pt idx="20">
                  <c:v>MARUS BRIDGE PRACTICE</c:v>
                </c:pt>
                <c:pt idx="21">
                  <c:v>DR PT MAHADEVAPPA</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DR AK &amp; N ATREY</c:v>
                </c:pt>
                <c:pt idx="1">
                  <c:v>DALTON TM</c:v>
                </c:pt>
                <c:pt idx="2">
                  <c:v>THE CHANDLER SURGERY</c:v>
                </c:pt>
                <c:pt idx="3">
                  <c:v>ELLIOT STREET SURGERY</c:v>
                </c:pt>
                <c:pt idx="4">
                  <c:v>PREMIER HEALTH TEAM</c:v>
                </c:pt>
                <c:pt idx="5">
                  <c:v>DR ELLIS &amp; KREPPEL</c:v>
                </c:pt>
                <c:pt idx="6">
                  <c:v>INTRAHEALTH LSV</c:v>
                </c:pt>
                <c:pt idx="7">
                  <c:v>THE DICCONSON GROUP PRACTICE</c:v>
                </c:pt>
                <c:pt idx="8">
                  <c:v>DR MUNRO &amp; PARTNERS</c:v>
                </c:pt>
                <c:pt idx="9">
                  <c:v>DR MAUNG &amp; PARTNERS</c:v>
                </c:pt>
                <c:pt idx="10">
                  <c:v>HATIKAKOTY N</c:v>
                </c:pt>
                <c:pt idx="11">
                  <c:v>INTRAHEALTH PLATT BRIDGE</c:v>
                </c:pt>
                <c:pt idx="12">
                  <c:v>DRS D'ARIFAT, ELISLAM, WAN &amp; SHAIKH</c:v>
                </c:pt>
                <c:pt idx="13">
                  <c:v>GRASMERE SURGERY</c:v>
                </c:pt>
                <c:pt idx="14">
                  <c:v>OLLERTON A</c:v>
                </c:pt>
                <c:pt idx="15">
                  <c:v>DR JD SEABROOK</c:v>
                </c:pt>
                <c:pt idx="16">
                  <c:v>LILFORD PARK SURGERY</c:v>
                </c:pt>
                <c:pt idx="17">
                  <c:v>ESA BH</c:v>
                </c:pt>
                <c:pt idx="18">
                  <c:v>DR S VASANTH</c:v>
                </c:pt>
                <c:pt idx="19">
                  <c:v>GRASMERE SURGERY</c:v>
                </c:pt>
                <c:pt idx="20">
                  <c:v>MARUS BRIDGE PRACTICE</c:v>
                </c:pt>
                <c:pt idx="21">
                  <c:v>DR PT MAHADEVAPPA</c:v>
                </c:pt>
              </c:strCache>
            </c:strRef>
          </c:cat>
          <c:val>
            <c:numRef>
              <c:f>Sheet1!$F$2:$F$45</c:f>
              <c:numCache>
                <c:formatCode>General</c:formatCode>
                <c:ptCount val="44"/>
                <c:pt idx="0">
                  <c:v>0.93</c:v>
                </c:pt>
                <c:pt idx="1">
                  <c:v>0.93</c:v>
                </c:pt>
                <c:pt idx="2">
                  <c:v>0.94</c:v>
                </c:pt>
                <c:pt idx="3">
                  <c:v>0.94</c:v>
                </c:pt>
                <c:pt idx="4">
                  <c:v>0.94</c:v>
                </c:pt>
                <c:pt idx="5">
                  <c:v>0.94</c:v>
                </c:pt>
                <c:pt idx="6">
                  <c:v>0.94</c:v>
                </c:pt>
                <c:pt idx="7">
                  <c:v>0.95</c:v>
                </c:pt>
                <c:pt idx="8">
                  <c:v>0.95</c:v>
                </c:pt>
                <c:pt idx="9">
                  <c:v>0.95</c:v>
                </c:pt>
                <c:pt idx="10">
                  <c:v>0.95</c:v>
                </c:pt>
                <c:pt idx="11">
                  <c:v>0.95</c:v>
                </c:pt>
                <c:pt idx="12">
                  <c:v>0.96</c:v>
                </c:pt>
                <c:pt idx="13">
                  <c:v>0.96</c:v>
                </c:pt>
                <c:pt idx="14">
                  <c:v>0.96</c:v>
                </c:pt>
                <c:pt idx="15">
                  <c:v>0.97</c:v>
                </c:pt>
                <c:pt idx="16">
                  <c:v>0.97</c:v>
                </c:pt>
                <c:pt idx="17">
                  <c:v>0.97</c:v>
                </c:pt>
                <c:pt idx="18">
                  <c:v>0.97</c:v>
                </c:pt>
                <c:pt idx="19">
                  <c:v>0.98</c:v>
                </c:pt>
                <c:pt idx="20">
                  <c:v>0.98</c:v>
                </c:pt>
                <c:pt idx="21">
                  <c:v>0.99</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DR AK &amp; N ATREY</c:v>
                </c:pt>
                <c:pt idx="1">
                  <c:v>DALTON TM</c:v>
                </c:pt>
                <c:pt idx="2">
                  <c:v>THE CHANDLER SURGERY</c:v>
                </c:pt>
                <c:pt idx="3">
                  <c:v>ELLIOT STREET SURGERY</c:v>
                </c:pt>
                <c:pt idx="4">
                  <c:v>PREMIER HEALTH TEAM</c:v>
                </c:pt>
                <c:pt idx="5">
                  <c:v>DR ELLIS &amp; KREPPEL</c:v>
                </c:pt>
                <c:pt idx="6">
                  <c:v>INTRAHEALTH LSV</c:v>
                </c:pt>
                <c:pt idx="7">
                  <c:v>THE DICCONSON GROUP PRACTICE</c:v>
                </c:pt>
                <c:pt idx="8">
                  <c:v>DR MUNRO &amp; PARTNERS</c:v>
                </c:pt>
                <c:pt idx="9">
                  <c:v>DR MAUNG &amp; PARTNERS</c:v>
                </c:pt>
                <c:pt idx="10">
                  <c:v>HATIKAKOTY N</c:v>
                </c:pt>
                <c:pt idx="11">
                  <c:v>INTRAHEALTH PLATT BRIDGE</c:v>
                </c:pt>
                <c:pt idx="12">
                  <c:v>DRS D'ARIFAT, ELISLAM, WAN &amp; SHAIKH</c:v>
                </c:pt>
                <c:pt idx="13">
                  <c:v>GRASMERE SURGERY</c:v>
                </c:pt>
                <c:pt idx="14">
                  <c:v>OLLERTON A</c:v>
                </c:pt>
                <c:pt idx="15">
                  <c:v>DR JD SEABROOK</c:v>
                </c:pt>
                <c:pt idx="16">
                  <c:v>LILFORD PARK SURGERY</c:v>
                </c:pt>
                <c:pt idx="17">
                  <c:v>ESA BH</c:v>
                </c:pt>
                <c:pt idx="18">
                  <c:v>DR S VASANTH</c:v>
                </c:pt>
                <c:pt idx="19">
                  <c:v>GRASMERE SURGERY</c:v>
                </c:pt>
                <c:pt idx="20">
                  <c:v>MARUS BRIDGE PRACTICE</c:v>
                </c:pt>
                <c:pt idx="21">
                  <c:v>DR PT MAHADEVAPPA</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DR AK &amp; N ATREY</c:v>
                </c:pt>
                <c:pt idx="1">
                  <c:v>DALTON TM</c:v>
                </c:pt>
                <c:pt idx="2">
                  <c:v>THE CHANDLER SURGERY</c:v>
                </c:pt>
                <c:pt idx="3">
                  <c:v>ELLIOT STREET SURGERY</c:v>
                </c:pt>
                <c:pt idx="4">
                  <c:v>PREMIER HEALTH TEAM</c:v>
                </c:pt>
                <c:pt idx="5">
                  <c:v>DR ELLIS &amp; KREPPEL</c:v>
                </c:pt>
                <c:pt idx="6">
                  <c:v>INTRAHEALTH LSV</c:v>
                </c:pt>
                <c:pt idx="7">
                  <c:v>THE DICCONSON GROUP PRACTICE</c:v>
                </c:pt>
                <c:pt idx="8">
                  <c:v>DR MUNRO &amp; PARTNERS</c:v>
                </c:pt>
                <c:pt idx="9">
                  <c:v>DR MAUNG &amp; PARTNERS</c:v>
                </c:pt>
                <c:pt idx="10">
                  <c:v>HATIKAKOTY N</c:v>
                </c:pt>
                <c:pt idx="11">
                  <c:v>INTRAHEALTH PLATT BRIDGE</c:v>
                </c:pt>
                <c:pt idx="12">
                  <c:v>DRS D'ARIFAT, ELISLAM, WAN &amp; SHAIKH</c:v>
                </c:pt>
                <c:pt idx="13">
                  <c:v>GRASMERE SURGERY</c:v>
                </c:pt>
                <c:pt idx="14">
                  <c:v>OLLERTON A</c:v>
                </c:pt>
                <c:pt idx="15">
                  <c:v>DR JD SEABROOK</c:v>
                </c:pt>
                <c:pt idx="16">
                  <c:v>LILFORD PARK SURGERY</c:v>
                </c:pt>
                <c:pt idx="17">
                  <c:v>ESA BH</c:v>
                </c:pt>
                <c:pt idx="18">
                  <c:v>DR S VASANTH</c:v>
                </c:pt>
                <c:pt idx="19">
                  <c:v>GRASMERE SURGERY</c:v>
                </c:pt>
                <c:pt idx="20">
                  <c:v>MARUS BRIDGE PRACTICE</c:v>
                </c:pt>
                <c:pt idx="21">
                  <c:v>DR PT MAHADEVAPPA</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78496128"/>
        <c:axId val="7849024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DR AK &amp; N ATREY</c:v>
                </c:pt>
                <c:pt idx="1">
                  <c:v>DALTON TM</c:v>
                </c:pt>
                <c:pt idx="2">
                  <c:v>THE CHANDLER SURGERY</c:v>
                </c:pt>
                <c:pt idx="3">
                  <c:v>ELLIOT STREET SURGERY</c:v>
                </c:pt>
                <c:pt idx="4">
                  <c:v>PREMIER HEALTH TEAM</c:v>
                </c:pt>
                <c:pt idx="5">
                  <c:v>DR ELLIS &amp; KREPPEL</c:v>
                </c:pt>
                <c:pt idx="6">
                  <c:v>INTRAHEALTH LSV</c:v>
                </c:pt>
                <c:pt idx="7">
                  <c:v>THE DICCONSON GROUP PRACTICE</c:v>
                </c:pt>
                <c:pt idx="8">
                  <c:v>DR MUNRO &amp; PARTNERS</c:v>
                </c:pt>
                <c:pt idx="9">
                  <c:v>DR MAUNG &amp; PARTNERS</c:v>
                </c:pt>
                <c:pt idx="10">
                  <c:v>HATIKAKOTY N</c:v>
                </c:pt>
                <c:pt idx="11">
                  <c:v>INTRAHEALTH PLATT BRIDGE</c:v>
                </c:pt>
                <c:pt idx="12">
                  <c:v>DRS D'ARIFAT, ELISLAM, WAN &amp; SHAIKH</c:v>
                </c:pt>
                <c:pt idx="13">
                  <c:v>GRASMERE SURGERY</c:v>
                </c:pt>
                <c:pt idx="14">
                  <c:v>OLLERTON A</c:v>
                </c:pt>
                <c:pt idx="15">
                  <c:v>DR JD SEABROOK</c:v>
                </c:pt>
                <c:pt idx="16">
                  <c:v>LILFORD PARK SURGERY</c:v>
                </c:pt>
                <c:pt idx="17">
                  <c:v>ESA BH</c:v>
                </c:pt>
                <c:pt idx="18">
                  <c:v>DR S VASANTH</c:v>
                </c:pt>
                <c:pt idx="19">
                  <c:v>GRASMERE SURGERY</c:v>
                </c:pt>
                <c:pt idx="20">
                  <c:v>MARUS BRIDGE PRACTICE</c:v>
                </c:pt>
                <c:pt idx="21">
                  <c:v>DR PT MAHADEVAPPA</c:v>
                </c:pt>
              </c:strCache>
            </c:strRef>
          </c:cat>
          <c:val>
            <c:numRef>
              <c:f>Sheet1!$B$2:$B$45</c:f>
              <c:numCache>
                <c:formatCode>0%</c:formatCode>
                <c:ptCount val="44"/>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DR AK &amp; N ATREY</c:v>
                </c:pt>
                <c:pt idx="1">
                  <c:v>DALTON TM</c:v>
                </c:pt>
                <c:pt idx="2">
                  <c:v>THE CHANDLER SURGERY</c:v>
                </c:pt>
                <c:pt idx="3">
                  <c:v>ELLIOT STREET SURGERY</c:v>
                </c:pt>
                <c:pt idx="4">
                  <c:v>PREMIER HEALTH TEAM</c:v>
                </c:pt>
                <c:pt idx="5">
                  <c:v>DR ELLIS &amp; KREPPEL</c:v>
                </c:pt>
                <c:pt idx="6">
                  <c:v>INTRAHEALTH LSV</c:v>
                </c:pt>
                <c:pt idx="7">
                  <c:v>THE DICCONSON GROUP PRACTICE</c:v>
                </c:pt>
                <c:pt idx="8">
                  <c:v>DR MUNRO &amp; PARTNERS</c:v>
                </c:pt>
                <c:pt idx="9">
                  <c:v>DR MAUNG &amp; PARTNERS</c:v>
                </c:pt>
                <c:pt idx="10">
                  <c:v>HATIKAKOTY N</c:v>
                </c:pt>
                <c:pt idx="11">
                  <c:v>INTRAHEALTH PLATT BRIDGE</c:v>
                </c:pt>
                <c:pt idx="12">
                  <c:v>DRS D'ARIFAT, ELISLAM, WAN &amp; SHAIKH</c:v>
                </c:pt>
                <c:pt idx="13">
                  <c:v>GRASMERE SURGERY</c:v>
                </c:pt>
                <c:pt idx="14">
                  <c:v>OLLERTON A</c:v>
                </c:pt>
                <c:pt idx="15">
                  <c:v>DR JD SEABROOK</c:v>
                </c:pt>
                <c:pt idx="16">
                  <c:v>LILFORD PARK SURGERY</c:v>
                </c:pt>
                <c:pt idx="17">
                  <c:v>ESA BH</c:v>
                </c:pt>
                <c:pt idx="18">
                  <c:v>DR S VASANTH</c:v>
                </c:pt>
                <c:pt idx="19">
                  <c:v>GRASMERE SURGERY</c:v>
                </c:pt>
                <c:pt idx="20">
                  <c:v>MARUS BRIDGE PRACTICE</c:v>
                </c:pt>
                <c:pt idx="21">
                  <c:v>DR PT MAHADEVAPPA</c:v>
                </c:pt>
              </c:strCache>
            </c:strRef>
          </c:cat>
          <c:val>
            <c:numRef>
              <c:f>Sheet1!$C$2:$C$45</c:f>
              <c:numCache>
                <c:formatCode>0%</c:formatCode>
                <c:ptCount val="44"/>
                <c:pt idx="0">
                  <c:v>0.93</c:v>
                </c:pt>
                <c:pt idx="1">
                  <c:v>0.93</c:v>
                </c:pt>
                <c:pt idx="2">
                  <c:v>0.94</c:v>
                </c:pt>
                <c:pt idx="3">
                  <c:v>0.94</c:v>
                </c:pt>
                <c:pt idx="4">
                  <c:v>0.94</c:v>
                </c:pt>
                <c:pt idx="5">
                  <c:v>0.94</c:v>
                </c:pt>
                <c:pt idx="6">
                  <c:v>0.94</c:v>
                </c:pt>
                <c:pt idx="7">
                  <c:v>0.95</c:v>
                </c:pt>
                <c:pt idx="8">
                  <c:v>0.95</c:v>
                </c:pt>
                <c:pt idx="9">
                  <c:v>0.95</c:v>
                </c:pt>
                <c:pt idx="10">
                  <c:v>0.95</c:v>
                </c:pt>
                <c:pt idx="11">
                  <c:v>0.95</c:v>
                </c:pt>
                <c:pt idx="12">
                  <c:v>0.96</c:v>
                </c:pt>
                <c:pt idx="13">
                  <c:v>0.96</c:v>
                </c:pt>
                <c:pt idx="14">
                  <c:v>0.96</c:v>
                </c:pt>
                <c:pt idx="15">
                  <c:v>0.97</c:v>
                </c:pt>
                <c:pt idx="16">
                  <c:v>0.97</c:v>
                </c:pt>
                <c:pt idx="17">
                  <c:v>0.97</c:v>
                </c:pt>
                <c:pt idx="18">
                  <c:v>0.97</c:v>
                </c:pt>
                <c:pt idx="19">
                  <c:v>0.98</c:v>
                </c:pt>
                <c:pt idx="20">
                  <c:v>0.98</c:v>
                </c:pt>
                <c:pt idx="21">
                  <c:v>0.99</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78477952"/>
        <c:axId val="78488704"/>
      </c:lineChart>
      <c:catAx>
        <c:axId val="78477952"/>
        <c:scaling>
          <c:orientation val="minMax"/>
        </c:scaling>
        <c:delete val="0"/>
        <c:axPos val="b"/>
        <c:majorTickMark val="out"/>
        <c:minorTickMark val="none"/>
        <c:tickLblPos val="nextTo"/>
        <c:txPr>
          <a:bodyPr rot="-5400000" vert="horz"/>
          <a:lstStyle/>
          <a:p>
            <a:pPr>
              <a:defRPr sz="700"/>
            </a:pPr>
            <a:endParaRPr lang="en-US"/>
          </a:p>
        </c:txPr>
        <c:crossAx val="78488704"/>
        <c:crosses val="autoZero"/>
        <c:auto val="1"/>
        <c:lblAlgn val="ctr"/>
        <c:lblOffset val="100"/>
        <c:noMultiLvlLbl val="0"/>
      </c:catAx>
      <c:valAx>
        <c:axId val="7848870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78477952"/>
        <c:crosses val="autoZero"/>
        <c:crossBetween val="between"/>
      </c:valAx>
      <c:valAx>
        <c:axId val="78490240"/>
        <c:scaling>
          <c:orientation val="minMax"/>
          <c:max val="1"/>
          <c:min val="0"/>
        </c:scaling>
        <c:delete val="0"/>
        <c:axPos val="r"/>
        <c:numFmt formatCode="General" sourceLinked="1"/>
        <c:majorTickMark val="none"/>
        <c:minorTickMark val="none"/>
        <c:tickLblPos val="none"/>
        <c:spPr>
          <a:ln>
            <a:noFill/>
          </a:ln>
        </c:spPr>
        <c:crossAx val="78496128"/>
        <c:crosses val="max"/>
        <c:crossBetween val="between"/>
      </c:valAx>
      <c:catAx>
        <c:axId val="78496128"/>
        <c:scaling>
          <c:orientation val="minMax"/>
        </c:scaling>
        <c:delete val="1"/>
        <c:axPos val="b"/>
        <c:majorTickMark val="out"/>
        <c:minorTickMark val="none"/>
        <c:tickLblPos val="nextTo"/>
        <c:crossAx val="7849024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Good</c:v>
                </c:pt>
                <c:pt idx="1">
                  <c:v>Poor</c:v>
                </c:pt>
                <c:pt idx="3">
                  <c:v>Good</c:v>
                </c:pt>
                <c:pt idx="4">
                  <c:v>Poor</c:v>
                </c:pt>
                <c:pt idx="6">
                  <c:v>Good</c:v>
                </c:pt>
                <c:pt idx="7">
                  <c:v>Poor</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Good</c:v>
                </c:pt>
                <c:pt idx="1">
                  <c:v>Poor</c:v>
                </c:pt>
                <c:pt idx="3">
                  <c:v>Good</c:v>
                </c:pt>
                <c:pt idx="4">
                  <c:v>Poor</c:v>
                </c:pt>
                <c:pt idx="6">
                  <c:v>Good</c:v>
                </c:pt>
                <c:pt idx="7">
                  <c:v>Poor</c:v>
                </c:pt>
              </c:strCache>
            </c:strRef>
          </c:cat>
          <c:val>
            <c:numRef>
              <c:f>Sheet1!$C$2:$C$9</c:f>
              <c:numCache>
                <c:formatCode>#"%"</c:formatCode>
                <c:ptCount val="8"/>
                <c:pt idx="0">
                  <c:v>87</c:v>
                </c:pt>
                <c:pt idx="1">
                  <c:v>4</c:v>
                </c:pt>
                <c:pt idx="3">
                  <c:v>87</c:v>
                </c:pt>
                <c:pt idx="4">
                  <c:v>4</c:v>
                </c:pt>
                <c:pt idx="6">
                  <c:v>88</c:v>
                </c:pt>
                <c:pt idx="7">
                  <c:v>4</c:v>
                </c:pt>
              </c:numCache>
            </c:numRef>
          </c:val>
        </c:ser>
        <c:dLbls>
          <c:dLblPos val="inEnd"/>
          <c:showLegendKey val="0"/>
          <c:showVal val="1"/>
          <c:showCatName val="0"/>
          <c:showSerName val="0"/>
          <c:showPercent val="0"/>
          <c:showBubbleSize val="0"/>
        </c:dLbls>
        <c:gapWidth val="110"/>
        <c:overlap val="100"/>
        <c:axId val="31206784"/>
        <c:axId val="31261056"/>
      </c:barChart>
      <c:catAx>
        <c:axId val="31206784"/>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31261056"/>
        <c:crosses val="autoZero"/>
        <c:auto val="1"/>
        <c:lblAlgn val="ctr"/>
        <c:lblOffset val="100"/>
        <c:noMultiLvlLbl val="0"/>
      </c:catAx>
      <c:valAx>
        <c:axId val="31261056"/>
        <c:scaling>
          <c:orientation val="minMax"/>
          <c:max val="100"/>
          <c:min val="0"/>
        </c:scaling>
        <c:delete val="1"/>
        <c:axPos val="t"/>
        <c:numFmt formatCode="General" sourceLinked="1"/>
        <c:majorTickMark val="out"/>
        <c:minorTickMark val="out"/>
        <c:tickLblPos val="nextTo"/>
        <c:crossAx val="31206784"/>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Easy</c:v>
                </c:pt>
                <c:pt idx="1">
                  <c:v>Not easy</c:v>
                </c:pt>
                <c:pt idx="3">
                  <c:v>Easy</c:v>
                </c:pt>
                <c:pt idx="4">
                  <c:v>Not easy</c:v>
                </c:pt>
                <c:pt idx="6">
                  <c:v>Easy</c:v>
                </c:pt>
                <c:pt idx="7">
                  <c:v>Not easy</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Easy</c:v>
                </c:pt>
                <c:pt idx="1">
                  <c:v>Not easy</c:v>
                </c:pt>
                <c:pt idx="3">
                  <c:v>Easy</c:v>
                </c:pt>
                <c:pt idx="4">
                  <c:v>Not easy</c:v>
                </c:pt>
                <c:pt idx="6">
                  <c:v>Easy</c:v>
                </c:pt>
                <c:pt idx="7">
                  <c:v>Not easy</c:v>
                </c:pt>
              </c:strCache>
            </c:strRef>
          </c:cat>
          <c:val>
            <c:numRef>
              <c:f>Sheet1!$C$2:$C$9</c:f>
              <c:numCache>
                <c:formatCode>#"%"</c:formatCode>
                <c:ptCount val="8"/>
                <c:pt idx="0">
                  <c:v>75</c:v>
                </c:pt>
                <c:pt idx="1">
                  <c:v>22</c:v>
                </c:pt>
                <c:pt idx="3">
                  <c:v>76</c:v>
                </c:pt>
                <c:pt idx="4">
                  <c:v>21</c:v>
                </c:pt>
                <c:pt idx="6">
                  <c:v>79</c:v>
                </c:pt>
                <c:pt idx="7">
                  <c:v>18</c:v>
                </c:pt>
              </c:numCache>
            </c:numRef>
          </c:val>
        </c:ser>
        <c:dLbls>
          <c:dLblPos val="inEnd"/>
          <c:showLegendKey val="0"/>
          <c:showVal val="1"/>
          <c:showCatName val="0"/>
          <c:showSerName val="0"/>
          <c:showPercent val="0"/>
          <c:showBubbleSize val="0"/>
        </c:dLbls>
        <c:gapWidth val="110"/>
        <c:overlap val="100"/>
        <c:axId val="78428800"/>
        <c:axId val="78433664"/>
      </c:barChart>
      <c:catAx>
        <c:axId val="78428800"/>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78433664"/>
        <c:crosses val="autoZero"/>
        <c:auto val="1"/>
        <c:lblAlgn val="ctr"/>
        <c:lblOffset val="100"/>
        <c:noMultiLvlLbl val="0"/>
      </c:catAx>
      <c:valAx>
        <c:axId val="78433664"/>
        <c:scaling>
          <c:orientation val="minMax"/>
          <c:max val="100"/>
          <c:min val="0"/>
        </c:scaling>
        <c:delete val="1"/>
        <c:axPos val="t"/>
        <c:numFmt formatCode="General" sourceLinked="1"/>
        <c:majorTickMark val="out"/>
        <c:minorTickMark val="out"/>
        <c:tickLblPos val="nextTo"/>
        <c:crossAx val="78428800"/>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EC5656"/>
              </a:solidFill>
              <a:ln w="19050">
                <a:solidFill>
                  <a:schemeClr val="bg1"/>
                </a:solidFill>
              </a:ln>
            </c:spPr>
          </c:dPt>
          <c:dPt>
            <c:idx val="4"/>
            <c:bubble3D val="0"/>
            <c:spPr>
              <a:solidFill>
                <a:srgbClr val="BFBFBF"/>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9.5852876250464222E-3"/>
                  <c:y val="0"/>
                </c:manualLayout>
              </c:layout>
              <c:numFmt formatCode="[&lt;3]&quot;&quot;;0\%" sourceLinked="0"/>
              <c:spPr/>
              <c:txPr>
                <a:bodyPr/>
                <a:lstStyle/>
                <a:p>
                  <a:pPr>
                    <a:defRPr sz="900" b="0">
                      <a:solidFill>
                        <a:schemeClr val="bg1">
                          <a:lumMod val="95000"/>
                        </a:schemeClr>
                      </a:solidFill>
                    </a:defRPr>
                  </a:pPr>
                  <a:endParaRPr lang="en-US"/>
                </a:p>
              </c:txPr>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easy</c:v>
                </c:pt>
                <c:pt idx="1">
                  <c:v>Fairly easy</c:v>
                </c:pt>
                <c:pt idx="2">
                  <c:v>Not very easy</c:v>
                </c:pt>
                <c:pt idx="3">
                  <c:v>Not at all easy</c:v>
                </c:pt>
                <c:pt idx="4">
                  <c:v>Haven't tried</c:v>
                </c:pt>
              </c:strCache>
            </c:strRef>
          </c:cat>
          <c:val>
            <c:numRef>
              <c:f>Sheet1!$B$2:$B$6</c:f>
              <c:numCache>
                <c:formatCode>General</c:formatCode>
                <c:ptCount val="5"/>
                <c:pt idx="0">
                  <c:v>28</c:v>
                </c:pt>
                <c:pt idx="1">
                  <c:v>47</c:v>
                </c:pt>
                <c:pt idx="2">
                  <c:v>15</c:v>
                </c:pt>
                <c:pt idx="3">
                  <c:v>7</c:v>
                </c:pt>
                <c:pt idx="4">
                  <c:v>3</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46</c:v>
                </c:pt>
                <c:pt idx="1">
                  <c:v>54</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99</c:v>
                </c:pt>
                <c:pt idx="1">
                  <c:v>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57</c:v>
                </c:pt>
                <c:pt idx="1">
                  <c:v>43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77</c:v>
                </c:pt>
                <c:pt idx="1">
                  <c:v>23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FFFFF">
                  <a:lumMod val="75000"/>
                </a:srgbClr>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chemeClr val="accent4">
                  <a:lumMod val="50000"/>
                </a:schemeClr>
              </a:solidFill>
              <a:ln w="19050">
                <a:solidFill>
                  <a:schemeClr val="bg1"/>
                </a:solidFill>
              </a:ln>
            </c:spPr>
          </c:dPt>
          <c:dLbls>
            <c:dLbl>
              <c:idx val="3"/>
              <c:layout>
                <c:manualLayout>
                  <c:x val="0"/>
                  <c:y val="-1.4683031502617511E-2"/>
                </c:manualLayout>
              </c:layout>
              <c:showLegendKey val="0"/>
              <c:showVal val="1"/>
              <c:showCatName val="0"/>
              <c:showSerName val="0"/>
              <c:showPercent val="0"/>
              <c:showBubbleSize val="0"/>
            </c:dLbl>
            <c:dLbl>
              <c:idx val="4"/>
              <c:layout>
                <c:manualLayout>
                  <c:x val="9.5852876250464222E-3"/>
                  <c:y val="0"/>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47</c:v>
                </c:pt>
                <c:pt idx="1">
                  <c:v>40</c:v>
                </c:pt>
                <c:pt idx="2">
                  <c:v>9</c:v>
                </c:pt>
                <c:pt idx="3">
                  <c:v>3</c:v>
                </c:pt>
                <c:pt idx="4">
                  <c:v>1</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BEECH HILL MEDICAL PRACTICE</c:v>
                </c:pt>
                <c:pt idx="1">
                  <c:v>LEIGH FAMILY PRACTICE</c:v>
                </c:pt>
                <c:pt idx="2">
                  <c:v>SULLIVAN WAY SURGERY</c:v>
                </c:pt>
                <c:pt idx="3">
                  <c:v>PEMBERTON SURGERY</c:v>
                </c:pt>
                <c:pt idx="4">
                  <c:v>PLATT BRIDGE HEALTH CENTRE</c:v>
                </c:pt>
                <c:pt idx="5">
                  <c:v>BRYN CROSS SURGERY</c:v>
                </c:pt>
                <c:pt idx="6">
                  <c:v>THE DICCONSON GROUP PRACTICE</c:v>
                </c:pt>
                <c:pt idx="7">
                  <c:v>DR R ANDERSON &amp; DR M AHMED</c:v>
                </c:pt>
                <c:pt idx="8">
                  <c:v>DR SPIELMANN &amp; PARTNERS</c:v>
                </c:pt>
                <c:pt idx="9">
                  <c:v>PENNYGATE MEDICAL CENTRE</c:v>
                </c:pt>
                <c:pt idx="10">
                  <c:v>DRS D'ARIFAT, ELISLAM, WAN &amp; SHAIKH</c:v>
                </c:pt>
                <c:pt idx="11">
                  <c:v>DR PATEL, KAMATH &amp; PARTNERS</c:v>
                </c:pt>
                <c:pt idx="12">
                  <c:v>DR ANIS &amp; ANIS</c:v>
                </c:pt>
                <c:pt idx="13">
                  <c:v>BROOKMILL MEDICAL CENTRE</c:v>
                </c:pt>
                <c:pt idx="14">
                  <c:v>INTRAHEALTH TYLDESLEY</c:v>
                </c:pt>
                <c:pt idx="15">
                  <c:v>DR ALISTAIR ASHTON</c:v>
                </c:pt>
                <c:pt idx="16">
                  <c:v>BRADSHAW MEDICAL CENTRE</c:v>
                </c:pt>
                <c:pt idx="17">
                  <c:v>SHAHBAZI SS</c:v>
                </c:pt>
                <c:pt idx="18">
                  <c:v>THOMPSON ART</c:v>
                </c:pt>
                <c:pt idx="19">
                  <c:v>CCG</c:v>
                </c:pt>
                <c:pt idx="20">
                  <c:v>DR S VASANTH</c:v>
                </c:pt>
                <c:pt idx="21">
                  <c:v>STANDISH MEDICAL PRACTICE</c:v>
                </c:pt>
                <c:pt idx="22">
                  <c:v>DR MUNRO &amp; PARTNERS</c:v>
                </c:pt>
                <c:pt idx="23">
                  <c:v>DR TUN &amp; PARTNERS</c:v>
                </c:pt>
                <c:pt idx="24">
                  <c:v>THE CHANDLER SURGERY</c:v>
                </c:pt>
                <c:pt idx="25">
                  <c:v>OLLERTON A</c:v>
                </c:pt>
                <c:pt idx="26">
                  <c:v>XAVIER CA</c:v>
                </c:pt>
                <c:pt idx="27">
                  <c:v>MEDICENTRE</c:v>
                </c:pt>
                <c:pt idx="28">
                  <c:v>ZAMAN</c:v>
                </c:pt>
                <c:pt idx="29">
                  <c:v>ASPULL SURGERY</c:v>
                </c:pt>
                <c:pt idx="30">
                  <c:v>ULLAH M</c:v>
                </c:pt>
                <c:pt idx="31">
                  <c:v>LOWER INCE SURGERY</c:v>
                </c:pt>
                <c:pt idx="32">
                  <c:v>INTRAHEALTH PLATT BRIDGE</c:v>
                </c:pt>
                <c:pt idx="33">
                  <c:v>BRAITHWAITE SURGERY</c:v>
                </c:pt>
                <c:pt idx="34">
                  <c:v>LILFORD PARK SURGERY</c:v>
                </c:pt>
                <c:pt idx="35">
                  <c:v>SAXENA L</c:v>
                </c:pt>
                <c:pt idx="36">
                  <c:v>MARUS BRIDGE PRACTICE</c:v>
                </c:pt>
                <c:pt idx="37">
                  <c:v>DOUBLET-STEWART MPH</c:v>
                </c:pt>
                <c:pt idx="38">
                  <c:v>DR MAUNG &amp; PARTNERS</c:v>
                </c:pt>
                <c:pt idx="39">
                  <c:v>KHATRI K</c:v>
                </c:pt>
                <c:pt idx="40">
                  <c:v>GUPTA K</c:v>
                </c:pt>
                <c:pt idx="41">
                  <c:v>ESA BH</c:v>
                </c:pt>
                <c:pt idx="42">
                  <c:v>INCE SURGERY</c:v>
                </c:pt>
                <c:pt idx="43">
                  <c:v>GRASMERE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BEECH HILL MEDICAL PRACTICE</c:v>
                </c:pt>
                <c:pt idx="1">
                  <c:v>LEIGH FAMILY PRACTICE</c:v>
                </c:pt>
                <c:pt idx="2">
                  <c:v>SULLIVAN WAY SURGERY</c:v>
                </c:pt>
                <c:pt idx="3">
                  <c:v>PEMBERTON SURGERY</c:v>
                </c:pt>
                <c:pt idx="4">
                  <c:v>PLATT BRIDGE HEALTH CENTRE</c:v>
                </c:pt>
                <c:pt idx="5">
                  <c:v>BRYN CROSS SURGERY</c:v>
                </c:pt>
                <c:pt idx="6">
                  <c:v>THE DICCONSON GROUP PRACTICE</c:v>
                </c:pt>
                <c:pt idx="7">
                  <c:v>DR R ANDERSON &amp; DR M AHMED</c:v>
                </c:pt>
                <c:pt idx="8">
                  <c:v>DR SPIELMANN &amp; PARTNERS</c:v>
                </c:pt>
                <c:pt idx="9">
                  <c:v>PENNYGATE MEDICAL CENTRE</c:v>
                </c:pt>
                <c:pt idx="10">
                  <c:v>DRS D'ARIFAT, ELISLAM, WAN &amp; SHAIKH</c:v>
                </c:pt>
                <c:pt idx="11">
                  <c:v>DR PATEL, KAMATH &amp; PARTNERS</c:v>
                </c:pt>
                <c:pt idx="12">
                  <c:v>DR ANIS &amp; ANIS</c:v>
                </c:pt>
                <c:pt idx="13">
                  <c:v>BROOKMILL MEDICAL CENTRE</c:v>
                </c:pt>
                <c:pt idx="14">
                  <c:v>INTRAHEALTH TYLDESLEY</c:v>
                </c:pt>
                <c:pt idx="15">
                  <c:v>DR ALISTAIR ASHTON</c:v>
                </c:pt>
                <c:pt idx="16">
                  <c:v>BRADSHAW MEDICAL CENTRE</c:v>
                </c:pt>
                <c:pt idx="17">
                  <c:v>SHAHBAZI SS</c:v>
                </c:pt>
                <c:pt idx="18">
                  <c:v>THOMPSON ART</c:v>
                </c:pt>
                <c:pt idx="19">
                  <c:v>CCG</c:v>
                </c:pt>
                <c:pt idx="20">
                  <c:v>DR S VASANTH</c:v>
                </c:pt>
                <c:pt idx="21">
                  <c:v>STANDISH MEDICAL PRACTICE</c:v>
                </c:pt>
                <c:pt idx="22">
                  <c:v>DR MUNRO &amp; PARTNERS</c:v>
                </c:pt>
                <c:pt idx="23">
                  <c:v>DR TUN &amp; PARTNERS</c:v>
                </c:pt>
                <c:pt idx="24">
                  <c:v>THE CHANDLER SURGERY</c:v>
                </c:pt>
                <c:pt idx="25">
                  <c:v>OLLERTON A</c:v>
                </c:pt>
                <c:pt idx="26">
                  <c:v>XAVIER CA</c:v>
                </c:pt>
                <c:pt idx="27">
                  <c:v>MEDICENTRE</c:v>
                </c:pt>
                <c:pt idx="28">
                  <c:v>ZAMAN</c:v>
                </c:pt>
                <c:pt idx="29">
                  <c:v>ASPULL SURGERY</c:v>
                </c:pt>
                <c:pt idx="30">
                  <c:v>ULLAH M</c:v>
                </c:pt>
                <c:pt idx="31">
                  <c:v>LOWER INCE SURGERY</c:v>
                </c:pt>
                <c:pt idx="32">
                  <c:v>INTRAHEALTH PLATT BRIDGE</c:v>
                </c:pt>
                <c:pt idx="33">
                  <c:v>BRAITHWAITE SURGERY</c:v>
                </c:pt>
                <c:pt idx="34">
                  <c:v>LILFORD PARK SURGERY</c:v>
                </c:pt>
                <c:pt idx="35">
                  <c:v>SAXENA L</c:v>
                </c:pt>
                <c:pt idx="36">
                  <c:v>MARUS BRIDGE PRACTICE</c:v>
                </c:pt>
                <c:pt idx="37">
                  <c:v>DOUBLET-STEWART MPH</c:v>
                </c:pt>
                <c:pt idx="38">
                  <c:v>DR MAUNG &amp; PARTNERS</c:v>
                </c:pt>
                <c:pt idx="39">
                  <c:v>KHATRI K</c:v>
                </c:pt>
                <c:pt idx="40">
                  <c:v>GUPTA K</c:v>
                </c:pt>
                <c:pt idx="41">
                  <c:v>ESA BH</c:v>
                </c:pt>
                <c:pt idx="42">
                  <c:v>INCE SURGERY</c:v>
                </c:pt>
                <c:pt idx="43">
                  <c:v>GRASMERE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BEECH HILL MEDICAL PRACTICE</c:v>
                </c:pt>
                <c:pt idx="1">
                  <c:v>LEIGH FAMILY PRACTICE</c:v>
                </c:pt>
                <c:pt idx="2">
                  <c:v>SULLIVAN WAY SURGERY</c:v>
                </c:pt>
                <c:pt idx="3">
                  <c:v>PEMBERTON SURGERY</c:v>
                </c:pt>
                <c:pt idx="4">
                  <c:v>PLATT BRIDGE HEALTH CENTRE</c:v>
                </c:pt>
                <c:pt idx="5">
                  <c:v>BRYN CROSS SURGERY</c:v>
                </c:pt>
                <c:pt idx="6">
                  <c:v>THE DICCONSON GROUP PRACTICE</c:v>
                </c:pt>
                <c:pt idx="7">
                  <c:v>DR R ANDERSON &amp; DR M AHMED</c:v>
                </c:pt>
                <c:pt idx="8">
                  <c:v>DR SPIELMANN &amp; PARTNERS</c:v>
                </c:pt>
                <c:pt idx="9">
                  <c:v>PENNYGATE MEDICAL CENTRE</c:v>
                </c:pt>
                <c:pt idx="10">
                  <c:v>DRS D'ARIFAT, ELISLAM, WAN &amp; SHAIKH</c:v>
                </c:pt>
                <c:pt idx="11">
                  <c:v>DR PATEL, KAMATH &amp; PARTNERS</c:v>
                </c:pt>
                <c:pt idx="12">
                  <c:v>DR ANIS &amp; ANIS</c:v>
                </c:pt>
                <c:pt idx="13">
                  <c:v>BROOKMILL MEDICAL CENTRE</c:v>
                </c:pt>
                <c:pt idx="14">
                  <c:v>INTRAHEALTH TYLDESLEY</c:v>
                </c:pt>
                <c:pt idx="15">
                  <c:v>DR ALISTAIR ASHTON</c:v>
                </c:pt>
                <c:pt idx="16">
                  <c:v>BRADSHAW MEDICAL CENTRE</c:v>
                </c:pt>
                <c:pt idx="17">
                  <c:v>SHAHBAZI SS</c:v>
                </c:pt>
                <c:pt idx="18">
                  <c:v>THOMPSON ART</c:v>
                </c:pt>
                <c:pt idx="19">
                  <c:v>CCG</c:v>
                </c:pt>
                <c:pt idx="20">
                  <c:v>DR S VASANTH</c:v>
                </c:pt>
                <c:pt idx="21">
                  <c:v>STANDISH MEDICAL PRACTICE</c:v>
                </c:pt>
                <c:pt idx="22">
                  <c:v>DR MUNRO &amp; PARTNERS</c:v>
                </c:pt>
                <c:pt idx="23">
                  <c:v>DR TUN &amp; PARTNERS</c:v>
                </c:pt>
                <c:pt idx="24">
                  <c:v>THE CHANDLER SURGERY</c:v>
                </c:pt>
                <c:pt idx="25">
                  <c:v>OLLERTON A</c:v>
                </c:pt>
                <c:pt idx="26">
                  <c:v>XAVIER CA</c:v>
                </c:pt>
                <c:pt idx="27">
                  <c:v>MEDICENTRE</c:v>
                </c:pt>
                <c:pt idx="28">
                  <c:v>ZAMAN</c:v>
                </c:pt>
                <c:pt idx="29">
                  <c:v>ASPULL SURGERY</c:v>
                </c:pt>
                <c:pt idx="30">
                  <c:v>ULLAH M</c:v>
                </c:pt>
                <c:pt idx="31">
                  <c:v>LOWER INCE SURGERY</c:v>
                </c:pt>
                <c:pt idx="32">
                  <c:v>INTRAHEALTH PLATT BRIDGE</c:v>
                </c:pt>
                <c:pt idx="33">
                  <c:v>BRAITHWAITE SURGERY</c:v>
                </c:pt>
                <c:pt idx="34">
                  <c:v>LILFORD PARK SURGERY</c:v>
                </c:pt>
                <c:pt idx="35">
                  <c:v>SAXENA L</c:v>
                </c:pt>
                <c:pt idx="36">
                  <c:v>MARUS BRIDGE PRACTICE</c:v>
                </c:pt>
                <c:pt idx="37">
                  <c:v>DOUBLET-STEWART MPH</c:v>
                </c:pt>
                <c:pt idx="38">
                  <c:v>DR MAUNG &amp; PARTNERS</c:v>
                </c:pt>
                <c:pt idx="39">
                  <c:v>KHATRI K</c:v>
                </c:pt>
                <c:pt idx="40">
                  <c:v>GUPTA K</c:v>
                </c:pt>
                <c:pt idx="41">
                  <c:v>ESA BH</c:v>
                </c:pt>
                <c:pt idx="42">
                  <c:v>INCE SURGERY</c:v>
                </c:pt>
                <c:pt idx="43">
                  <c:v>GRASMERE SURGERY</c:v>
                </c:pt>
              </c:strCache>
            </c:strRef>
          </c:cat>
          <c:val>
            <c:numRef>
              <c:f>Sheet1!$F$2:$F$45</c:f>
              <c:numCache>
                <c:formatCode>General</c:formatCode>
                <c:ptCount val="44"/>
                <c:pt idx="0">
                  <c:v>0.46</c:v>
                </c:pt>
                <c:pt idx="1">
                  <c:v>0.49</c:v>
                </c:pt>
                <c:pt idx="2">
                  <c:v>0.53</c:v>
                </c:pt>
                <c:pt idx="3">
                  <c:v>0.56999999999999995</c:v>
                </c:pt>
                <c:pt idx="4">
                  <c:v>0.57999999999999996</c:v>
                </c:pt>
                <c:pt idx="5">
                  <c:v>0.59</c:v>
                </c:pt>
                <c:pt idx="6">
                  <c:v>0.6</c:v>
                </c:pt>
                <c:pt idx="7">
                  <c:v>0.6</c:v>
                </c:pt>
                <c:pt idx="8">
                  <c:v>0.61</c:v>
                </c:pt>
                <c:pt idx="9">
                  <c:v>0.64</c:v>
                </c:pt>
                <c:pt idx="10">
                  <c:v>0.65</c:v>
                </c:pt>
                <c:pt idx="11">
                  <c:v>0.68</c:v>
                </c:pt>
                <c:pt idx="12">
                  <c:v>0.72</c:v>
                </c:pt>
                <c:pt idx="13">
                  <c:v>0.72</c:v>
                </c:pt>
                <c:pt idx="14">
                  <c:v>0.72</c:v>
                </c:pt>
                <c:pt idx="15">
                  <c:v>0.73</c:v>
                </c:pt>
                <c:pt idx="16">
                  <c:v>0.74</c:v>
                </c:pt>
                <c:pt idx="17">
                  <c:v>0.74</c:v>
                </c:pt>
                <c:pt idx="18">
                  <c:v>0.74</c:v>
                </c:pt>
                <c:pt idx="19">
                  <c:v>0.75</c:v>
                </c:pt>
                <c:pt idx="20">
                  <c:v>0.76</c:v>
                </c:pt>
                <c:pt idx="21">
                  <c:v>0.77</c:v>
                </c:pt>
                <c:pt idx="22">
                  <c:v>0.77</c:v>
                </c:pt>
                <c:pt idx="23">
                  <c:v>0.79</c:v>
                </c:pt>
                <c:pt idx="24">
                  <c:v>0.8</c:v>
                </c:pt>
                <c:pt idx="25">
                  <c:v>0.8</c:v>
                </c:pt>
                <c:pt idx="26">
                  <c:v>0.81</c:v>
                </c:pt>
                <c:pt idx="27">
                  <c:v>0.82</c:v>
                </c:pt>
                <c:pt idx="28">
                  <c:v>0.82</c:v>
                </c:pt>
                <c:pt idx="29">
                  <c:v>0.83</c:v>
                </c:pt>
                <c:pt idx="30">
                  <c:v>0.83</c:v>
                </c:pt>
                <c:pt idx="31">
                  <c:v>0.83</c:v>
                </c:pt>
                <c:pt idx="32">
                  <c:v>0.83</c:v>
                </c:pt>
                <c:pt idx="33">
                  <c:v>0.84</c:v>
                </c:pt>
                <c:pt idx="34">
                  <c:v>0.84</c:v>
                </c:pt>
                <c:pt idx="35">
                  <c:v>0.84</c:v>
                </c:pt>
                <c:pt idx="36">
                  <c:v>0.84</c:v>
                </c:pt>
                <c:pt idx="37">
                  <c:v>0.85</c:v>
                </c:pt>
                <c:pt idx="38">
                  <c:v>0.85</c:v>
                </c:pt>
                <c:pt idx="39">
                  <c:v>0.85</c:v>
                </c:pt>
                <c:pt idx="40">
                  <c:v>0.85</c:v>
                </c:pt>
                <c:pt idx="41">
                  <c:v>0.86</c:v>
                </c:pt>
                <c:pt idx="42">
                  <c:v>0.86</c:v>
                </c:pt>
                <c:pt idx="43">
                  <c:v>0.86</c:v>
                </c:pt>
              </c:numCache>
            </c:numRef>
          </c:val>
        </c:ser>
        <c:ser>
          <c:idx val="5"/>
          <c:order val="5"/>
          <c:tx>
            <c:strRef>
              <c:f>Sheet1!$G$1</c:f>
              <c:strCache>
                <c:ptCount val="1"/>
                <c:pt idx="0">
                  <c:v>Column3</c:v>
                </c:pt>
              </c:strCache>
            </c:strRef>
          </c:tx>
          <c:invertIfNegative val="0"/>
          <c:cat>
            <c:strRef>
              <c:f>Sheet1!$A$2:$A$45</c:f>
              <c:strCache>
                <c:ptCount val="44"/>
                <c:pt idx="0">
                  <c:v>BEECH HILL MEDICAL PRACTICE</c:v>
                </c:pt>
                <c:pt idx="1">
                  <c:v>LEIGH FAMILY PRACTICE</c:v>
                </c:pt>
                <c:pt idx="2">
                  <c:v>SULLIVAN WAY SURGERY</c:v>
                </c:pt>
                <c:pt idx="3">
                  <c:v>PEMBERTON SURGERY</c:v>
                </c:pt>
                <c:pt idx="4">
                  <c:v>PLATT BRIDGE HEALTH CENTRE</c:v>
                </c:pt>
                <c:pt idx="5">
                  <c:v>BRYN CROSS SURGERY</c:v>
                </c:pt>
                <c:pt idx="6">
                  <c:v>THE DICCONSON GROUP PRACTICE</c:v>
                </c:pt>
                <c:pt idx="7">
                  <c:v>DR R ANDERSON &amp; DR M AHMED</c:v>
                </c:pt>
                <c:pt idx="8">
                  <c:v>DR SPIELMANN &amp; PARTNERS</c:v>
                </c:pt>
                <c:pt idx="9">
                  <c:v>PENNYGATE MEDICAL CENTRE</c:v>
                </c:pt>
                <c:pt idx="10">
                  <c:v>DRS D'ARIFAT, ELISLAM, WAN &amp; SHAIKH</c:v>
                </c:pt>
                <c:pt idx="11">
                  <c:v>DR PATEL, KAMATH &amp; PARTNERS</c:v>
                </c:pt>
                <c:pt idx="12">
                  <c:v>DR ANIS &amp; ANIS</c:v>
                </c:pt>
                <c:pt idx="13">
                  <c:v>BROOKMILL MEDICAL CENTRE</c:v>
                </c:pt>
                <c:pt idx="14">
                  <c:v>INTRAHEALTH TYLDESLEY</c:v>
                </c:pt>
                <c:pt idx="15">
                  <c:v>DR ALISTAIR ASHTON</c:v>
                </c:pt>
                <c:pt idx="16">
                  <c:v>BRADSHAW MEDICAL CENTRE</c:v>
                </c:pt>
                <c:pt idx="17">
                  <c:v>SHAHBAZI SS</c:v>
                </c:pt>
                <c:pt idx="18">
                  <c:v>THOMPSON ART</c:v>
                </c:pt>
                <c:pt idx="19">
                  <c:v>CCG</c:v>
                </c:pt>
                <c:pt idx="20">
                  <c:v>DR S VASANTH</c:v>
                </c:pt>
                <c:pt idx="21">
                  <c:v>STANDISH MEDICAL PRACTICE</c:v>
                </c:pt>
                <c:pt idx="22">
                  <c:v>DR MUNRO &amp; PARTNERS</c:v>
                </c:pt>
                <c:pt idx="23">
                  <c:v>DR TUN &amp; PARTNERS</c:v>
                </c:pt>
                <c:pt idx="24">
                  <c:v>THE CHANDLER SURGERY</c:v>
                </c:pt>
                <c:pt idx="25">
                  <c:v>OLLERTON A</c:v>
                </c:pt>
                <c:pt idx="26">
                  <c:v>XAVIER CA</c:v>
                </c:pt>
                <c:pt idx="27">
                  <c:v>MEDICENTRE</c:v>
                </c:pt>
                <c:pt idx="28">
                  <c:v>ZAMAN</c:v>
                </c:pt>
                <c:pt idx="29">
                  <c:v>ASPULL SURGERY</c:v>
                </c:pt>
                <c:pt idx="30">
                  <c:v>ULLAH M</c:v>
                </c:pt>
                <c:pt idx="31">
                  <c:v>LOWER INCE SURGERY</c:v>
                </c:pt>
                <c:pt idx="32">
                  <c:v>INTRAHEALTH PLATT BRIDGE</c:v>
                </c:pt>
                <c:pt idx="33">
                  <c:v>BRAITHWAITE SURGERY</c:v>
                </c:pt>
                <c:pt idx="34">
                  <c:v>LILFORD PARK SURGERY</c:v>
                </c:pt>
                <c:pt idx="35">
                  <c:v>SAXENA L</c:v>
                </c:pt>
                <c:pt idx="36">
                  <c:v>MARUS BRIDGE PRACTICE</c:v>
                </c:pt>
                <c:pt idx="37">
                  <c:v>DOUBLET-STEWART MPH</c:v>
                </c:pt>
                <c:pt idx="38">
                  <c:v>DR MAUNG &amp; PARTNERS</c:v>
                </c:pt>
                <c:pt idx="39">
                  <c:v>KHATRI K</c:v>
                </c:pt>
                <c:pt idx="40">
                  <c:v>GUPTA K</c:v>
                </c:pt>
                <c:pt idx="41">
                  <c:v>ESA BH</c:v>
                </c:pt>
                <c:pt idx="42">
                  <c:v>INCE SURGERY</c:v>
                </c:pt>
                <c:pt idx="43">
                  <c:v>GRASMERE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BEECH HILL MEDICAL PRACTICE</c:v>
                </c:pt>
                <c:pt idx="1">
                  <c:v>LEIGH FAMILY PRACTICE</c:v>
                </c:pt>
                <c:pt idx="2">
                  <c:v>SULLIVAN WAY SURGERY</c:v>
                </c:pt>
                <c:pt idx="3">
                  <c:v>PEMBERTON SURGERY</c:v>
                </c:pt>
                <c:pt idx="4">
                  <c:v>PLATT BRIDGE HEALTH CENTRE</c:v>
                </c:pt>
                <c:pt idx="5">
                  <c:v>BRYN CROSS SURGERY</c:v>
                </c:pt>
                <c:pt idx="6">
                  <c:v>THE DICCONSON GROUP PRACTICE</c:v>
                </c:pt>
                <c:pt idx="7">
                  <c:v>DR R ANDERSON &amp; DR M AHMED</c:v>
                </c:pt>
                <c:pt idx="8">
                  <c:v>DR SPIELMANN &amp; PARTNERS</c:v>
                </c:pt>
                <c:pt idx="9">
                  <c:v>PENNYGATE MEDICAL CENTRE</c:v>
                </c:pt>
                <c:pt idx="10">
                  <c:v>DRS D'ARIFAT, ELISLAM, WAN &amp; SHAIKH</c:v>
                </c:pt>
                <c:pt idx="11">
                  <c:v>DR PATEL, KAMATH &amp; PARTNERS</c:v>
                </c:pt>
                <c:pt idx="12">
                  <c:v>DR ANIS &amp; ANIS</c:v>
                </c:pt>
                <c:pt idx="13">
                  <c:v>BROOKMILL MEDICAL CENTRE</c:v>
                </c:pt>
                <c:pt idx="14">
                  <c:v>INTRAHEALTH TYLDESLEY</c:v>
                </c:pt>
                <c:pt idx="15">
                  <c:v>DR ALISTAIR ASHTON</c:v>
                </c:pt>
                <c:pt idx="16">
                  <c:v>BRADSHAW MEDICAL CENTRE</c:v>
                </c:pt>
                <c:pt idx="17">
                  <c:v>SHAHBAZI SS</c:v>
                </c:pt>
                <c:pt idx="18">
                  <c:v>THOMPSON ART</c:v>
                </c:pt>
                <c:pt idx="19">
                  <c:v>CCG</c:v>
                </c:pt>
                <c:pt idx="20">
                  <c:v>DR S VASANTH</c:v>
                </c:pt>
                <c:pt idx="21">
                  <c:v>STANDISH MEDICAL PRACTICE</c:v>
                </c:pt>
                <c:pt idx="22">
                  <c:v>DR MUNRO &amp; PARTNERS</c:v>
                </c:pt>
                <c:pt idx="23">
                  <c:v>DR TUN &amp; PARTNERS</c:v>
                </c:pt>
                <c:pt idx="24">
                  <c:v>THE CHANDLER SURGERY</c:v>
                </c:pt>
                <c:pt idx="25">
                  <c:v>OLLERTON A</c:v>
                </c:pt>
                <c:pt idx="26">
                  <c:v>XAVIER CA</c:v>
                </c:pt>
                <c:pt idx="27">
                  <c:v>MEDICENTRE</c:v>
                </c:pt>
                <c:pt idx="28">
                  <c:v>ZAMAN</c:v>
                </c:pt>
                <c:pt idx="29">
                  <c:v>ASPULL SURGERY</c:v>
                </c:pt>
                <c:pt idx="30">
                  <c:v>ULLAH M</c:v>
                </c:pt>
                <c:pt idx="31">
                  <c:v>LOWER INCE SURGERY</c:v>
                </c:pt>
                <c:pt idx="32">
                  <c:v>INTRAHEALTH PLATT BRIDGE</c:v>
                </c:pt>
                <c:pt idx="33">
                  <c:v>BRAITHWAITE SURGERY</c:v>
                </c:pt>
                <c:pt idx="34">
                  <c:v>LILFORD PARK SURGERY</c:v>
                </c:pt>
                <c:pt idx="35">
                  <c:v>SAXENA L</c:v>
                </c:pt>
                <c:pt idx="36">
                  <c:v>MARUS BRIDGE PRACTICE</c:v>
                </c:pt>
                <c:pt idx="37">
                  <c:v>DOUBLET-STEWART MPH</c:v>
                </c:pt>
                <c:pt idx="38">
                  <c:v>DR MAUNG &amp; PARTNERS</c:v>
                </c:pt>
                <c:pt idx="39">
                  <c:v>KHATRI K</c:v>
                </c:pt>
                <c:pt idx="40">
                  <c:v>GUPTA K</c:v>
                </c:pt>
                <c:pt idx="41">
                  <c:v>ESA BH</c:v>
                </c:pt>
                <c:pt idx="42">
                  <c:v>INCE SURGERY</c:v>
                </c:pt>
                <c:pt idx="43">
                  <c:v>GRASMERE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82552320"/>
        <c:axId val="82550784"/>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BEECH HILL MEDICAL PRACTICE</c:v>
                </c:pt>
                <c:pt idx="1">
                  <c:v>LEIGH FAMILY PRACTICE</c:v>
                </c:pt>
                <c:pt idx="2">
                  <c:v>SULLIVAN WAY SURGERY</c:v>
                </c:pt>
                <c:pt idx="3">
                  <c:v>PEMBERTON SURGERY</c:v>
                </c:pt>
                <c:pt idx="4">
                  <c:v>PLATT BRIDGE HEALTH CENTRE</c:v>
                </c:pt>
                <c:pt idx="5">
                  <c:v>BRYN CROSS SURGERY</c:v>
                </c:pt>
                <c:pt idx="6">
                  <c:v>THE DICCONSON GROUP PRACTICE</c:v>
                </c:pt>
                <c:pt idx="7">
                  <c:v>DR R ANDERSON &amp; DR M AHMED</c:v>
                </c:pt>
                <c:pt idx="8">
                  <c:v>DR SPIELMANN &amp; PARTNERS</c:v>
                </c:pt>
                <c:pt idx="9">
                  <c:v>PENNYGATE MEDICAL CENTRE</c:v>
                </c:pt>
                <c:pt idx="10">
                  <c:v>DRS D'ARIFAT, ELISLAM, WAN &amp; SHAIKH</c:v>
                </c:pt>
                <c:pt idx="11">
                  <c:v>DR PATEL, KAMATH &amp; PARTNERS</c:v>
                </c:pt>
                <c:pt idx="12">
                  <c:v>DR ANIS &amp; ANIS</c:v>
                </c:pt>
                <c:pt idx="13">
                  <c:v>BROOKMILL MEDICAL CENTRE</c:v>
                </c:pt>
                <c:pt idx="14">
                  <c:v>INTRAHEALTH TYLDESLEY</c:v>
                </c:pt>
                <c:pt idx="15">
                  <c:v>DR ALISTAIR ASHTON</c:v>
                </c:pt>
                <c:pt idx="16">
                  <c:v>BRADSHAW MEDICAL CENTRE</c:v>
                </c:pt>
                <c:pt idx="17">
                  <c:v>SHAHBAZI SS</c:v>
                </c:pt>
                <c:pt idx="18">
                  <c:v>THOMPSON ART</c:v>
                </c:pt>
                <c:pt idx="19">
                  <c:v>CCG</c:v>
                </c:pt>
                <c:pt idx="20">
                  <c:v>DR S VASANTH</c:v>
                </c:pt>
                <c:pt idx="21">
                  <c:v>STANDISH MEDICAL PRACTICE</c:v>
                </c:pt>
                <c:pt idx="22">
                  <c:v>DR MUNRO &amp; PARTNERS</c:v>
                </c:pt>
                <c:pt idx="23">
                  <c:v>DR TUN &amp; PARTNERS</c:v>
                </c:pt>
                <c:pt idx="24">
                  <c:v>THE CHANDLER SURGERY</c:v>
                </c:pt>
                <c:pt idx="25">
                  <c:v>OLLERTON A</c:v>
                </c:pt>
                <c:pt idx="26">
                  <c:v>XAVIER CA</c:v>
                </c:pt>
                <c:pt idx="27">
                  <c:v>MEDICENTRE</c:v>
                </c:pt>
                <c:pt idx="28">
                  <c:v>ZAMAN</c:v>
                </c:pt>
                <c:pt idx="29">
                  <c:v>ASPULL SURGERY</c:v>
                </c:pt>
                <c:pt idx="30">
                  <c:v>ULLAH M</c:v>
                </c:pt>
                <c:pt idx="31">
                  <c:v>LOWER INCE SURGERY</c:v>
                </c:pt>
                <c:pt idx="32">
                  <c:v>INTRAHEALTH PLATT BRIDGE</c:v>
                </c:pt>
                <c:pt idx="33">
                  <c:v>BRAITHWAITE SURGERY</c:v>
                </c:pt>
                <c:pt idx="34">
                  <c:v>LILFORD PARK SURGERY</c:v>
                </c:pt>
                <c:pt idx="35">
                  <c:v>SAXENA L</c:v>
                </c:pt>
                <c:pt idx="36">
                  <c:v>MARUS BRIDGE PRACTICE</c:v>
                </c:pt>
                <c:pt idx="37">
                  <c:v>DOUBLET-STEWART MPH</c:v>
                </c:pt>
                <c:pt idx="38">
                  <c:v>DR MAUNG &amp; PARTNERS</c:v>
                </c:pt>
                <c:pt idx="39">
                  <c:v>KHATRI K</c:v>
                </c:pt>
                <c:pt idx="40">
                  <c:v>GUPTA K</c:v>
                </c:pt>
                <c:pt idx="41">
                  <c:v>ESA BH</c:v>
                </c:pt>
                <c:pt idx="42">
                  <c:v>INCE SURGERY</c:v>
                </c:pt>
                <c:pt idx="43">
                  <c:v>GRASMERE SURGERY</c:v>
                </c:pt>
              </c:strCache>
            </c:strRef>
          </c:cat>
          <c:val>
            <c:numRef>
              <c:f>Sheet1!$B$2:$B$45</c:f>
              <c:numCache>
                <c:formatCode>0%</c:formatCode>
                <c:ptCount val="44"/>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BEECH HILL MEDICAL PRACTICE</c:v>
                </c:pt>
                <c:pt idx="1">
                  <c:v>LEIGH FAMILY PRACTICE</c:v>
                </c:pt>
                <c:pt idx="2">
                  <c:v>SULLIVAN WAY SURGERY</c:v>
                </c:pt>
                <c:pt idx="3">
                  <c:v>PEMBERTON SURGERY</c:v>
                </c:pt>
                <c:pt idx="4">
                  <c:v>PLATT BRIDGE HEALTH CENTRE</c:v>
                </c:pt>
                <c:pt idx="5">
                  <c:v>BRYN CROSS SURGERY</c:v>
                </c:pt>
                <c:pt idx="6">
                  <c:v>THE DICCONSON GROUP PRACTICE</c:v>
                </c:pt>
                <c:pt idx="7">
                  <c:v>DR R ANDERSON &amp; DR M AHMED</c:v>
                </c:pt>
                <c:pt idx="8">
                  <c:v>DR SPIELMANN &amp; PARTNERS</c:v>
                </c:pt>
                <c:pt idx="9">
                  <c:v>PENNYGATE MEDICAL CENTRE</c:v>
                </c:pt>
                <c:pt idx="10">
                  <c:v>DRS D'ARIFAT, ELISLAM, WAN &amp; SHAIKH</c:v>
                </c:pt>
                <c:pt idx="11">
                  <c:v>DR PATEL, KAMATH &amp; PARTNERS</c:v>
                </c:pt>
                <c:pt idx="12">
                  <c:v>DR ANIS &amp; ANIS</c:v>
                </c:pt>
                <c:pt idx="13">
                  <c:v>BROOKMILL MEDICAL CENTRE</c:v>
                </c:pt>
                <c:pt idx="14">
                  <c:v>INTRAHEALTH TYLDESLEY</c:v>
                </c:pt>
                <c:pt idx="15">
                  <c:v>DR ALISTAIR ASHTON</c:v>
                </c:pt>
                <c:pt idx="16">
                  <c:v>BRADSHAW MEDICAL CENTRE</c:v>
                </c:pt>
                <c:pt idx="17">
                  <c:v>SHAHBAZI SS</c:v>
                </c:pt>
                <c:pt idx="18">
                  <c:v>THOMPSON ART</c:v>
                </c:pt>
                <c:pt idx="19">
                  <c:v>CCG</c:v>
                </c:pt>
                <c:pt idx="20">
                  <c:v>DR S VASANTH</c:v>
                </c:pt>
                <c:pt idx="21">
                  <c:v>STANDISH MEDICAL PRACTICE</c:v>
                </c:pt>
                <c:pt idx="22">
                  <c:v>DR MUNRO &amp; PARTNERS</c:v>
                </c:pt>
                <c:pt idx="23">
                  <c:v>DR TUN &amp; PARTNERS</c:v>
                </c:pt>
                <c:pt idx="24">
                  <c:v>THE CHANDLER SURGERY</c:v>
                </c:pt>
                <c:pt idx="25">
                  <c:v>OLLERTON A</c:v>
                </c:pt>
                <c:pt idx="26">
                  <c:v>XAVIER CA</c:v>
                </c:pt>
                <c:pt idx="27">
                  <c:v>MEDICENTRE</c:v>
                </c:pt>
                <c:pt idx="28">
                  <c:v>ZAMAN</c:v>
                </c:pt>
                <c:pt idx="29">
                  <c:v>ASPULL SURGERY</c:v>
                </c:pt>
                <c:pt idx="30">
                  <c:v>ULLAH M</c:v>
                </c:pt>
                <c:pt idx="31">
                  <c:v>LOWER INCE SURGERY</c:v>
                </c:pt>
                <c:pt idx="32">
                  <c:v>INTRAHEALTH PLATT BRIDGE</c:v>
                </c:pt>
                <c:pt idx="33">
                  <c:v>BRAITHWAITE SURGERY</c:v>
                </c:pt>
                <c:pt idx="34">
                  <c:v>LILFORD PARK SURGERY</c:v>
                </c:pt>
                <c:pt idx="35">
                  <c:v>SAXENA L</c:v>
                </c:pt>
                <c:pt idx="36">
                  <c:v>MARUS BRIDGE PRACTICE</c:v>
                </c:pt>
                <c:pt idx="37">
                  <c:v>DOUBLET-STEWART MPH</c:v>
                </c:pt>
                <c:pt idx="38">
                  <c:v>DR MAUNG &amp; PARTNERS</c:v>
                </c:pt>
                <c:pt idx="39">
                  <c:v>KHATRI K</c:v>
                </c:pt>
                <c:pt idx="40">
                  <c:v>GUPTA K</c:v>
                </c:pt>
                <c:pt idx="41">
                  <c:v>ESA BH</c:v>
                </c:pt>
                <c:pt idx="42">
                  <c:v>INCE SURGERY</c:v>
                </c:pt>
                <c:pt idx="43">
                  <c:v>GRASMERE SURGERY</c:v>
                </c:pt>
              </c:strCache>
            </c:strRef>
          </c:cat>
          <c:val>
            <c:numRef>
              <c:f>Sheet1!$C$2:$C$45</c:f>
              <c:numCache>
                <c:formatCode>0%</c:formatCode>
                <c:ptCount val="44"/>
                <c:pt idx="0">
                  <c:v>0.46</c:v>
                </c:pt>
                <c:pt idx="1">
                  <c:v>0.49</c:v>
                </c:pt>
                <c:pt idx="2">
                  <c:v>0.53</c:v>
                </c:pt>
                <c:pt idx="3">
                  <c:v>0.56999999999999995</c:v>
                </c:pt>
                <c:pt idx="4">
                  <c:v>0.57999999999999996</c:v>
                </c:pt>
                <c:pt idx="5">
                  <c:v>0.59</c:v>
                </c:pt>
                <c:pt idx="6">
                  <c:v>0.6</c:v>
                </c:pt>
                <c:pt idx="7">
                  <c:v>0.6</c:v>
                </c:pt>
                <c:pt idx="8">
                  <c:v>0.61</c:v>
                </c:pt>
                <c:pt idx="9">
                  <c:v>0.64</c:v>
                </c:pt>
                <c:pt idx="10">
                  <c:v>0.65</c:v>
                </c:pt>
                <c:pt idx="11">
                  <c:v>0.68</c:v>
                </c:pt>
                <c:pt idx="12">
                  <c:v>0.72</c:v>
                </c:pt>
                <c:pt idx="13">
                  <c:v>0.72</c:v>
                </c:pt>
                <c:pt idx="14">
                  <c:v>0.72</c:v>
                </c:pt>
                <c:pt idx="15">
                  <c:v>0.73</c:v>
                </c:pt>
                <c:pt idx="16">
                  <c:v>0.74</c:v>
                </c:pt>
                <c:pt idx="17">
                  <c:v>0.74</c:v>
                </c:pt>
                <c:pt idx="18">
                  <c:v>0.74</c:v>
                </c:pt>
                <c:pt idx="19">
                  <c:v>-10</c:v>
                </c:pt>
                <c:pt idx="20">
                  <c:v>0.76</c:v>
                </c:pt>
                <c:pt idx="21">
                  <c:v>0.77</c:v>
                </c:pt>
                <c:pt idx="22">
                  <c:v>0.77</c:v>
                </c:pt>
                <c:pt idx="23">
                  <c:v>0.79</c:v>
                </c:pt>
                <c:pt idx="24">
                  <c:v>0.8</c:v>
                </c:pt>
                <c:pt idx="25">
                  <c:v>0.8</c:v>
                </c:pt>
                <c:pt idx="26">
                  <c:v>0.81</c:v>
                </c:pt>
                <c:pt idx="27">
                  <c:v>0.82</c:v>
                </c:pt>
                <c:pt idx="28">
                  <c:v>0.82</c:v>
                </c:pt>
                <c:pt idx="29">
                  <c:v>0.83</c:v>
                </c:pt>
                <c:pt idx="30">
                  <c:v>0.83</c:v>
                </c:pt>
                <c:pt idx="31">
                  <c:v>0.83</c:v>
                </c:pt>
                <c:pt idx="32">
                  <c:v>0.83</c:v>
                </c:pt>
                <c:pt idx="33">
                  <c:v>0.84</c:v>
                </c:pt>
                <c:pt idx="34">
                  <c:v>0.84</c:v>
                </c:pt>
                <c:pt idx="35">
                  <c:v>0.84</c:v>
                </c:pt>
                <c:pt idx="36">
                  <c:v>0.84</c:v>
                </c:pt>
                <c:pt idx="37">
                  <c:v>0.85</c:v>
                </c:pt>
                <c:pt idx="38">
                  <c:v>0.85</c:v>
                </c:pt>
                <c:pt idx="39">
                  <c:v>0.85</c:v>
                </c:pt>
                <c:pt idx="40">
                  <c:v>0.85</c:v>
                </c:pt>
                <c:pt idx="41">
                  <c:v>0.86</c:v>
                </c:pt>
                <c:pt idx="42">
                  <c:v>0.86</c:v>
                </c:pt>
                <c:pt idx="43">
                  <c:v>0.86</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0.75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82538496"/>
        <c:axId val="82540800"/>
      </c:lineChart>
      <c:catAx>
        <c:axId val="82538496"/>
        <c:scaling>
          <c:orientation val="minMax"/>
        </c:scaling>
        <c:delete val="0"/>
        <c:axPos val="b"/>
        <c:majorTickMark val="out"/>
        <c:minorTickMark val="none"/>
        <c:tickLblPos val="nextTo"/>
        <c:txPr>
          <a:bodyPr rot="-5400000" vert="horz"/>
          <a:lstStyle/>
          <a:p>
            <a:pPr>
              <a:defRPr sz="700"/>
            </a:pPr>
            <a:endParaRPr lang="en-US"/>
          </a:p>
        </c:txPr>
        <c:crossAx val="82540800"/>
        <c:crosses val="autoZero"/>
        <c:auto val="1"/>
        <c:lblAlgn val="ctr"/>
        <c:lblOffset val="100"/>
        <c:noMultiLvlLbl val="0"/>
      </c:catAx>
      <c:valAx>
        <c:axId val="8254080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82538496"/>
        <c:crosses val="autoZero"/>
        <c:crossBetween val="between"/>
      </c:valAx>
      <c:valAx>
        <c:axId val="82550784"/>
        <c:scaling>
          <c:orientation val="minMax"/>
          <c:max val="1"/>
          <c:min val="0"/>
        </c:scaling>
        <c:delete val="0"/>
        <c:axPos val="r"/>
        <c:numFmt formatCode="General" sourceLinked="1"/>
        <c:majorTickMark val="none"/>
        <c:minorTickMark val="none"/>
        <c:tickLblPos val="none"/>
        <c:spPr>
          <a:ln>
            <a:noFill/>
          </a:ln>
        </c:spPr>
        <c:crossAx val="82552320"/>
        <c:crosses val="max"/>
        <c:crossBetween val="between"/>
      </c:valAx>
      <c:catAx>
        <c:axId val="82552320"/>
        <c:scaling>
          <c:orientation val="minMax"/>
        </c:scaling>
        <c:delete val="1"/>
        <c:axPos val="b"/>
        <c:majorTickMark val="out"/>
        <c:minorTickMark val="none"/>
        <c:tickLblPos val="nextTo"/>
        <c:crossAx val="8255078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DALTON TM</c:v>
                </c:pt>
                <c:pt idx="1">
                  <c:v>INTRAHEALTH MARSH GREEN</c:v>
                </c:pt>
                <c:pt idx="2">
                  <c:v>INTRAHEALTH FAMILY PRACT</c:v>
                </c:pt>
                <c:pt idx="3">
                  <c:v>DR KK CHAN</c:v>
                </c:pt>
                <c:pt idx="4">
                  <c:v>SIVAKUMAR &amp; PARTNER</c:v>
                </c:pt>
                <c:pt idx="5">
                  <c:v>DR TRIVEDI &amp; TRIVEDI</c:v>
                </c:pt>
                <c:pt idx="6">
                  <c:v>FOXLEIGH FAMILY SURGERY</c:v>
                </c:pt>
                <c:pt idx="7">
                  <c:v>DR AK &amp; N ATREY</c:v>
                </c:pt>
                <c:pt idx="8">
                  <c:v>INTRAHEALTH LSV</c:v>
                </c:pt>
                <c:pt idx="9">
                  <c:v>PITALIA SK</c:v>
                </c:pt>
                <c:pt idx="10">
                  <c:v>DR M PAL</c:v>
                </c:pt>
                <c:pt idx="11">
                  <c:v>DR ELLIS &amp; KREPPEL</c:v>
                </c:pt>
                <c:pt idx="12">
                  <c:v>GRASMERE SURGERY</c:v>
                </c:pt>
                <c:pt idx="13">
                  <c:v>ELLIOT STREET SURGERY</c:v>
                </c:pt>
                <c:pt idx="14">
                  <c:v>DR CP KHATRI</c:v>
                </c:pt>
                <c:pt idx="15">
                  <c:v>DR S N SHARMA AND PARTNER</c:v>
                </c:pt>
                <c:pt idx="16">
                  <c:v>HATIKAKOTY N</c:v>
                </c:pt>
                <c:pt idx="17">
                  <c:v>PREMIER HEALTH TEAM</c:v>
                </c:pt>
                <c:pt idx="18">
                  <c:v>ASTLEY GENERAL PRACTICE</c:v>
                </c:pt>
                <c:pt idx="19">
                  <c:v>DAS DN</c:v>
                </c:pt>
                <c:pt idx="20">
                  <c:v>DR JD SEABROOK</c:v>
                </c:pt>
                <c:pt idx="21">
                  <c:v>DR PT MAHADEVAPPA</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DALTON TM</c:v>
                </c:pt>
                <c:pt idx="1">
                  <c:v>INTRAHEALTH MARSH GREEN</c:v>
                </c:pt>
                <c:pt idx="2">
                  <c:v>INTRAHEALTH FAMILY PRACT</c:v>
                </c:pt>
                <c:pt idx="3">
                  <c:v>DR KK CHAN</c:v>
                </c:pt>
                <c:pt idx="4">
                  <c:v>SIVAKUMAR &amp; PARTNER</c:v>
                </c:pt>
                <c:pt idx="5">
                  <c:v>DR TRIVEDI &amp; TRIVEDI</c:v>
                </c:pt>
                <c:pt idx="6">
                  <c:v>FOXLEIGH FAMILY SURGERY</c:v>
                </c:pt>
                <c:pt idx="7">
                  <c:v>DR AK &amp; N ATREY</c:v>
                </c:pt>
                <c:pt idx="8">
                  <c:v>INTRAHEALTH LSV</c:v>
                </c:pt>
                <c:pt idx="9">
                  <c:v>PITALIA SK</c:v>
                </c:pt>
                <c:pt idx="10">
                  <c:v>DR M PAL</c:v>
                </c:pt>
                <c:pt idx="11">
                  <c:v>DR ELLIS &amp; KREPPEL</c:v>
                </c:pt>
                <c:pt idx="12">
                  <c:v>GRASMERE SURGERY</c:v>
                </c:pt>
                <c:pt idx="13">
                  <c:v>ELLIOT STREET SURGERY</c:v>
                </c:pt>
                <c:pt idx="14">
                  <c:v>DR CP KHATRI</c:v>
                </c:pt>
                <c:pt idx="15">
                  <c:v>DR S N SHARMA AND PARTNER</c:v>
                </c:pt>
                <c:pt idx="16">
                  <c:v>HATIKAKOTY N</c:v>
                </c:pt>
                <c:pt idx="17">
                  <c:v>PREMIER HEALTH TEAM</c:v>
                </c:pt>
                <c:pt idx="18">
                  <c:v>ASTLEY GENERAL PRACTICE</c:v>
                </c:pt>
                <c:pt idx="19">
                  <c:v>DAS DN</c:v>
                </c:pt>
                <c:pt idx="20">
                  <c:v>DR JD SEABROOK</c:v>
                </c:pt>
                <c:pt idx="21">
                  <c:v>DR PT MAHADEVAPPA</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DALTON TM</c:v>
                </c:pt>
                <c:pt idx="1">
                  <c:v>INTRAHEALTH MARSH GREEN</c:v>
                </c:pt>
                <c:pt idx="2">
                  <c:v>INTRAHEALTH FAMILY PRACT</c:v>
                </c:pt>
                <c:pt idx="3">
                  <c:v>DR KK CHAN</c:v>
                </c:pt>
                <c:pt idx="4">
                  <c:v>SIVAKUMAR &amp; PARTNER</c:v>
                </c:pt>
                <c:pt idx="5">
                  <c:v>DR TRIVEDI &amp; TRIVEDI</c:v>
                </c:pt>
                <c:pt idx="6">
                  <c:v>FOXLEIGH FAMILY SURGERY</c:v>
                </c:pt>
                <c:pt idx="7">
                  <c:v>DR AK &amp; N ATREY</c:v>
                </c:pt>
                <c:pt idx="8">
                  <c:v>INTRAHEALTH LSV</c:v>
                </c:pt>
                <c:pt idx="9">
                  <c:v>PITALIA SK</c:v>
                </c:pt>
                <c:pt idx="10">
                  <c:v>DR M PAL</c:v>
                </c:pt>
                <c:pt idx="11">
                  <c:v>DR ELLIS &amp; KREPPEL</c:v>
                </c:pt>
                <c:pt idx="12">
                  <c:v>GRASMERE SURGERY</c:v>
                </c:pt>
                <c:pt idx="13">
                  <c:v>ELLIOT STREET SURGERY</c:v>
                </c:pt>
                <c:pt idx="14">
                  <c:v>DR CP KHATRI</c:v>
                </c:pt>
                <c:pt idx="15">
                  <c:v>DR S N SHARMA AND PARTNER</c:v>
                </c:pt>
                <c:pt idx="16">
                  <c:v>HATIKAKOTY N</c:v>
                </c:pt>
                <c:pt idx="17">
                  <c:v>PREMIER HEALTH TEAM</c:v>
                </c:pt>
                <c:pt idx="18">
                  <c:v>ASTLEY GENERAL PRACTICE</c:v>
                </c:pt>
                <c:pt idx="19">
                  <c:v>DAS DN</c:v>
                </c:pt>
                <c:pt idx="20">
                  <c:v>DR JD SEABROOK</c:v>
                </c:pt>
                <c:pt idx="21">
                  <c:v>DR PT MAHADEVAPPA</c:v>
                </c:pt>
              </c:strCache>
            </c:strRef>
          </c:cat>
          <c:val>
            <c:numRef>
              <c:f>Sheet1!$F$2:$F$45</c:f>
              <c:numCache>
                <c:formatCode>General</c:formatCode>
                <c:ptCount val="44"/>
                <c:pt idx="0">
                  <c:v>0.87</c:v>
                </c:pt>
                <c:pt idx="1">
                  <c:v>0.87</c:v>
                </c:pt>
                <c:pt idx="2">
                  <c:v>0.88</c:v>
                </c:pt>
                <c:pt idx="3">
                  <c:v>0.89</c:v>
                </c:pt>
                <c:pt idx="4">
                  <c:v>0.9</c:v>
                </c:pt>
                <c:pt idx="5">
                  <c:v>0.9</c:v>
                </c:pt>
                <c:pt idx="6">
                  <c:v>0.9</c:v>
                </c:pt>
                <c:pt idx="7">
                  <c:v>0.9</c:v>
                </c:pt>
                <c:pt idx="8">
                  <c:v>0.9</c:v>
                </c:pt>
                <c:pt idx="9">
                  <c:v>0.91</c:v>
                </c:pt>
                <c:pt idx="10">
                  <c:v>0.91</c:v>
                </c:pt>
                <c:pt idx="11">
                  <c:v>0.91</c:v>
                </c:pt>
                <c:pt idx="12">
                  <c:v>0.93</c:v>
                </c:pt>
                <c:pt idx="13">
                  <c:v>0.94</c:v>
                </c:pt>
                <c:pt idx="14">
                  <c:v>0.95</c:v>
                </c:pt>
                <c:pt idx="15">
                  <c:v>0.95</c:v>
                </c:pt>
                <c:pt idx="16">
                  <c:v>0.95</c:v>
                </c:pt>
                <c:pt idx="17">
                  <c:v>0.96</c:v>
                </c:pt>
                <c:pt idx="18">
                  <c:v>0.96</c:v>
                </c:pt>
                <c:pt idx="19">
                  <c:v>0.96</c:v>
                </c:pt>
                <c:pt idx="20">
                  <c:v>0.98</c:v>
                </c:pt>
                <c:pt idx="21">
                  <c:v>0.99</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DALTON TM</c:v>
                </c:pt>
                <c:pt idx="1">
                  <c:v>INTRAHEALTH MARSH GREEN</c:v>
                </c:pt>
                <c:pt idx="2">
                  <c:v>INTRAHEALTH FAMILY PRACT</c:v>
                </c:pt>
                <c:pt idx="3">
                  <c:v>DR KK CHAN</c:v>
                </c:pt>
                <c:pt idx="4">
                  <c:v>SIVAKUMAR &amp; PARTNER</c:v>
                </c:pt>
                <c:pt idx="5">
                  <c:v>DR TRIVEDI &amp; TRIVEDI</c:v>
                </c:pt>
                <c:pt idx="6">
                  <c:v>FOXLEIGH FAMILY SURGERY</c:v>
                </c:pt>
                <c:pt idx="7">
                  <c:v>DR AK &amp; N ATREY</c:v>
                </c:pt>
                <c:pt idx="8">
                  <c:v>INTRAHEALTH LSV</c:v>
                </c:pt>
                <c:pt idx="9">
                  <c:v>PITALIA SK</c:v>
                </c:pt>
                <c:pt idx="10">
                  <c:v>DR M PAL</c:v>
                </c:pt>
                <c:pt idx="11">
                  <c:v>DR ELLIS &amp; KREPPEL</c:v>
                </c:pt>
                <c:pt idx="12">
                  <c:v>GRASMERE SURGERY</c:v>
                </c:pt>
                <c:pt idx="13">
                  <c:v>ELLIOT STREET SURGERY</c:v>
                </c:pt>
                <c:pt idx="14">
                  <c:v>DR CP KHATRI</c:v>
                </c:pt>
                <c:pt idx="15">
                  <c:v>DR S N SHARMA AND PARTNER</c:v>
                </c:pt>
                <c:pt idx="16">
                  <c:v>HATIKAKOTY N</c:v>
                </c:pt>
                <c:pt idx="17">
                  <c:v>PREMIER HEALTH TEAM</c:v>
                </c:pt>
                <c:pt idx="18">
                  <c:v>ASTLEY GENERAL PRACTICE</c:v>
                </c:pt>
                <c:pt idx="19">
                  <c:v>DAS DN</c:v>
                </c:pt>
                <c:pt idx="20">
                  <c:v>DR JD SEABROOK</c:v>
                </c:pt>
                <c:pt idx="21">
                  <c:v>DR PT MAHADEVAPPA</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DALTON TM</c:v>
                </c:pt>
                <c:pt idx="1">
                  <c:v>INTRAHEALTH MARSH GREEN</c:v>
                </c:pt>
                <c:pt idx="2">
                  <c:v>INTRAHEALTH FAMILY PRACT</c:v>
                </c:pt>
                <c:pt idx="3">
                  <c:v>DR KK CHAN</c:v>
                </c:pt>
                <c:pt idx="4">
                  <c:v>SIVAKUMAR &amp; PARTNER</c:v>
                </c:pt>
                <c:pt idx="5">
                  <c:v>DR TRIVEDI &amp; TRIVEDI</c:v>
                </c:pt>
                <c:pt idx="6">
                  <c:v>FOXLEIGH FAMILY SURGERY</c:v>
                </c:pt>
                <c:pt idx="7">
                  <c:v>DR AK &amp; N ATREY</c:v>
                </c:pt>
                <c:pt idx="8">
                  <c:v>INTRAHEALTH LSV</c:v>
                </c:pt>
                <c:pt idx="9">
                  <c:v>PITALIA SK</c:v>
                </c:pt>
                <c:pt idx="10">
                  <c:v>DR M PAL</c:v>
                </c:pt>
                <c:pt idx="11">
                  <c:v>DR ELLIS &amp; KREPPEL</c:v>
                </c:pt>
                <c:pt idx="12">
                  <c:v>GRASMERE SURGERY</c:v>
                </c:pt>
                <c:pt idx="13">
                  <c:v>ELLIOT STREET SURGERY</c:v>
                </c:pt>
                <c:pt idx="14">
                  <c:v>DR CP KHATRI</c:v>
                </c:pt>
                <c:pt idx="15">
                  <c:v>DR S N SHARMA AND PARTNER</c:v>
                </c:pt>
                <c:pt idx="16">
                  <c:v>HATIKAKOTY N</c:v>
                </c:pt>
                <c:pt idx="17">
                  <c:v>PREMIER HEALTH TEAM</c:v>
                </c:pt>
                <c:pt idx="18">
                  <c:v>ASTLEY GENERAL PRACTICE</c:v>
                </c:pt>
                <c:pt idx="19">
                  <c:v>DAS DN</c:v>
                </c:pt>
                <c:pt idx="20">
                  <c:v>DR JD SEABROOK</c:v>
                </c:pt>
                <c:pt idx="21">
                  <c:v>DR PT MAHADEVAPPA</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83572992"/>
        <c:axId val="8357145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DALTON TM</c:v>
                </c:pt>
                <c:pt idx="1">
                  <c:v>INTRAHEALTH MARSH GREEN</c:v>
                </c:pt>
                <c:pt idx="2">
                  <c:v>INTRAHEALTH FAMILY PRACT</c:v>
                </c:pt>
                <c:pt idx="3">
                  <c:v>DR KK CHAN</c:v>
                </c:pt>
                <c:pt idx="4">
                  <c:v>SIVAKUMAR &amp; PARTNER</c:v>
                </c:pt>
                <c:pt idx="5">
                  <c:v>DR TRIVEDI &amp; TRIVEDI</c:v>
                </c:pt>
                <c:pt idx="6">
                  <c:v>FOXLEIGH FAMILY SURGERY</c:v>
                </c:pt>
                <c:pt idx="7">
                  <c:v>DR AK &amp; N ATREY</c:v>
                </c:pt>
                <c:pt idx="8">
                  <c:v>INTRAHEALTH LSV</c:v>
                </c:pt>
                <c:pt idx="9">
                  <c:v>PITALIA SK</c:v>
                </c:pt>
                <c:pt idx="10">
                  <c:v>DR M PAL</c:v>
                </c:pt>
                <c:pt idx="11">
                  <c:v>DR ELLIS &amp; KREPPEL</c:v>
                </c:pt>
                <c:pt idx="12">
                  <c:v>GRASMERE SURGERY</c:v>
                </c:pt>
                <c:pt idx="13">
                  <c:v>ELLIOT STREET SURGERY</c:v>
                </c:pt>
                <c:pt idx="14">
                  <c:v>DR CP KHATRI</c:v>
                </c:pt>
                <c:pt idx="15">
                  <c:v>DR S N SHARMA AND PARTNER</c:v>
                </c:pt>
                <c:pt idx="16">
                  <c:v>HATIKAKOTY N</c:v>
                </c:pt>
                <c:pt idx="17">
                  <c:v>PREMIER HEALTH TEAM</c:v>
                </c:pt>
                <c:pt idx="18">
                  <c:v>ASTLEY GENERAL PRACTICE</c:v>
                </c:pt>
                <c:pt idx="19">
                  <c:v>DAS DN</c:v>
                </c:pt>
                <c:pt idx="20">
                  <c:v>DR JD SEABROOK</c:v>
                </c:pt>
                <c:pt idx="21">
                  <c:v>DR PT MAHADEVAPPA</c:v>
                </c:pt>
              </c:strCache>
            </c:strRef>
          </c:cat>
          <c:val>
            <c:numRef>
              <c:f>Sheet1!$B$2:$B$45</c:f>
              <c:numCache>
                <c:formatCode>0%</c:formatCode>
                <c:ptCount val="44"/>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DALTON TM</c:v>
                </c:pt>
                <c:pt idx="1">
                  <c:v>INTRAHEALTH MARSH GREEN</c:v>
                </c:pt>
                <c:pt idx="2">
                  <c:v>INTRAHEALTH FAMILY PRACT</c:v>
                </c:pt>
                <c:pt idx="3">
                  <c:v>DR KK CHAN</c:v>
                </c:pt>
                <c:pt idx="4">
                  <c:v>SIVAKUMAR &amp; PARTNER</c:v>
                </c:pt>
                <c:pt idx="5">
                  <c:v>DR TRIVEDI &amp; TRIVEDI</c:v>
                </c:pt>
                <c:pt idx="6">
                  <c:v>FOXLEIGH FAMILY SURGERY</c:v>
                </c:pt>
                <c:pt idx="7">
                  <c:v>DR AK &amp; N ATREY</c:v>
                </c:pt>
                <c:pt idx="8">
                  <c:v>INTRAHEALTH LSV</c:v>
                </c:pt>
                <c:pt idx="9">
                  <c:v>PITALIA SK</c:v>
                </c:pt>
                <c:pt idx="10">
                  <c:v>DR M PAL</c:v>
                </c:pt>
                <c:pt idx="11">
                  <c:v>DR ELLIS &amp; KREPPEL</c:v>
                </c:pt>
                <c:pt idx="12">
                  <c:v>GRASMERE SURGERY</c:v>
                </c:pt>
                <c:pt idx="13">
                  <c:v>ELLIOT STREET SURGERY</c:v>
                </c:pt>
                <c:pt idx="14">
                  <c:v>DR CP KHATRI</c:v>
                </c:pt>
                <c:pt idx="15">
                  <c:v>DR S N SHARMA AND PARTNER</c:v>
                </c:pt>
                <c:pt idx="16">
                  <c:v>HATIKAKOTY N</c:v>
                </c:pt>
                <c:pt idx="17">
                  <c:v>PREMIER HEALTH TEAM</c:v>
                </c:pt>
                <c:pt idx="18">
                  <c:v>ASTLEY GENERAL PRACTICE</c:v>
                </c:pt>
                <c:pt idx="19">
                  <c:v>DAS DN</c:v>
                </c:pt>
                <c:pt idx="20">
                  <c:v>DR JD SEABROOK</c:v>
                </c:pt>
                <c:pt idx="21">
                  <c:v>DR PT MAHADEVAPPA</c:v>
                </c:pt>
              </c:strCache>
            </c:strRef>
          </c:cat>
          <c:val>
            <c:numRef>
              <c:f>Sheet1!$C$2:$C$45</c:f>
              <c:numCache>
                <c:formatCode>0%</c:formatCode>
                <c:ptCount val="44"/>
                <c:pt idx="0">
                  <c:v>0.87</c:v>
                </c:pt>
                <c:pt idx="1">
                  <c:v>0.87</c:v>
                </c:pt>
                <c:pt idx="2">
                  <c:v>0.88</c:v>
                </c:pt>
                <c:pt idx="3">
                  <c:v>0.89</c:v>
                </c:pt>
                <c:pt idx="4">
                  <c:v>0.9</c:v>
                </c:pt>
                <c:pt idx="5">
                  <c:v>0.9</c:v>
                </c:pt>
                <c:pt idx="6">
                  <c:v>0.9</c:v>
                </c:pt>
                <c:pt idx="7">
                  <c:v>0.9</c:v>
                </c:pt>
                <c:pt idx="8">
                  <c:v>0.9</c:v>
                </c:pt>
                <c:pt idx="9">
                  <c:v>0.91</c:v>
                </c:pt>
                <c:pt idx="10">
                  <c:v>0.91</c:v>
                </c:pt>
                <c:pt idx="11">
                  <c:v>0.91</c:v>
                </c:pt>
                <c:pt idx="12">
                  <c:v>0.93</c:v>
                </c:pt>
                <c:pt idx="13">
                  <c:v>0.94</c:v>
                </c:pt>
                <c:pt idx="14">
                  <c:v>0.95</c:v>
                </c:pt>
                <c:pt idx="15">
                  <c:v>0.95</c:v>
                </c:pt>
                <c:pt idx="16">
                  <c:v>0.95</c:v>
                </c:pt>
                <c:pt idx="17">
                  <c:v>0.96</c:v>
                </c:pt>
                <c:pt idx="18">
                  <c:v>0.96</c:v>
                </c:pt>
                <c:pt idx="19">
                  <c:v>0.96</c:v>
                </c:pt>
                <c:pt idx="20">
                  <c:v>0.98</c:v>
                </c:pt>
                <c:pt idx="21">
                  <c:v>0.99</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83567360"/>
        <c:axId val="83569664"/>
      </c:lineChart>
      <c:catAx>
        <c:axId val="83567360"/>
        <c:scaling>
          <c:orientation val="minMax"/>
        </c:scaling>
        <c:delete val="0"/>
        <c:axPos val="b"/>
        <c:majorTickMark val="out"/>
        <c:minorTickMark val="none"/>
        <c:tickLblPos val="nextTo"/>
        <c:txPr>
          <a:bodyPr rot="-5400000" vert="horz"/>
          <a:lstStyle/>
          <a:p>
            <a:pPr>
              <a:defRPr sz="700"/>
            </a:pPr>
            <a:endParaRPr lang="en-US"/>
          </a:p>
        </c:txPr>
        <c:crossAx val="83569664"/>
        <c:crosses val="autoZero"/>
        <c:auto val="1"/>
        <c:lblAlgn val="ctr"/>
        <c:lblOffset val="100"/>
        <c:noMultiLvlLbl val="0"/>
      </c:catAx>
      <c:valAx>
        <c:axId val="8356966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83567360"/>
        <c:crosses val="autoZero"/>
        <c:crossBetween val="between"/>
      </c:valAx>
      <c:valAx>
        <c:axId val="83571456"/>
        <c:scaling>
          <c:orientation val="minMax"/>
          <c:max val="1"/>
          <c:min val="0"/>
        </c:scaling>
        <c:delete val="0"/>
        <c:axPos val="r"/>
        <c:numFmt formatCode="General" sourceLinked="1"/>
        <c:majorTickMark val="none"/>
        <c:minorTickMark val="none"/>
        <c:tickLblPos val="none"/>
        <c:spPr>
          <a:ln>
            <a:noFill/>
          </a:ln>
        </c:spPr>
        <c:crossAx val="83572992"/>
        <c:crosses val="max"/>
        <c:crossBetween val="between"/>
      </c:valAx>
      <c:catAx>
        <c:axId val="83572992"/>
        <c:scaling>
          <c:orientation val="minMax"/>
        </c:scaling>
        <c:delete val="1"/>
        <c:axPos val="b"/>
        <c:majorTickMark val="out"/>
        <c:minorTickMark val="none"/>
        <c:tickLblPos val="nextTo"/>
        <c:crossAx val="8357145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Helpful</c:v>
                </c:pt>
                <c:pt idx="1">
                  <c:v>Not helpful</c:v>
                </c:pt>
                <c:pt idx="3">
                  <c:v>Helpful</c:v>
                </c:pt>
                <c:pt idx="4">
                  <c:v>Not helpful</c:v>
                </c:pt>
                <c:pt idx="6">
                  <c:v>Helpful</c:v>
                </c:pt>
                <c:pt idx="7">
                  <c:v>Not helpful</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Helpful</c:v>
                </c:pt>
                <c:pt idx="1">
                  <c:v>Not helpful</c:v>
                </c:pt>
                <c:pt idx="3">
                  <c:v>Helpful</c:v>
                </c:pt>
                <c:pt idx="4">
                  <c:v>Not helpful</c:v>
                </c:pt>
                <c:pt idx="6">
                  <c:v>Helpful</c:v>
                </c:pt>
                <c:pt idx="7">
                  <c:v>Not helpful</c:v>
                </c:pt>
              </c:strCache>
            </c:strRef>
          </c:cat>
          <c:val>
            <c:numRef>
              <c:f>Sheet1!$C$2:$C$9</c:f>
              <c:numCache>
                <c:formatCode>#"%"</c:formatCode>
                <c:ptCount val="8"/>
                <c:pt idx="0">
                  <c:v>90</c:v>
                </c:pt>
                <c:pt idx="1">
                  <c:v>8</c:v>
                </c:pt>
                <c:pt idx="3">
                  <c:v>89</c:v>
                </c:pt>
                <c:pt idx="4">
                  <c:v>8</c:v>
                </c:pt>
                <c:pt idx="6">
                  <c:v>90</c:v>
                </c:pt>
                <c:pt idx="7">
                  <c:v>8</c:v>
                </c:pt>
              </c:numCache>
            </c:numRef>
          </c:val>
        </c:ser>
        <c:dLbls>
          <c:dLblPos val="inEnd"/>
          <c:showLegendKey val="0"/>
          <c:showVal val="1"/>
          <c:showCatName val="0"/>
          <c:showSerName val="0"/>
          <c:showPercent val="0"/>
          <c:showBubbleSize val="0"/>
        </c:dLbls>
        <c:gapWidth val="110"/>
        <c:overlap val="100"/>
        <c:axId val="84854656"/>
        <c:axId val="85203584"/>
      </c:barChart>
      <c:catAx>
        <c:axId val="84854656"/>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85203584"/>
        <c:crosses val="autoZero"/>
        <c:auto val="1"/>
        <c:lblAlgn val="ctr"/>
        <c:lblOffset val="100"/>
        <c:noMultiLvlLbl val="0"/>
      </c:catAx>
      <c:valAx>
        <c:axId val="85203584"/>
        <c:scaling>
          <c:orientation val="minMax"/>
          <c:max val="100"/>
          <c:min val="0"/>
        </c:scaling>
        <c:delete val="1"/>
        <c:axPos val="t"/>
        <c:numFmt formatCode="General" sourceLinked="1"/>
        <c:majorTickMark val="out"/>
        <c:minorTickMark val="out"/>
        <c:tickLblPos val="nextTo"/>
        <c:crossAx val="84854656"/>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EC5656"/>
              </a:solidFill>
              <a:ln w="19050">
                <a:solidFill>
                  <a:schemeClr val="bg1"/>
                </a:solidFill>
              </a:ln>
            </c:spPr>
          </c:dPt>
          <c:dPt>
            <c:idx val="4"/>
            <c:bubble3D val="0"/>
            <c:spPr>
              <a:solidFill>
                <a:srgbClr val="BFBFBF"/>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9.5852876250464222E-3"/>
                  <c:y val="0"/>
                </c:manualLayout>
              </c:layout>
              <c:numFmt formatCode="[&lt;3]&quot;&quot;;0\%" sourceLinked="0"/>
              <c:spPr/>
              <c:txPr>
                <a:bodyPr/>
                <a:lstStyle/>
                <a:p>
                  <a:pPr>
                    <a:defRPr sz="900" b="0">
                      <a:solidFill>
                        <a:schemeClr val="bg1">
                          <a:lumMod val="95000"/>
                        </a:schemeClr>
                      </a:solidFill>
                    </a:defRPr>
                  </a:pPr>
                  <a:endParaRPr lang="en-US"/>
                </a:p>
              </c:txPr>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helpful</c:v>
                </c:pt>
                <c:pt idx="1">
                  <c:v>Fairly helpful</c:v>
                </c:pt>
                <c:pt idx="2">
                  <c:v>Not very helpful</c:v>
                </c:pt>
                <c:pt idx="3">
                  <c:v>Not at all helpful</c:v>
                </c:pt>
                <c:pt idx="4">
                  <c:v>Don't know </c:v>
                </c:pt>
              </c:strCache>
            </c:strRef>
          </c:cat>
          <c:val>
            <c:numRef>
              <c:f>Sheet1!$B$2:$B$6</c:f>
              <c:numCache>
                <c:formatCode>General</c:formatCode>
                <c:ptCount val="5"/>
                <c:pt idx="0">
                  <c:v>48</c:v>
                </c:pt>
                <c:pt idx="1">
                  <c:v>42</c:v>
                </c:pt>
                <c:pt idx="2">
                  <c:v>6</c:v>
                </c:pt>
                <c:pt idx="3">
                  <c:v>2</c:v>
                </c:pt>
                <c:pt idx="4">
                  <c:v>2</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84</c:v>
                </c:pt>
                <c:pt idx="1">
                  <c:v>16</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DR R ANDERSON &amp; DR M AHMED</c:v>
                </c:pt>
                <c:pt idx="1">
                  <c:v>LEIGH FAMILY PRACTICE</c:v>
                </c:pt>
                <c:pt idx="2">
                  <c:v>ASPULL SURGERY</c:v>
                </c:pt>
                <c:pt idx="3">
                  <c:v>DR PATEL, KAMATH &amp; PARTNERS</c:v>
                </c:pt>
                <c:pt idx="4">
                  <c:v>BRADSHAW MEDICAL CENTRE</c:v>
                </c:pt>
                <c:pt idx="5">
                  <c:v>SULLIVAN WAY SURGERY</c:v>
                </c:pt>
                <c:pt idx="6">
                  <c:v>STANDISH MEDICAL PRACTICE</c:v>
                </c:pt>
                <c:pt idx="7">
                  <c:v>BRYN CROSS SURGERY</c:v>
                </c:pt>
                <c:pt idx="8">
                  <c:v>SAXENA L</c:v>
                </c:pt>
                <c:pt idx="9">
                  <c:v>INTRAHEALTH TYLDESLEY</c:v>
                </c:pt>
                <c:pt idx="10">
                  <c:v>DR ALISTAIR ASHTON</c:v>
                </c:pt>
                <c:pt idx="11">
                  <c:v>PLATT BRIDGE HEALTH CENTRE</c:v>
                </c:pt>
                <c:pt idx="12">
                  <c:v>DR SPIELMANN &amp; PARTNERS</c:v>
                </c:pt>
                <c:pt idx="13">
                  <c:v>PEMBERTON SURGERY</c:v>
                </c:pt>
                <c:pt idx="14">
                  <c:v>DR TUN &amp; PARTNERS</c:v>
                </c:pt>
                <c:pt idx="15">
                  <c:v>THE CHANDLER SURGERY</c:v>
                </c:pt>
                <c:pt idx="16">
                  <c:v>THE DICCONSON GROUP PRACTICE</c:v>
                </c:pt>
                <c:pt idx="17">
                  <c:v>ULLAH M</c:v>
                </c:pt>
                <c:pt idx="18">
                  <c:v>DR M PAL</c:v>
                </c:pt>
                <c:pt idx="19">
                  <c:v>DR S VASANTH</c:v>
                </c:pt>
                <c:pt idx="20">
                  <c:v>OLLERTON A</c:v>
                </c:pt>
                <c:pt idx="21">
                  <c:v>INTRAHEALTH PLATT BRIDGE</c:v>
                </c:pt>
                <c:pt idx="22">
                  <c:v>CCG</c:v>
                </c:pt>
                <c:pt idx="23">
                  <c:v>DRS D'ARIFAT, ELISLAM, WAN &amp; SHAIKH</c:v>
                </c:pt>
                <c:pt idx="24">
                  <c:v>BROOKMILL MEDICAL CENTRE</c:v>
                </c:pt>
                <c:pt idx="25">
                  <c:v>INCE SURGERY</c:v>
                </c:pt>
                <c:pt idx="26">
                  <c:v>XAVIER CA</c:v>
                </c:pt>
                <c:pt idx="27">
                  <c:v>BRAITHWAITE SURGERY</c:v>
                </c:pt>
                <c:pt idx="28">
                  <c:v>DR ANIS &amp; ANIS</c:v>
                </c:pt>
                <c:pt idx="29">
                  <c:v>KHATRI K</c:v>
                </c:pt>
                <c:pt idx="30">
                  <c:v>MEDICENTRE</c:v>
                </c:pt>
                <c:pt idx="31">
                  <c:v>ZAMAN</c:v>
                </c:pt>
                <c:pt idx="32">
                  <c:v>DR MUNRO &amp; PARTNERS</c:v>
                </c:pt>
                <c:pt idx="33">
                  <c:v>DR TRIVEDI &amp; TRIVEDI</c:v>
                </c:pt>
                <c:pt idx="34">
                  <c:v>PITALIA SK</c:v>
                </c:pt>
                <c:pt idx="35">
                  <c:v>SHAHBAZI SS</c:v>
                </c:pt>
                <c:pt idx="36">
                  <c:v>MARUS BRIDGE PRACTICE</c:v>
                </c:pt>
                <c:pt idx="37">
                  <c:v>INTRAHEALTH FAMILY PRACT</c:v>
                </c:pt>
                <c:pt idx="38">
                  <c:v>INTRAHEALTH LSV</c:v>
                </c:pt>
                <c:pt idx="39">
                  <c:v>DR CP KHATRI</c:v>
                </c:pt>
                <c:pt idx="40">
                  <c:v>LILFORD PARK SURGERY</c:v>
                </c:pt>
                <c:pt idx="41">
                  <c:v>DR KK CHAN</c:v>
                </c:pt>
                <c:pt idx="42">
                  <c:v>DOUBLET-STEWART MPH</c:v>
                </c:pt>
                <c:pt idx="43">
                  <c:v>GRASMERE SURGERY</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DR R ANDERSON &amp; DR M AHMED</c:v>
                </c:pt>
                <c:pt idx="1">
                  <c:v>LEIGH FAMILY PRACTICE</c:v>
                </c:pt>
                <c:pt idx="2">
                  <c:v>ASPULL SURGERY</c:v>
                </c:pt>
                <c:pt idx="3">
                  <c:v>DR PATEL, KAMATH &amp; PARTNERS</c:v>
                </c:pt>
                <c:pt idx="4">
                  <c:v>BRADSHAW MEDICAL CENTRE</c:v>
                </c:pt>
                <c:pt idx="5">
                  <c:v>SULLIVAN WAY SURGERY</c:v>
                </c:pt>
                <c:pt idx="6">
                  <c:v>STANDISH MEDICAL PRACTICE</c:v>
                </c:pt>
                <c:pt idx="7">
                  <c:v>BRYN CROSS SURGERY</c:v>
                </c:pt>
                <c:pt idx="8">
                  <c:v>SAXENA L</c:v>
                </c:pt>
                <c:pt idx="9">
                  <c:v>INTRAHEALTH TYLDESLEY</c:v>
                </c:pt>
                <c:pt idx="10">
                  <c:v>DR ALISTAIR ASHTON</c:v>
                </c:pt>
                <c:pt idx="11">
                  <c:v>PLATT BRIDGE HEALTH CENTRE</c:v>
                </c:pt>
                <c:pt idx="12">
                  <c:v>DR SPIELMANN &amp; PARTNERS</c:v>
                </c:pt>
                <c:pt idx="13">
                  <c:v>PEMBERTON SURGERY</c:v>
                </c:pt>
                <c:pt idx="14">
                  <c:v>DR TUN &amp; PARTNERS</c:v>
                </c:pt>
                <c:pt idx="15">
                  <c:v>THE CHANDLER SURGERY</c:v>
                </c:pt>
                <c:pt idx="16">
                  <c:v>THE DICCONSON GROUP PRACTICE</c:v>
                </c:pt>
                <c:pt idx="17">
                  <c:v>ULLAH M</c:v>
                </c:pt>
                <c:pt idx="18">
                  <c:v>DR M PAL</c:v>
                </c:pt>
                <c:pt idx="19">
                  <c:v>DR S VASANTH</c:v>
                </c:pt>
                <c:pt idx="20">
                  <c:v>OLLERTON A</c:v>
                </c:pt>
                <c:pt idx="21">
                  <c:v>INTRAHEALTH PLATT BRIDGE</c:v>
                </c:pt>
                <c:pt idx="22">
                  <c:v>CCG</c:v>
                </c:pt>
                <c:pt idx="23">
                  <c:v>DRS D'ARIFAT, ELISLAM, WAN &amp; SHAIKH</c:v>
                </c:pt>
                <c:pt idx="24">
                  <c:v>BROOKMILL MEDICAL CENTRE</c:v>
                </c:pt>
                <c:pt idx="25">
                  <c:v>INCE SURGERY</c:v>
                </c:pt>
                <c:pt idx="26">
                  <c:v>XAVIER CA</c:v>
                </c:pt>
                <c:pt idx="27">
                  <c:v>BRAITHWAITE SURGERY</c:v>
                </c:pt>
                <c:pt idx="28">
                  <c:v>DR ANIS &amp; ANIS</c:v>
                </c:pt>
                <c:pt idx="29">
                  <c:v>KHATRI K</c:v>
                </c:pt>
                <c:pt idx="30">
                  <c:v>MEDICENTRE</c:v>
                </c:pt>
                <c:pt idx="31">
                  <c:v>ZAMAN</c:v>
                </c:pt>
                <c:pt idx="32">
                  <c:v>DR MUNRO &amp; PARTNERS</c:v>
                </c:pt>
                <c:pt idx="33">
                  <c:v>DR TRIVEDI &amp; TRIVEDI</c:v>
                </c:pt>
                <c:pt idx="34">
                  <c:v>PITALIA SK</c:v>
                </c:pt>
                <c:pt idx="35">
                  <c:v>SHAHBAZI SS</c:v>
                </c:pt>
                <c:pt idx="36">
                  <c:v>MARUS BRIDGE PRACTICE</c:v>
                </c:pt>
                <c:pt idx="37">
                  <c:v>INTRAHEALTH FAMILY PRACT</c:v>
                </c:pt>
                <c:pt idx="38">
                  <c:v>INTRAHEALTH LSV</c:v>
                </c:pt>
                <c:pt idx="39">
                  <c:v>DR CP KHATRI</c:v>
                </c:pt>
                <c:pt idx="40">
                  <c:v>LILFORD PARK SURGERY</c:v>
                </c:pt>
                <c:pt idx="41">
                  <c:v>DR KK CHAN</c:v>
                </c:pt>
                <c:pt idx="42">
                  <c:v>DOUBLET-STEWART MPH</c:v>
                </c:pt>
                <c:pt idx="43">
                  <c:v>GRASMERE SURGERY</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DR R ANDERSON &amp; DR M AHMED</c:v>
                </c:pt>
                <c:pt idx="1">
                  <c:v>LEIGH FAMILY PRACTICE</c:v>
                </c:pt>
                <c:pt idx="2">
                  <c:v>ASPULL SURGERY</c:v>
                </c:pt>
                <c:pt idx="3">
                  <c:v>DR PATEL, KAMATH &amp; PARTNERS</c:v>
                </c:pt>
                <c:pt idx="4">
                  <c:v>BRADSHAW MEDICAL CENTRE</c:v>
                </c:pt>
                <c:pt idx="5">
                  <c:v>SULLIVAN WAY SURGERY</c:v>
                </c:pt>
                <c:pt idx="6">
                  <c:v>STANDISH MEDICAL PRACTICE</c:v>
                </c:pt>
                <c:pt idx="7">
                  <c:v>BRYN CROSS SURGERY</c:v>
                </c:pt>
                <c:pt idx="8">
                  <c:v>SAXENA L</c:v>
                </c:pt>
                <c:pt idx="9">
                  <c:v>INTRAHEALTH TYLDESLEY</c:v>
                </c:pt>
                <c:pt idx="10">
                  <c:v>DR ALISTAIR ASHTON</c:v>
                </c:pt>
                <c:pt idx="11">
                  <c:v>PLATT BRIDGE HEALTH CENTRE</c:v>
                </c:pt>
                <c:pt idx="12">
                  <c:v>DR SPIELMANN &amp; PARTNERS</c:v>
                </c:pt>
                <c:pt idx="13">
                  <c:v>PEMBERTON SURGERY</c:v>
                </c:pt>
                <c:pt idx="14">
                  <c:v>DR TUN &amp; PARTNERS</c:v>
                </c:pt>
                <c:pt idx="15">
                  <c:v>THE CHANDLER SURGERY</c:v>
                </c:pt>
                <c:pt idx="16">
                  <c:v>THE DICCONSON GROUP PRACTICE</c:v>
                </c:pt>
                <c:pt idx="17">
                  <c:v>ULLAH M</c:v>
                </c:pt>
                <c:pt idx="18">
                  <c:v>DR M PAL</c:v>
                </c:pt>
                <c:pt idx="19">
                  <c:v>DR S VASANTH</c:v>
                </c:pt>
                <c:pt idx="20">
                  <c:v>OLLERTON A</c:v>
                </c:pt>
                <c:pt idx="21">
                  <c:v>INTRAHEALTH PLATT BRIDGE</c:v>
                </c:pt>
                <c:pt idx="22">
                  <c:v>CCG</c:v>
                </c:pt>
                <c:pt idx="23">
                  <c:v>DRS D'ARIFAT, ELISLAM, WAN &amp; SHAIKH</c:v>
                </c:pt>
                <c:pt idx="24">
                  <c:v>BROOKMILL MEDICAL CENTRE</c:v>
                </c:pt>
                <c:pt idx="25">
                  <c:v>INCE SURGERY</c:v>
                </c:pt>
                <c:pt idx="26">
                  <c:v>XAVIER CA</c:v>
                </c:pt>
                <c:pt idx="27">
                  <c:v>BRAITHWAITE SURGERY</c:v>
                </c:pt>
                <c:pt idx="28">
                  <c:v>DR ANIS &amp; ANIS</c:v>
                </c:pt>
                <c:pt idx="29">
                  <c:v>KHATRI K</c:v>
                </c:pt>
                <c:pt idx="30">
                  <c:v>MEDICENTRE</c:v>
                </c:pt>
                <c:pt idx="31">
                  <c:v>ZAMAN</c:v>
                </c:pt>
                <c:pt idx="32">
                  <c:v>DR MUNRO &amp; PARTNERS</c:v>
                </c:pt>
                <c:pt idx="33">
                  <c:v>DR TRIVEDI &amp; TRIVEDI</c:v>
                </c:pt>
                <c:pt idx="34">
                  <c:v>PITALIA SK</c:v>
                </c:pt>
                <c:pt idx="35">
                  <c:v>SHAHBAZI SS</c:v>
                </c:pt>
                <c:pt idx="36">
                  <c:v>MARUS BRIDGE PRACTICE</c:v>
                </c:pt>
                <c:pt idx="37">
                  <c:v>INTRAHEALTH FAMILY PRACT</c:v>
                </c:pt>
                <c:pt idx="38">
                  <c:v>INTRAHEALTH LSV</c:v>
                </c:pt>
                <c:pt idx="39">
                  <c:v>DR CP KHATRI</c:v>
                </c:pt>
                <c:pt idx="40">
                  <c:v>LILFORD PARK SURGERY</c:v>
                </c:pt>
                <c:pt idx="41">
                  <c:v>DR KK CHAN</c:v>
                </c:pt>
                <c:pt idx="42">
                  <c:v>DOUBLET-STEWART MPH</c:v>
                </c:pt>
                <c:pt idx="43">
                  <c:v>GRASMERE SURGERY</c:v>
                </c:pt>
              </c:strCache>
            </c:strRef>
          </c:cat>
          <c:val>
            <c:numRef>
              <c:f>Sheet1!$F$2:$F$45</c:f>
              <c:numCache>
                <c:formatCode>General</c:formatCode>
                <c:ptCount val="44"/>
                <c:pt idx="0">
                  <c:v>0.8</c:v>
                </c:pt>
                <c:pt idx="1">
                  <c:v>0.81</c:v>
                </c:pt>
                <c:pt idx="2">
                  <c:v>0.82</c:v>
                </c:pt>
                <c:pt idx="3">
                  <c:v>0.82</c:v>
                </c:pt>
                <c:pt idx="4">
                  <c:v>0.84</c:v>
                </c:pt>
                <c:pt idx="5">
                  <c:v>0.84</c:v>
                </c:pt>
                <c:pt idx="6">
                  <c:v>0.84</c:v>
                </c:pt>
                <c:pt idx="7">
                  <c:v>0.85</c:v>
                </c:pt>
                <c:pt idx="8">
                  <c:v>0.85</c:v>
                </c:pt>
                <c:pt idx="9">
                  <c:v>0.85</c:v>
                </c:pt>
                <c:pt idx="10">
                  <c:v>0.85</c:v>
                </c:pt>
                <c:pt idx="11">
                  <c:v>0.86</c:v>
                </c:pt>
                <c:pt idx="12">
                  <c:v>0.86</c:v>
                </c:pt>
                <c:pt idx="13">
                  <c:v>0.86</c:v>
                </c:pt>
                <c:pt idx="14">
                  <c:v>0.87</c:v>
                </c:pt>
                <c:pt idx="15">
                  <c:v>0.87</c:v>
                </c:pt>
                <c:pt idx="16">
                  <c:v>0.88</c:v>
                </c:pt>
                <c:pt idx="17">
                  <c:v>0.88</c:v>
                </c:pt>
                <c:pt idx="18">
                  <c:v>0.88</c:v>
                </c:pt>
                <c:pt idx="19">
                  <c:v>0.88</c:v>
                </c:pt>
                <c:pt idx="20">
                  <c:v>0.89</c:v>
                </c:pt>
                <c:pt idx="21">
                  <c:v>0.89</c:v>
                </c:pt>
                <c:pt idx="22">
                  <c:v>0.9</c:v>
                </c:pt>
                <c:pt idx="23">
                  <c:v>0.9</c:v>
                </c:pt>
                <c:pt idx="24">
                  <c:v>0.9</c:v>
                </c:pt>
                <c:pt idx="25">
                  <c:v>0.9</c:v>
                </c:pt>
                <c:pt idx="26">
                  <c:v>0.9</c:v>
                </c:pt>
                <c:pt idx="27">
                  <c:v>0.91</c:v>
                </c:pt>
                <c:pt idx="28">
                  <c:v>0.91</c:v>
                </c:pt>
                <c:pt idx="29">
                  <c:v>0.91</c:v>
                </c:pt>
                <c:pt idx="30">
                  <c:v>0.92</c:v>
                </c:pt>
                <c:pt idx="31">
                  <c:v>0.92</c:v>
                </c:pt>
                <c:pt idx="32">
                  <c:v>0.92</c:v>
                </c:pt>
                <c:pt idx="33">
                  <c:v>0.92</c:v>
                </c:pt>
                <c:pt idx="34">
                  <c:v>0.92</c:v>
                </c:pt>
                <c:pt idx="35">
                  <c:v>0.92</c:v>
                </c:pt>
                <c:pt idx="36">
                  <c:v>0.92</c:v>
                </c:pt>
                <c:pt idx="37">
                  <c:v>0.92</c:v>
                </c:pt>
                <c:pt idx="38">
                  <c:v>0.92</c:v>
                </c:pt>
                <c:pt idx="39">
                  <c:v>0.93</c:v>
                </c:pt>
                <c:pt idx="40">
                  <c:v>0.93</c:v>
                </c:pt>
                <c:pt idx="41">
                  <c:v>0.93</c:v>
                </c:pt>
                <c:pt idx="42">
                  <c:v>0.93</c:v>
                </c:pt>
                <c:pt idx="43">
                  <c:v>0.93</c:v>
                </c:pt>
              </c:numCache>
            </c:numRef>
          </c:val>
        </c:ser>
        <c:ser>
          <c:idx val="5"/>
          <c:order val="5"/>
          <c:tx>
            <c:strRef>
              <c:f>Sheet1!$G$1</c:f>
              <c:strCache>
                <c:ptCount val="1"/>
                <c:pt idx="0">
                  <c:v>Column3</c:v>
                </c:pt>
              </c:strCache>
            </c:strRef>
          </c:tx>
          <c:invertIfNegative val="0"/>
          <c:cat>
            <c:strRef>
              <c:f>Sheet1!$A$2:$A$45</c:f>
              <c:strCache>
                <c:ptCount val="44"/>
                <c:pt idx="0">
                  <c:v>DR R ANDERSON &amp; DR M AHMED</c:v>
                </c:pt>
                <c:pt idx="1">
                  <c:v>LEIGH FAMILY PRACTICE</c:v>
                </c:pt>
                <c:pt idx="2">
                  <c:v>ASPULL SURGERY</c:v>
                </c:pt>
                <c:pt idx="3">
                  <c:v>DR PATEL, KAMATH &amp; PARTNERS</c:v>
                </c:pt>
                <c:pt idx="4">
                  <c:v>BRADSHAW MEDICAL CENTRE</c:v>
                </c:pt>
                <c:pt idx="5">
                  <c:v>SULLIVAN WAY SURGERY</c:v>
                </c:pt>
                <c:pt idx="6">
                  <c:v>STANDISH MEDICAL PRACTICE</c:v>
                </c:pt>
                <c:pt idx="7">
                  <c:v>BRYN CROSS SURGERY</c:v>
                </c:pt>
                <c:pt idx="8">
                  <c:v>SAXENA L</c:v>
                </c:pt>
                <c:pt idx="9">
                  <c:v>INTRAHEALTH TYLDESLEY</c:v>
                </c:pt>
                <c:pt idx="10">
                  <c:v>DR ALISTAIR ASHTON</c:v>
                </c:pt>
                <c:pt idx="11">
                  <c:v>PLATT BRIDGE HEALTH CENTRE</c:v>
                </c:pt>
                <c:pt idx="12">
                  <c:v>DR SPIELMANN &amp; PARTNERS</c:v>
                </c:pt>
                <c:pt idx="13">
                  <c:v>PEMBERTON SURGERY</c:v>
                </c:pt>
                <c:pt idx="14">
                  <c:v>DR TUN &amp; PARTNERS</c:v>
                </c:pt>
                <c:pt idx="15">
                  <c:v>THE CHANDLER SURGERY</c:v>
                </c:pt>
                <c:pt idx="16">
                  <c:v>THE DICCONSON GROUP PRACTICE</c:v>
                </c:pt>
                <c:pt idx="17">
                  <c:v>ULLAH M</c:v>
                </c:pt>
                <c:pt idx="18">
                  <c:v>DR M PAL</c:v>
                </c:pt>
                <c:pt idx="19">
                  <c:v>DR S VASANTH</c:v>
                </c:pt>
                <c:pt idx="20">
                  <c:v>OLLERTON A</c:v>
                </c:pt>
                <c:pt idx="21">
                  <c:v>INTRAHEALTH PLATT BRIDGE</c:v>
                </c:pt>
                <c:pt idx="22">
                  <c:v>CCG</c:v>
                </c:pt>
                <c:pt idx="23">
                  <c:v>DRS D'ARIFAT, ELISLAM, WAN &amp; SHAIKH</c:v>
                </c:pt>
                <c:pt idx="24">
                  <c:v>BROOKMILL MEDICAL CENTRE</c:v>
                </c:pt>
                <c:pt idx="25">
                  <c:v>INCE SURGERY</c:v>
                </c:pt>
                <c:pt idx="26">
                  <c:v>XAVIER CA</c:v>
                </c:pt>
                <c:pt idx="27">
                  <c:v>BRAITHWAITE SURGERY</c:v>
                </c:pt>
                <c:pt idx="28">
                  <c:v>DR ANIS &amp; ANIS</c:v>
                </c:pt>
                <c:pt idx="29">
                  <c:v>KHATRI K</c:v>
                </c:pt>
                <c:pt idx="30">
                  <c:v>MEDICENTRE</c:v>
                </c:pt>
                <c:pt idx="31">
                  <c:v>ZAMAN</c:v>
                </c:pt>
                <c:pt idx="32">
                  <c:v>DR MUNRO &amp; PARTNERS</c:v>
                </c:pt>
                <c:pt idx="33">
                  <c:v>DR TRIVEDI &amp; TRIVEDI</c:v>
                </c:pt>
                <c:pt idx="34">
                  <c:v>PITALIA SK</c:v>
                </c:pt>
                <c:pt idx="35">
                  <c:v>SHAHBAZI SS</c:v>
                </c:pt>
                <c:pt idx="36">
                  <c:v>MARUS BRIDGE PRACTICE</c:v>
                </c:pt>
                <c:pt idx="37">
                  <c:v>INTRAHEALTH FAMILY PRACT</c:v>
                </c:pt>
                <c:pt idx="38">
                  <c:v>INTRAHEALTH LSV</c:v>
                </c:pt>
                <c:pt idx="39">
                  <c:v>DR CP KHATRI</c:v>
                </c:pt>
                <c:pt idx="40">
                  <c:v>LILFORD PARK SURGERY</c:v>
                </c:pt>
                <c:pt idx="41">
                  <c:v>DR KK CHAN</c:v>
                </c:pt>
                <c:pt idx="42">
                  <c:v>DOUBLET-STEWART MPH</c:v>
                </c:pt>
                <c:pt idx="43">
                  <c:v>GRASMERE SURGERY</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DR R ANDERSON &amp; DR M AHMED</c:v>
                </c:pt>
                <c:pt idx="1">
                  <c:v>LEIGH FAMILY PRACTICE</c:v>
                </c:pt>
                <c:pt idx="2">
                  <c:v>ASPULL SURGERY</c:v>
                </c:pt>
                <c:pt idx="3">
                  <c:v>DR PATEL, KAMATH &amp; PARTNERS</c:v>
                </c:pt>
                <c:pt idx="4">
                  <c:v>BRADSHAW MEDICAL CENTRE</c:v>
                </c:pt>
                <c:pt idx="5">
                  <c:v>SULLIVAN WAY SURGERY</c:v>
                </c:pt>
                <c:pt idx="6">
                  <c:v>STANDISH MEDICAL PRACTICE</c:v>
                </c:pt>
                <c:pt idx="7">
                  <c:v>BRYN CROSS SURGERY</c:v>
                </c:pt>
                <c:pt idx="8">
                  <c:v>SAXENA L</c:v>
                </c:pt>
                <c:pt idx="9">
                  <c:v>INTRAHEALTH TYLDESLEY</c:v>
                </c:pt>
                <c:pt idx="10">
                  <c:v>DR ALISTAIR ASHTON</c:v>
                </c:pt>
                <c:pt idx="11">
                  <c:v>PLATT BRIDGE HEALTH CENTRE</c:v>
                </c:pt>
                <c:pt idx="12">
                  <c:v>DR SPIELMANN &amp; PARTNERS</c:v>
                </c:pt>
                <c:pt idx="13">
                  <c:v>PEMBERTON SURGERY</c:v>
                </c:pt>
                <c:pt idx="14">
                  <c:v>DR TUN &amp; PARTNERS</c:v>
                </c:pt>
                <c:pt idx="15">
                  <c:v>THE CHANDLER SURGERY</c:v>
                </c:pt>
                <c:pt idx="16">
                  <c:v>THE DICCONSON GROUP PRACTICE</c:v>
                </c:pt>
                <c:pt idx="17">
                  <c:v>ULLAH M</c:v>
                </c:pt>
                <c:pt idx="18">
                  <c:v>DR M PAL</c:v>
                </c:pt>
                <c:pt idx="19">
                  <c:v>DR S VASANTH</c:v>
                </c:pt>
                <c:pt idx="20">
                  <c:v>OLLERTON A</c:v>
                </c:pt>
                <c:pt idx="21">
                  <c:v>INTRAHEALTH PLATT BRIDGE</c:v>
                </c:pt>
                <c:pt idx="22">
                  <c:v>CCG</c:v>
                </c:pt>
                <c:pt idx="23">
                  <c:v>DRS D'ARIFAT, ELISLAM, WAN &amp; SHAIKH</c:v>
                </c:pt>
                <c:pt idx="24">
                  <c:v>BROOKMILL MEDICAL CENTRE</c:v>
                </c:pt>
                <c:pt idx="25">
                  <c:v>INCE SURGERY</c:v>
                </c:pt>
                <c:pt idx="26">
                  <c:v>XAVIER CA</c:v>
                </c:pt>
                <c:pt idx="27">
                  <c:v>BRAITHWAITE SURGERY</c:v>
                </c:pt>
                <c:pt idx="28">
                  <c:v>DR ANIS &amp; ANIS</c:v>
                </c:pt>
                <c:pt idx="29">
                  <c:v>KHATRI K</c:v>
                </c:pt>
                <c:pt idx="30">
                  <c:v>MEDICENTRE</c:v>
                </c:pt>
                <c:pt idx="31">
                  <c:v>ZAMAN</c:v>
                </c:pt>
                <c:pt idx="32">
                  <c:v>DR MUNRO &amp; PARTNERS</c:v>
                </c:pt>
                <c:pt idx="33">
                  <c:v>DR TRIVEDI &amp; TRIVEDI</c:v>
                </c:pt>
                <c:pt idx="34">
                  <c:v>PITALIA SK</c:v>
                </c:pt>
                <c:pt idx="35">
                  <c:v>SHAHBAZI SS</c:v>
                </c:pt>
                <c:pt idx="36">
                  <c:v>MARUS BRIDGE PRACTICE</c:v>
                </c:pt>
                <c:pt idx="37">
                  <c:v>INTRAHEALTH FAMILY PRACT</c:v>
                </c:pt>
                <c:pt idx="38">
                  <c:v>INTRAHEALTH LSV</c:v>
                </c:pt>
                <c:pt idx="39">
                  <c:v>DR CP KHATRI</c:v>
                </c:pt>
                <c:pt idx="40">
                  <c:v>LILFORD PARK SURGERY</c:v>
                </c:pt>
                <c:pt idx="41">
                  <c:v>DR KK CHAN</c:v>
                </c:pt>
                <c:pt idx="42">
                  <c:v>DOUBLET-STEWART MPH</c:v>
                </c:pt>
                <c:pt idx="43">
                  <c:v>GRASMERE SURGERY</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86377600"/>
        <c:axId val="86498688"/>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DR R ANDERSON &amp; DR M AHMED</c:v>
                </c:pt>
                <c:pt idx="1">
                  <c:v>LEIGH FAMILY PRACTICE</c:v>
                </c:pt>
                <c:pt idx="2">
                  <c:v>ASPULL SURGERY</c:v>
                </c:pt>
                <c:pt idx="3">
                  <c:v>DR PATEL, KAMATH &amp; PARTNERS</c:v>
                </c:pt>
                <c:pt idx="4">
                  <c:v>BRADSHAW MEDICAL CENTRE</c:v>
                </c:pt>
                <c:pt idx="5">
                  <c:v>SULLIVAN WAY SURGERY</c:v>
                </c:pt>
                <c:pt idx="6">
                  <c:v>STANDISH MEDICAL PRACTICE</c:v>
                </c:pt>
                <c:pt idx="7">
                  <c:v>BRYN CROSS SURGERY</c:v>
                </c:pt>
                <c:pt idx="8">
                  <c:v>SAXENA L</c:v>
                </c:pt>
                <c:pt idx="9">
                  <c:v>INTRAHEALTH TYLDESLEY</c:v>
                </c:pt>
                <c:pt idx="10">
                  <c:v>DR ALISTAIR ASHTON</c:v>
                </c:pt>
                <c:pt idx="11">
                  <c:v>PLATT BRIDGE HEALTH CENTRE</c:v>
                </c:pt>
                <c:pt idx="12">
                  <c:v>DR SPIELMANN &amp; PARTNERS</c:v>
                </c:pt>
                <c:pt idx="13">
                  <c:v>PEMBERTON SURGERY</c:v>
                </c:pt>
                <c:pt idx="14">
                  <c:v>DR TUN &amp; PARTNERS</c:v>
                </c:pt>
                <c:pt idx="15">
                  <c:v>THE CHANDLER SURGERY</c:v>
                </c:pt>
                <c:pt idx="16">
                  <c:v>THE DICCONSON GROUP PRACTICE</c:v>
                </c:pt>
                <c:pt idx="17">
                  <c:v>ULLAH M</c:v>
                </c:pt>
                <c:pt idx="18">
                  <c:v>DR M PAL</c:v>
                </c:pt>
                <c:pt idx="19">
                  <c:v>DR S VASANTH</c:v>
                </c:pt>
                <c:pt idx="20">
                  <c:v>OLLERTON A</c:v>
                </c:pt>
                <c:pt idx="21">
                  <c:v>INTRAHEALTH PLATT BRIDGE</c:v>
                </c:pt>
                <c:pt idx="22">
                  <c:v>CCG</c:v>
                </c:pt>
                <c:pt idx="23">
                  <c:v>DRS D'ARIFAT, ELISLAM, WAN &amp; SHAIKH</c:v>
                </c:pt>
                <c:pt idx="24">
                  <c:v>BROOKMILL MEDICAL CENTRE</c:v>
                </c:pt>
                <c:pt idx="25">
                  <c:v>INCE SURGERY</c:v>
                </c:pt>
                <c:pt idx="26">
                  <c:v>XAVIER CA</c:v>
                </c:pt>
                <c:pt idx="27">
                  <c:v>BRAITHWAITE SURGERY</c:v>
                </c:pt>
                <c:pt idx="28">
                  <c:v>DR ANIS &amp; ANIS</c:v>
                </c:pt>
                <c:pt idx="29">
                  <c:v>KHATRI K</c:v>
                </c:pt>
                <c:pt idx="30">
                  <c:v>MEDICENTRE</c:v>
                </c:pt>
                <c:pt idx="31">
                  <c:v>ZAMAN</c:v>
                </c:pt>
                <c:pt idx="32">
                  <c:v>DR MUNRO &amp; PARTNERS</c:v>
                </c:pt>
                <c:pt idx="33">
                  <c:v>DR TRIVEDI &amp; TRIVEDI</c:v>
                </c:pt>
                <c:pt idx="34">
                  <c:v>PITALIA SK</c:v>
                </c:pt>
                <c:pt idx="35">
                  <c:v>SHAHBAZI SS</c:v>
                </c:pt>
                <c:pt idx="36">
                  <c:v>MARUS BRIDGE PRACTICE</c:v>
                </c:pt>
                <c:pt idx="37">
                  <c:v>INTRAHEALTH FAMILY PRACT</c:v>
                </c:pt>
                <c:pt idx="38">
                  <c:v>INTRAHEALTH LSV</c:v>
                </c:pt>
                <c:pt idx="39">
                  <c:v>DR CP KHATRI</c:v>
                </c:pt>
                <c:pt idx="40">
                  <c:v>LILFORD PARK SURGERY</c:v>
                </c:pt>
                <c:pt idx="41">
                  <c:v>DR KK CHAN</c:v>
                </c:pt>
                <c:pt idx="42">
                  <c:v>DOUBLET-STEWART MPH</c:v>
                </c:pt>
                <c:pt idx="43">
                  <c:v>GRASMERE SURGERY</c:v>
                </c:pt>
              </c:strCache>
            </c:strRef>
          </c:cat>
          <c:val>
            <c:numRef>
              <c:f>Sheet1!$B$2:$B$45</c:f>
              <c:numCache>
                <c:formatCode>0%</c:formatCode>
                <c:ptCount val="44"/>
                <c:pt idx="0">
                  <c:v>0.87</c:v>
                </c:pt>
                <c:pt idx="1">
                  <c:v>0.87</c:v>
                </c:pt>
                <c:pt idx="2">
                  <c:v>0.87</c:v>
                </c:pt>
                <c:pt idx="3">
                  <c:v>0.87</c:v>
                </c:pt>
                <c:pt idx="4">
                  <c:v>0.87</c:v>
                </c:pt>
                <c:pt idx="5">
                  <c:v>0.87</c:v>
                </c:pt>
                <c:pt idx="6">
                  <c:v>0.87</c:v>
                </c:pt>
                <c:pt idx="7">
                  <c:v>0.87</c:v>
                </c:pt>
                <c:pt idx="8">
                  <c:v>0.87</c:v>
                </c:pt>
                <c:pt idx="9">
                  <c:v>0.87</c:v>
                </c:pt>
                <c:pt idx="10">
                  <c:v>0.87</c:v>
                </c:pt>
                <c:pt idx="11">
                  <c:v>0.87</c:v>
                </c:pt>
                <c:pt idx="12">
                  <c:v>0.87</c:v>
                </c:pt>
                <c:pt idx="13">
                  <c:v>0.87</c:v>
                </c:pt>
                <c:pt idx="14">
                  <c:v>0.87</c:v>
                </c:pt>
                <c:pt idx="15">
                  <c:v>0.87</c:v>
                </c:pt>
                <c:pt idx="16">
                  <c:v>0.87</c:v>
                </c:pt>
                <c:pt idx="17">
                  <c:v>0.87</c:v>
                </c:pt>
                <c:pt idx="18">
                  <c:v>0.87</c:v>
                </c:pt>
                <c:pt idx="19">
                  <c:v>0.87</c:v>
                </c:pt>
                <c:pt idx="20">
                  <c:v>0.87</c:v>
                </c:pt>
                <c:pt idx="21">
                  <c:v>0.87</c:v>
                </c:pt>
                <c:pt idx="22">
                  <c:v>0.87</c:v>
                </c:pt>
                <c:pt idx="23">
                  <c:v>0.87</c:v>
                </c:pt>
                <c:pt idx="24">
                  <c:v>0.87</c:v>
                </c:pt>
                <c:pt idx="25">
                  <c:v>0.87</c:v>
                </c:pt>
                <c:pt idx="26">
                  <c:v>0.87</c:v>
                </c:pt>
                <c:pt idx="27">
                  <c:v>0.87</c:v>
                </c:pt>
                <c:pt idx="28">
                  <c:v>0.87</c:v>
                </c:pt>
                <c:pt idx="29">
                  <c:v>0.87</c:v>
                </c:pt>
                <c:pt idx="30">
                  <c:v>0.87</c:v>
                </c:pt>
                <c:pt idx="31">
                  <c:v>0.87</c:v>
                </c:pt>
                <c:pt idx="32">
                  <c:v>0.87</c:v>
                </c:pt>
                <c:pt idx="33">
                  <c:v>0.87</c:v>
                </c:pt>
                <c:pt idx="34">
                  <c:v>0.87</c:v>
                </c:pt>
                <c:pt idx="35">
                  <c:v>0.87</c:v>
                </c:pt>
                <c:pt idx="36">
                  <c:v>0.87</c:v>
                </c:pt>
                <c:pt idx="37">
                  <c:v>0.87</c:v>
                </c:pt>
                <c:pt idx="38">
                  <c:v>0.87</c:v>
                </c:pt>
                <c:pt idx="39">
                  <c:v>0.87</c:v>
                </c:pt>
                <c:pt idx="40">
                  <c:v>0.87</c:v>
                </c:pt>
                <c:pt idx="41">
                  <c:v>0.87</c:v>
                </c:pt>
                <c:pt idx="42">
                  <c:v>0.87</c:v>
                </c:pt>
                <c:pt idx="43">
                  <c:v>0.87</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DR R ANDERSON &amp; DR M AHMED</c:v>
                </c:pt>
                <c:pt idx="1">
                  <c:v>LEIGH FAMILY PRACTICE</c:v>
                </c:pt>
                <c:pt idx="2">
                  <c:v>ASPULL SURGERY</c:v>
                </c:pt>
                <c:pt idx="3">
                  <c:v>DR PATEL, KAMATH &amp; PARTNERS</c:v>
                </c:pt>
                <c:pt idx="4">
                  <c:v>BRADSHAW MEDICAL CENTRE</c:v>
                </c:pt>
                <c:pt idx="5">
                  <c:v>SULLIVAN WAY SURGERY</c:v>
                </c:pt>
                <c:pt idx="6">
                  <c:v>STANDISH MEDICAL PRACTICE</c:v>
                </c:pt>
                <c:pt idx="7">
                  <c:v>BRYN CROSS SURGERY</c:v>
                </c:pt>
                <c:pt idx="8">
                  <c:v>SAXENA L</c:v>
                </c:pt>
                <c:pt idx="9">
                  <c:v>INTRAHEALTH TYLDESLEY</c:v>
                </c:pt>
                <c:pt idx="10">
                  <c:v>DR ALISTAIR ASHTON</c:v>
                </c:pt>
                <c:pt idx="11">
                  <c:v>PLATT BRIDGE HEALTH CENTRE</c:v>
                </c:pt>
                <c:pt idx="12">
                  <c:v>DR SPIELMANN &amp; PARTNERS</c:v>
                </c:pt>
                <c:pt idx="13">
                  <c:v>PEMBERTON SURGERY</c:v>
                </c:pt>
                <c:pt idx="14">
                  <c:v>DR TUN &amp; PARTNERS</c:v>
                </c:pt>
                <c:pt idx="15">
                  <c:v>THE CHANDLER SURGERY</c:v>
                </c:pt>
                <c:pt idx="16">
                  <c:v>THE DICCONSON GROUP PRACTICE</c:v>
                </c:pt>
                <c:pt idx="17">
                  <c:v>ULLAH M</c:v>
                </c:pt>
                <c:pt idx="18">
                  <c:v>DR M PAL</c:v>
                </c:pt>
                <c:pt idx="19">
                  <c:v>DR S VASANTH</c:v>
                </c:pt>
                <c:pt idx="20">
                  <c:v>OLLERTON A</c:v>
                </c:pt>
                <c:pt idx="21">
                  <c:v>INTRAHEALTH PLATT BRIDGE</c:v>
                </c:pt>
                <c:pt idx="22">
                  <c:v>CCG</c:v>
                </c:pt>
                <c:pt idx="23">
                  <c:v>DRS D'ARIFAT, ELISLAM, WAN &amp; SHAIKH</c:v>
                </c:pt>
                <c:pt idx="24">
                  <c:v>BROOKMILL MEDICAL CENTRE</c:v>
                </c:pt>
                <c:pt idx="25">
                  <c:v>INCE SURGERY</c:v>
                </c:pt>
                <c:pt idx="26">
                  <c:v>XAVIER CA</c:v>
                </c:pt>
                <c:pt idx="27">
                  <c:v>BRAITHWAITE SURGERY</c:v>
                </c:pt>
                <c:pt idx="28">
                  <c:v>DR ANIS &amp; ANIS</c:v>
                </c:pt>
                <c:pt idx="29">
                  <c:v>KHATRI K</c:v>
                </c:pt>
                <c:pt idx="30">
                  <c:v>MEDICENTRE</c:v>
                </c:pt>
                <c:pt idx="31">
                  <c:v>ZAMAN</c:v>
                </c:pt>
                <c:pt idx="32">
                  <c:v>DR MUNRO &amp; PARTNERS</c:v>
                </c:pt>
                <c:pt idx="33">
                  <c:v>DR TRIVEDI &amp; TRIVEDI</c:v>
                </c:pt>
                <c:pt idx="34">
                  <c:v>PITALIA SK</c:v>
                </c:pt>
                <c:pt idx="35">
                  <c:v>SHAHBAZI SS</c:v>
                </c:pt>
                <c:pt idx="36">
                  <c:v>MARUS BRIDGE PRACTICE</c:v>
                </c:pt>
                <c:pt idx="37">
                  <c:v>INTRAHEALTH FAMILY PRACT</c:v>
                </c:pt>
                <c:pt idx="38">
                  <c:v>INTRAHEALTH LSV</c:v>
                </c:pt>
                <c:pt idx="39">
                  <c:v>DR CP KHATRI</c:v>
                </c:pt>
                <c:pt idx="40">
                  <c:v>LILFORD PARK SURGERY</c:v>
                </c:pt>
                <c:pt idx="41">
                  <c:v>DR KK CHAN</c:v>
                </c:pt>
                <c:pt idx="42">
                  <c:v>DOUBLET-STEWART MPH</c:v>
                </c:pt>
                <c:pt idx="43">
                  <c:v>GRASMERE SURGERY</c:v>
                </c:pt>
              </c:strCache>
            </c:strRef>
          </c:cat>
          <c:val>
            <c:numRef>
              <c:f>Sheet1!$C$2:$C$45</c:f>
              <c:numCache>
                <c:formatCode>0%</c:formatCode>
                <c:ptCount val="44"/>
                <c:pt idx="0">
                  <c:v>0.8</c:v>
                </c:pt>
                <c:pt idx="1">
                  <c:v>0.81</c:v>
                </c:pt>
                <c:pt idx="2">
                  <c:v>0.82</c:v>
                </c:pt>
                <c:pt idx="3">
                  <c:v>0.82</c:v>
                </c:pt>
                <c:pt idx="4">
                  <c:v>0.84</c:v>
                </c:pt>
                <c:pt idx="5">
                  <c:v>0.84</c:v>
                </c:pt>
                <c:pt idx="6">
                  <c:v>0.84</c:v>
                </c:pt>
                <c:pt idx="7">
                  <c:v>0.85</c:v>
                </c:pt>
                <c:pt idx="8">
                  <c:v>0.85</c:v>
                </c:pt>
                <c:pt idx="9">
                  <c:v>0.85</c:v>
                </c:pt>
                <c:pt idx="10">
                  <c:v>0.85</c:v>
                </c:pt>
                <c:pt idx="11">
                  <c:v>0.86</c:v>
                </c:pt>
                <c:pt idx="12">
                  <c:v>0.86</c:v>
                </c:pt>
                <c:pt idx="13">
                  <c:v>0.86</c:v>
                </c:pt>
                <c:pt idx="14">
                  <c:v>0.87</c:v>
                </c:pt>
                <c:pt idx="15">
                  <c:v>0.87</c:v>
                </c:pt>
                <c:pt idx="16">
                  <c:v>0.88</c:v>
                </c:pt>
                <c:pt idx="17">
                  <c:v>0.88</c:v>
                </c:pt>
                <c:pt idx="18">
                  <c:v>0.88</c:v>
                </c:pt>
                <c:pt idx="19">
                  <c:v>0.88</c:v>
                </c:pt>
                <c:pt idx="20">
                  <c:v>0.89</c:v>
                </c:pt>
                <c:pt idx="21">
                  <c:v>0.89</c:v>
                </c:pt>
                <c:pt idx="22">
                  <c:v>-10</c:v>
                </c:pt>
                <c:pt idx="23">
                  <c:v>0.9</c:v>
                </c:pt>
                <c:pt idx="24">
                  <c:v>0.9</c:v>
                </c:pt>
                <c:pt idx="25">
                  <c:v>0.9</c:v>
                </c:pt>
                <c:pt idx="26">
                  <c:v>0.9</c:v>
                </c:pt>
                <c:pt idx="27">
                  <c:v>0.91</c:v>
                </c:pt>
                <c:pt idx="28">
                  <c:v>0.91</c:v>
                </c:pt>
                <c:pt idx="29">
                  <c:v>0.91</c:v>
                </c:pt>
                <c:pt idx="30">
                  <c:v>0.92</c:v>
                </c:pt>
                <c:pt idx="31">
                  <c:v>0.92</c:v>
                </c:pt>
                <c:pt idx="32">
                  <c:v>0.92</c:v>
                </c:pt>
                <c:pt idx="33">
                  <c:v>0.92</c:v>
                </c:pt>
                <c:pt idx="34">
                  <c:v>0.92</c:v>
                </c:pt>
                <c:pt idx="35">
                  <c:v>0.92</c:v>
                </c:pt>
                <c:pt idx="36">
                  <c:v>0.92</c:v>
                </c:pt>
                <c:pt idx="37">
                  <c:v>0.92</c:v>
                </c:pt>
                <c:pt idx="38">
                  <c:v>0.92</c:v>
                </c:pt>
                <c:pt idx="39">
                  <c:v>0.93</c:v>
                </c:pt>
                <c:pt idx="40">
                  <c:v>0.93</c:v>
                </c:pt>
                <c:pt idx="41">
                  <c:v>0.93</c:v>
                </c:pt>
                <c:pt idx="42">
                  <c:v>0.93</c:v>
                </c:pt>
                <c:pt idx="43">
                  <c:v>0.93</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0.9</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86490496"/>
        <c:axId val="86497152"/>
      </c:lineChart>
      <c:catAx>
        <c:axId val="86490496"/>
        <c:scaling>
          <c:orientation val="minMax"/>
        </c:scaling>
        <c:delete val="0"/>
        <c:axPos val="b"/>
        <c:majorTickMark val="out"/>
        <c:minorTickMark val="none"/>
        <c:tickLblPos val="nextTo"/>
        <c:txPr>
          <a:bodyPr rot="-5400000" vert="horz"/>
          <a:lstStyle/>
          <a:p>
            <a:pPr>
              <a:defRPr sz="700"/>
            </a:pPr>
            <a:endParaRPr lang="en-US"/>
          </a:p>
        </c:txPr>
        <c:crossAx val="86497152"/>
        <c:crosses val="autoZero"/>
        <c:auto val="1"/>
        <c:lblAlgn val="ctr"/>
        <c:lblOffset val="100"/>
        <c:noMultiLvlLbl val="0"/>
      </c:catAx>
      <c:valAx>
        <c:axId val="86497152"/>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86490496"/>
        <c:crosses val="autoZero"/>
        <c:crossBetween val="between"/>
      </c:valAx>
      <c:valAx>
        <c:axId val="86498688"/>
        <c:scaling>
          <c:orientation val="minMax"/>
          <c:max val="1"/>
          <c:min val="0"/>
        </c:scaling>
        <c:delete val="0"/>
        <c:axPos val="r"/>
        <c:numFmt formatCode="General" sourceLinked="1"/>
        <c:majorTickMark val="none"/>
        <c:minorTickMark val="none"/>
        <c:tickLblPos val="none"/>
        <c:spPr>
          <a:ln>
            <a:noFill/>
          </a:ln>
        </c:spPr>
        <c:crossAx val="86377600"/>
        <c:crosses val="max"/>
        <c:crossBetween val="between"/>
      </c:valAx>
      <c:catAx>
        <c:axId val="86377600"/>
        <c:scaling>
          <c:orientation val="minMax"/>
        </c:scaling>
        <c:delete val="1"/>
        <c:axPos val="b"/>
        <c:majorTickMark val="out"/>
        <c:minorTickMark val="none"/>
        <c:tickLblPos val="nextTo"/>
        <c:crossAx val="8649868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GUPTA K</c:v>
                </c:pt>
                <c:pt idx="1">
                  <c:v>LOWER INCE SURGERY</c:v>
                </c:pt>
                <c:pt idx="2">
                  <c:v>ASTLEY GENERAL PRACTICE</c:v>
                </c:pt>
                <c:pt idx="3">
                  <c:v>THOMPSON ART</c:v>
                </c:pt>
                <c:pt idx="4">
                  <c:v>DALTON TM</c:v>
                </c:pt>
                <c:pt idx="5">
                  <c:v>INTRAHEALTH MARSH GREEN</c:v>
                </c:pt>
                <c:pt idx="6">
                  <c:v>PENNYGATE MEDICAL CENTRE</c:v>
                </c:pt>
                <c:pt idx="7">
                  <c:v>SIVAKUMAR &amp; PARTNER</c:v>
                </c:pt>
                <c:pt idx="8">
                  <c:v>ELLIOT STREET SURGERY</c:v>
                </c:pt>
                <c:pt idx="9">
                  <c:v>PREMIER HEALTH TEAM</c:v>
                </c:pt>
                <c:pt idx="10">
                  <c:v>DR MAUNG &amp; PARTNERS</c:v>
                </c:pt>
                <c:pt idx="11">
                  <c:v>GRASMERE SURGERY</c:v>
                </c:pt>
                <c:pt idx="12">
                  <c:v>DAS DN</c:v>
                </c:pt>
                <c:pt idx="13">
                  <c:v>BEECH HILL MEDICAL PRACTICE</c:v>
                </c:pt>
                <c:pt idx="14">
                  <c:v>FOXLEIGH FAMILY SURGERY</c:v>
                </c:pt>
                <c:pt idx="15">
                  <c:v>DR ELLIS &amp; KREPPEL</c:v>
                </c:pt>
                <c:pt idx="16">
                  <c:v>DR JD SEABROOK</c:v>
                </c:pt>
                <c:pt idx="17">
                  <c:v>ESA BH</c:v>
                </c:pt>
                <c:pt idx="18">
                  <c:v>HATIKAKOTY N</c:v>
                </c:pt>
                <c:pt idx="19">
                  <c:v>DR AK &amp; N ATREY</c:v>
                </c:pt>
                <c:pt idx="20">
                  <c:v>DR S N SHARMA AND PARTNER</c:v>
                </c:pt>
                <c:pt idx="21">
                  <c:v>DR PT MAHADEVAPPA</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GUPTA K</c:v>
                </c:pt>
                <c:pt idx="1">
                  <c:v>LOWER INCE SURGERY</c:v>
                </c:pt>
                <c:pt idx="2">
                  <c:v>ASTLEY GENERAL PRACTICE</c:v>
                </c:pt>
                <c:pt idx="3">
                  <c:v>THOMPSON ART</c:v>
                </c:pt>
                <c:pt idx="4">
                  <c:v>DALTON TM</c:v>
                </c:pt>
                <c:pt idx="5">
                  <c:v>INTRAHEALTH MARSH GREEN</c:v>
                </c:pt>
                <c:pt idx="6">
                  <c:v>PENNYGATE MEDICAL CENTRE</c:v>
                </c:pt>
                <c:pt idx="7">
                  <c:v>SIVAKUMAR &amp; PARTNER</c:v>
                </c:pt>
                <c:pt idx="8">
                  <c:v>ELLIOT STREET SURGERY</c:v>
                </c:pt>
                <c:pt idx="9">
                  <c:v>PREMIER HEALTH TEAM</c:v>
                </c:pt>
                <c:pt idx="10">
                  <c:v>DR MAUNG &amp; PARTNERS</c:v>
                </c:pt>
                <c:pt idx="11">
                  <c:v>GRASMERE SURGERY</c:v>
                </c:pt>
                <c:pt idx="12">
                  <c:v>DAS DN</c:v>
                </c:pt>
                <c:pt idx="13">
                  <c:v>BEECH HILL MEDICAL PRACTICE</c:v>
                </c:pt>
                <c:pt idx="14">
                  <c:v>FOXLEIGH FAMILY SURGERY</c:v>
                </c:pt>
                <c:pt idx="15">
                  <c:v>DR ELLIS &amp; KREPPEL</c:v>
                </c:pt>
                <c:pt idx="16">
                  <c:v>DR JD SEABROOK</c:v>
                </c:pt>
                <c:pt idx="17">
                  <c:v>ESA BH</c:v>
                </c:pt>
                <c:pt idx="18">
                  <c:v>HATIKAKOTY N</c:v>
                </c:pt>
                <c:pt idx="19">
                  <c:v>DR AK &amp; N ATREY</c:v>
                </c:pt>
                <c:pt idx="20">
                  <c:v>DR S N SHARMA AND PARTNER</c:v>
                </c:pt>
                <c:pt idx="21">
                  <c:v>DR PT MAHADEVAPPA</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GUPTA K</c:v>
                </c:pt>
                <c:pt idx="1">
                  <c:v>LOWER INCE SURGERY</c:v>
                </c:pt>
                <c:pt idx="2">
                  <c:v>ASTLEY GENERAL PRACTICE</c:v>
                </c:pt>
                <c:pt idx="3">
                  <c:v>THOMPSON ART</c:v>
                </c:pt>
                <c:pt idx="4">
                  <c:v>DALTON TM</c:v>
                </c:pt>
                <c:pt idx="5">
                  <c:v>INTRAHEALTH MARSH GREEN</c:v>
                </c:pt>
                <c:pt idx="6">
                  <c:v>PENNYGATE MEDICAL CENTRE</c:v>
                </c:pt>
                <c:pt idx="7">
                  <c:v>SIVAKUMAR &amp; PARTNER</c:v>
                </c:pt>
                <c:pt idx="8">
                  <c:v>ELLIOT STREET SURGERY</c:v>
                </c:pt>
                <c:pt idx="9">
                  <c:v>PREMIER HEALTH TEAM</c:v>
                </c:pt>
                <c:pt idx="10">
                  <c:v>DR MAUNG &amp; PARTNERS</c:v>
                </c:pt>
                <c:pt idx="11">
                  <c:v>GRASMERE SURGERY</c:v>
                </c:pt>
                <c:pt idx="12">
                  <c:v>DAS DN</c:v>
                </c:pt>
                <c:pt idx="13">
                  <c:v>BEECH HILL MEDICAL PRACTICE</c:v>
                </c:pt>
                <c:pt idx="14">
                  <c:v>FOXLEIGH FAMILY SURGERY</c:v>
                </c:pt>
                <c:pt idx="15">
                  <c:v>DR ELLIS &amp; KREPPEL</c:v>
                </c:pt>
                <c:pt idx="16">
                  <c:v>DR JD SEABROOK</c:v>
                </c:pt>
                <c:pt idx="17">
                  <c:v>ESA BH</c:v>
                </c:pt>
                <c:pt idx="18">
                  <c:v>HATIKAKOTY N</c:v>
                </c:pt>
                <c:pt idx="19">
                  <c:v>DR AK &amp; N ATREY</c:v>
                </c:pt>
                <c:pt idx="20">
                  <c:v>DR S N SHARMA AND PARTNER</c:v>
                </c:pt>
                <c:pt idx="21">
                  <c:v>DR PT MAHADEVAPPA</c:v>
                </c:pt>
              </c:strCache>
            </c:strRef>
          </c:cat>
          <c:val>
            <c:numRef>
              <c:f>Sheet1!$F$2:$F$45</c:f>
              <c:numCache>
                <c:formatCode>General</c:formatCode>
                <c:ptCount val="44"/>
                <c:pt idx="0">
                  <c:v>0.93</c:v>
                </c:pt>
                <c:pt idx="1">
                  <c:v>0.94</c:v>
                </c:pt>
                <c:pt idx="2">
                  <c:v>0.94</c:v>
                </c:pt>
                <c:pt idx="3">
                  <c:v>0.94</c:v>
                </c:pt>
                <c:pt idx="4">
                  <c:v>0.94</c:v>
                </c:pt>
                <c:pt idx="5">
                  <c:v>0.94</c:v>
                </c:pt>
                <c:pt idx="6">
                  <c:v>0.95</c:v>
                </c:pt>
                <c:pt idx="7">
                  <c:v>0.95</c:v>
                </c:pt>
                <c:pt idx="8">
                  <c:v>0.95</c:v>
                </c:pt>
                <c:pt idx="9">
                  <c:v>0.96</c:v>
                </c:pt>
                <c:pt idx="10">
                  <c:v>0.96</c:v>
                </c:pt>
                <c:pt idx="11">
                  <c:v>0.96</c:v>
                </c:pt>
                <c:pt idx="12">
                  <c:v>0.96</c:v>
                </c:pt>
                <c:pt idx="13">
                  <c:v>0.97</c:v>
                </c:pt>
                <c:pt idx="14">
                  <c:v>0.97</c:v>
                </c:pt>
                <c:pt idx="15">
                  <c:v>0.97</c:v>
                </c:pt>
                <c:pt idx="16">
                  <c:v>0.98</c:v>
                </c:pt>
                <c:pt idx="17">
                  <c:v>0.98</c:v>
                </c:pt>
                <c:pt idx="18">
                  <c:v>0.98</c:v>
                </c:pt>
                <c:pt idx="19">
                  <c:v>0.99</c:v>
                </c:pt>
                <c:pt idx="20">
                  <c:v>1</c:v>
                </c:pt>
                <c:pt idx="21">
                  <c:v>1</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GUPTA K</c:v>
                </c:pt>
                <c:pt idx="1">
                  <c:v>LOWER INCE SURGERY</c:v>
                </c:pt>
                <c:pt idx="2">
                  <c:v>ASTLEY GENERAL PRACTICE</c:v>
                </c:pt>
                <c:pt idx="3">
                  <c:v>THOMPSON ART</c:v>
                </c:pt>
                <c:pt idx="4">
                  <c:v>DALTON TM</c:v>
                </c:pt>
                <c:pt idx="5">
                  <c:v>INTRAHEALTH MARSH GREEN</c:v>
                </c:pt>
                <c:pt idx="6">
                  <c:v>PENNYGATE MEDICAL CENTRE</c:v>
                </c:pt>
                <c:pt idx="7">
                  <c:v>SIVAKUMAR &amp; PARTNER</c:v>
                </c:pt>
                <c:pt idx="8">
                  <c:v>ELLIOT STREET SURGERY</c:v>
                </c:pt>
                <c:pt idx="9">
                  <c:v>PREMIER HEALTH TEAM</c:v>
                </c:pt>
                <c:pt idx="10">
                  <c:v>DR MAUNG &amp; PARTNERS</c:v>
                </c:pt>
                <c:pt idx="11">
                  <c:v>GRASMERE SURGERY</c:v>
                </c:pt>
                <c:pt idx="12">
                  <c:v>DAS DN</c:v>
                </c:pt>
                <c:pt idx="13">
                  <c:v>BEECH HILL MEDICAL PRACTICE</c:v>
                </c:pt>
                <c:pt idx="14">
                  <c:v>FOXLEIGH FAMILY SURGERY</c:v>
                </c:pt>
                <c:pt idx="15">
                  <c:v>DR ELLIS &amp; KREPPEL</c:v>
                </c:pt>
                <c:pt idx="16">
                  <c:v>DR JD SEABROOK</c:v>
                </c:pt>
                <c:pt idx="17">
                  <c:v>ESA BH</c:v>
                </c:pt>
                <c:pt idx="18">
                  <c:v>HATIKAKOTY N</c:v>
                </c:pt>
                <c:pt idx="19">
                  <c:v>DR AK &amp; N ATREY</c:v>
                </c:pt>
                <c:pt idx="20">
                  <c:v>DR S N SHARMA AND PARTNER</c:v>
                </c:pt>
                <c:pt idx="21">
                  <c:v>DR PT MAHADEVAPPA</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GUPTA K</c:v>
                </c:pt>
                <c:pt idx="1">
                  <c:v>LOWER INCE SURGERY</c:v>
                </c:pt>
                <c:pt idx="2">
                  <c:v>ASTLEY GENERAL PRACTICE</c:v>
                </c:pt>
                <c:pt idx="3">
                  <c:v>THOMPSON ART</c:v>
                </c:pt>
                <c:pt idx="4">
                  <c:v>DALTON TM</c:v>
                </c:pt>
                <c:pt idx="5">
                  <c:v>INTRAHEALTH MARSH GREEN</c:v>
                </c:pt>
                <c:pt idx="6">
                  <c:v>PENNYGATE MEDICAL CENTRE</c:v>
                </c:pt>
                <c:pt idx="7">
                  <c:v>SIVAKUMAR &amp; PARTNER</c:v>
                </c:pt>
                <c:pt idx="8">
                  <c:v>ELLIOT STREET SURGERY</c:v>
                </c:pt>
                <c:pt idx="9">
                  <c:v>PREMIER HEALTH TEAM</c:v>
                </c:pt>
                <c:pt idx="10">
                  <c:v>DR MAUNG &amp; PARTNERS</c:v>
                </c:pt>
                <c:pt idx="11">
                  <c:v>GRASMERE SURGERY</c:v>
                </c:pt>
                <c:pt idx="12">
                  <c:v>DAS DN</c:v>
                </c:pt>
                <c:pt idx="13">
                  <c:v>BEECH HILL MEDICAL PRACTICE</c:v>
                </c:pt>
                <c:pt idx="14">
                  <c:v>FOXLEIGH FAMILY SURGERY</c:v>
                </c:pt>
                <c:pt idx="15">
                  <c:v>DR ELLIS &amp; KREPPEL</c:v>
                </c:pt>
                <c:pt idx="16">
                  <c:v>DR JD SEABROOK</c:v>
                </c:pt>
                <c:pt idx="17">
                  <c:v>ESA BH</c:v>
                </c:pt>
                <c:pt idx="18">
                  <c:v>HATIKAKOTY N</c:v>
                </c:pt>
                <c:pt idx="19">
                  <c:v>DR AK &amp; N ATREY</c:v>
                </c:pt>
                <c:pt idx="20">
                  <c:v>DR S N SHARMA AND PARTNER</c:v>
                </c:pt>
                <c:pt idx="21">
                  <c:v>DR PT MAHADEVAPPA</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86046592"/>
        <c:axId val="8604505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GUPTA K</c:v>
                </c:pt>
                <c:pt idx="1">
                  <c:v>LOWER INCE SURGERY</c:v>
                </c:pt>
                <c:pt idx="2">
                  <c:v>ASTLEY GENERAL PRACTICE</c:v>
                </c:pt>
                <c:pt idx="3">
                  <c:v>THOMPSON ART</c:v>
                </c:pt>
                <c:pt idx="4">
                  <c:v>DALTON TM</c:v>
                </c:pt>
                <c:pt idx="5">
                  <c:v>INTRAHEALTH MARSH GREEN</c:v>
                </c:pt>
                <c:pt idx="6">
                  <c:v>PENNYGATE MEDICAL CENTRE</c:v>
                </c:pt>
                <c:pt idx="7">
                  <c:v>SIVAKUMAR &amp; PARTNER</c:v>
                </c:pt>
                <c:pt idx="8">
                  <c:v>ELLIOT STREET SURGERY</c:v>
                </c:pt>
                <c:pt idx="9">
                  <c:v>PREMIER HEALTH TEAM</c:v>
                </c:pt>
                <c:pt idx="10">
                  <c:v>DR MAUNG &amp; PARTNERS</c:v>
                </c:pt>
                <c:pt idx="11">
                  <c:v>GRASMERE SURGERY</c:v>
                </c:pt>
                <c:pt idx="12">
                  <c:v>DAS DN</c:v>
                </c:pt>
                <c:pt idx="13">
                  <c:v>BEECH HILL MEDICAL PRACTICE</c:v>
                </c:pt>
                <c:pt idx="14">
                  <c:v>FOXLEIGH FAMILY SURGERY</c:v>
                </c:pt>
                <c:pt idx="15">
                  <c:v>DR ELLIS &amp; KREPPEL</c:v>
                </c:pt>
                <c:pt idx="16">
                  <c:v>DR JD SEABROOK</c:v>
                </c:pt>
                <c:pt idx="17">
                  <c:v>ESA BH</c:v>
                </c:pt>
                <c:pt idx="18">
                  <c:v>HATIKAKOTY N</c:v>
                </c:pt>
                <c:pt idx="19">
                  <c:v>DR AK &amp; N ATREY</c:v>
                </c:pt>
                <c:pt idx="20">
                  <c:v>DR S N SHARMA AND PARTNER</c:v>
                </c:pt>
                <c:pt idx="21">
                  <c:v>DR PT MAHADEVAPPA</c:v>
                </c:pt>
              </c:strCache>
            </c:strRef>
          </c:cat>
          <c:val>
            <c:numRef>
              <c:f>Sheet1!$B$2:$B$45</c:f>
              <c:numCache>
                <c:formatCode>0%</c:formatCode>
                <c:ptCount val="44"/>
                <c:pt idx="0">
                  <c:v>0.87</c:v>
                </c:pt>
                <c:pt idx="1">
                  <c:v>0.87</c:v>
                </c:pt>
                <c:pt idx="2">
                  <c:v>0.87</c:v>
                </c:pt>
                <c:pt idx="3">
                  <c:v>0.87</c:v>
                </c:pt>
                <c:pt idx="4">
                  <c:v>0.87</c:v>
                </c:pt>
                <c:pt idx="5">
                  <c:v>0.87</c:v>
                </c:pt>
                <c:pt idx="6">
                  <c:v>0.87</c:v>
                </c:pt>
                <c:pt idx="7">
                  <c:v>0.87</c:v>
                </c:pt>
                <c:pt idx="8">
                  <c:v>0.87</c:v>
                </c:pt>
                <c:pt idx="9">
                  <c:v>0.87</c:v>
                </c:pt>
                <c:pt idx="10">
                  <c:v>0.87</c:v>
                </c:pt>
                <c:pt idx="11">
                  <c:v>0.87</c:v>
                </c:pt>
                <c:pt idx="12">
                  <c:v>0.87</c:v>
                </c:pt>
                <c:pt idx="13">
                  <c:v>0.87</c:v>
                </c:pt>
                <c:pt idx="14">
                  <c:v>0.87</c:v>
                </c:pt>
                <c:pt idx="15">
                  <c:v>0.87</c:v>
                </c:pt>
                <c:pt idx="16">
                  <c:v>0.87</c:v>
                </c:pt>
                <c:pt idx="17">
                  <c:v>0.87</c:v>
                </c:pt>
                <c:pt idx="18">
                  <c:v>0.87</c:v>
                </c:pt>
                <c:pt idx="19">
                  <c:v>0.87</c:v>
                </c:pt>
                <c:pt idx="20">
                  <c:v>0.87</c:v>
                </c:pt>
                <c:pt idx="21">
                  <c:v>0.87</c:v>
                </c:pt>
                <c:pt idx="22">
                  <c:v>0.87</c:v>
                </c:pt>
                <c:pt idx="23">
                  <c:v>0.87</c:v>
                </c:pt>
                <c:pt idx="24">
                  <c:v>0.87</c:v>
                </c:pt>
                <c:pt idx="25">
                  <c:v>0.87</c:v>
                </c:pt>
                <c:pt idx="26">
                  <c:v>0.87</c:v>
                </c:pt>
                <c:pt idx="27">
                  <c:v>0.87</c:v>
                </c:pt>
                <c:pt idx="28">
                  <c:v>0.87</c:v>
                </c:pt>
                <c:pt idx="29">
                  <c:v>0.87</c:v>
                </c:pt>
                <c:pt idx="30">
                  <c:v>0.87</c:v>
                </c:pt>
                <c:pt idx="31">
                  <c:v>0.87</c:v>
                </c:pt>
                <c:pt idx="32">
                  <c:v>0.87</c:v>
                </c:pt>
                <c:pt idx="33">
                  <c:v>0.87</c:v>
                </c:pt>
                <c:pt idx="34">
                  <c:v>0.87</c:v>
                </c:pt>
                <c:pt idx="35">
                  <c:v>0.87</c:v>
                </c:pt>
                <c:pt idx="36">
                  <c:v>0.87</c:v>
                </c:pt>
                <c:pt idx="37">
                  <c:v>0.87</c:v>
                </c:pt>
                <c:pt idx="38">
                  <c:v>0.87</c:v>
                </c:pt>
                <c:pt idx="39">
                  <c:v>0.87</c:v>
                </c:pt>
                <c:pt idx="40">
                  <c:v>0.87</c:v>
                </c:pt>
                <c:pt idx="41">
                  <c:v>0.87</c:v>
                </c:pt>
                <c:pt idx="42">
                  <c:v>0.87</c:v>
                </c:pt>
                <c:pt idx="43">
                  <c:v>0.87</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GUPTA K</c:v>
                </c:pt>
                <c:pt idx="1">
                  <c:v>LOWER INCE SURGERY</c:v>
                </c:pt>
                <c:pt idx="2">
                  <c:v>ASTLEY GENERAL PRACTICE</c:v>
                </c:pt>
                <c:pt idx="3">
                  <c:v>THOMPSON ART</c:v>
                </c:pt>
                <c:pt idx="4">
                  <c:v>DALTON TM</c:v>
                </c:pt>
                <c:pt idx="5">
                  <c:v>INTRAHEALTH MARSH GREEN</c:v>
                </c:pt>
                <c:pt idx="6">
                  <c:v>PENNYGATE MEDICAL CENTRE</c:v>
                </c:pt>
                <c:pt idx="7">
                  <c:v>SIVAKUMAR &amp; PARTNER</c:v>
                </c:pt>
                <c:pt idx="8">
                  <c:v>ELLIOT STREET SURGERY</c:v>
                </c:pt>
                <c:pt idx="9">
                  <c:v>PREMIER HEALTH TEAM</c:v>
                </c:pt>
                <c:pt idx="10">
                  <c:v>DR MAUNG &amp; PARTNERS</c:v>
                </c:pt>
                <c:pt idx="11">
                  <c:v>GRASMERE SURGERY</c:v>
                </c:pt>
                <c:pt idx="12">
                  <c:v>DAS DN</c:v>
                </c:pt>
                <c:pt idx="13">
                  <c:v>BEECH HILL MEDICAL PRACTICE</c:v>
                </c:pt>
                <c:pt idx="14">
                  <c:v>FOXLEIGH FAMILY SURGERY</c:v>
                </c:pt>
                <c:pt idx="15">
                  <c:v>DR ELLIS &amp; KREPPEL</c:v>
                </c:pt>
                <c:pt idx="16">
                  <c:v>DR JD SEABROOK</c:v>
                </c:pt>
                <c:pt idx="17">
                  <c:v>ESA BH</c:v>
                </c:pt>
                <c:pt idx="18">
                  <c:v>HATIKAKOTY N</c:v>
                </c:pt>
                <c:pt idx="19">
                  <c:v>DR AK &amp; N ATREY</c:v>
                </c:pt>
                <c:pt idx="20">
                  <c:v>DR S N SHARMA AND PARTNER</c:v>
                </c:pt>
                <c:pt idx="21">
                  <c:v>DR PT MAHADEVAPPA</c:v>
                </c:pt>
              </c:strCache>
            </c:strRef>
          </c:cat>
          <c:val>
            <c:numRef>
              <c:f>Sheet1!$C$2:$C$45</c:f>
              <c:numCache>
                <c:formatCode>0%</c:formatCode>
                <c:ptCount val="44"/>
                <c:pt idx="0">
                  <c:v>0.93</c:v>
                </c:pt>
                <c:pt idx="1">
                  <c:v>0.94</c:v>
                </c:pt>
                <c:pt idx="2">
                  <c:v>0.94</c:v>
                </c:pt>
                <c:pt idx="3">
                  <c:v>0.94</c:v>
                </c:pt>
                <c:pt idx="4">
                  <c:v>0.94</c:v>
                </c:pt>
                <c:pt idx="5">
                  <c:v>0.94</c:v>
                </c:pt>
                <c:pt idx="6">
                  <c:v>0.95</c:v>
                </c:pt>
                <c:pt idx="7">
                  <c:v>0.95</c:v>
                </c:pt>
                <c:pt idx="8">
                  <c:v>0.95</c:v>
                </c:pt>
                <c:pt idx="9">
                  <c:v>0.96</c:v>
                </c:pt>
                <c:pt idx="10">
                  <c:v>0.96</c:v>
                </c:pt>
                <c:pt idx="11">
                  <c:v>0.96</c:v>
                </c:pt>
                <c:pt idx="12">
                  <c:v>0.96</c:v>
                </c:pt>
                <c:pt idx="13">
                  <c:v>0.97</c:v>
                </c:pt>
                <c:pt idx="14">
                  <c:v>0.97</c:v>
                </c:pt>
                <c:pt idx="15">
                  <c:v>0.97</c:v>
                </c:pt>
                <c:pt idx="16">
                  <c:v>0.98</c:v>
                </c:pt>
                <c:pt idx="17">
                  <c:v>0.98</c:v>
                </c:pt>
                <c:pt idx="18">
                  <c:v>0.98</c:v>
                </c:pt>
                <c:pt idx="19">
                  <c:v>0.99</c:v>
                </c:pt>
                <c:pt idx="20">
                  <c:v>1</c:v>
                </c:pt>
                <c:pt idx="21">
                  <c:v>1</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86036864"/>
        <c:axId val="86039168"/>
      </c:lineChart>
      <c:catAx>
        <c:axId val="86036864"/>
        <c:scaling>
          <c:orientation val="minMax"/>
        </c:scaling>
        <c:delete val="0"/>
        <c:axPos val="b"/>
        <c:majorTickMark val="out"/>
        <c:minorTickMark val="none"/>
        <c:tickLblPos val="nextTo"/>
        <c:txPr>
          <a:bodyPr rot="-5400000" vert="horz"/>
          <a:lstStyle/>
          <a:p>
            <a:pPr>
              <a:defRPr sz="700"/>
            </a:pPr>
            <a:endParaRPr lang="en-US"/>
          </a:p>
        </c:txPr>
        <c:crossAx val="86039168"/>
        <c:crosses val="autoZero"/>
        <c:auto val="1"/>
        <c:lblAlgn val="ctr"/>
        <c:lblOffset val="100"/>
        <c:noMultiLvlLbl val="0"/>
      </c:catAx>
      <c:valAx>
        <c:axId val="86039168"/>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86036864"/>
        <c:crosses val="autoZero"/>
        <c:crossBetween val="between"/>
      </c:valAx>
      <c:valAx>
        <c:axId val="86045056"/>
        <c:scaling>
          <c:orientation val="minMax"/>
          <c:max val="1"/>
          <c:min val="0"/>
        </c:scaling>
        <c:delete val="0"/>
        <c:axPos val="r"/>
        <c:numFmt formatCode="General" sourceLinked="1"/>
        <c:majorTickMark val="none"/>
        <c:minorTickMark val="none"/>
        <c:tickLblPos val="none"/>
        <c:spPr>
          <a:ln>
            <a:noFill/>
          </a:ln>
        </c:spPr>
        <c:crossAx val="86046592"/>
        <c:crosses val="max"/>
        <c:crossBetween val="between"/>
      </c:valAx>
      <c:catAx>
        <c:axId val="86046592"/>
        <c:scaling>
          <c:orientation val="minMax"/>
        </c:scaling>
        <c:delete val="1"/>
        <c:axPos val="b"/>
        <c:majorTickMark val="out"/>
        <c:minorTickMark val="none"/>
        <c:tickLblPos val="nextTo"/>
        <c:crossAx val="8604505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CCG </c:v>
                </c:pt>
              </c:strCache>
            </c:strRef>
          </c:tx>
          <c:spPr>
            <a:solidFill>
              <a:schemeClr val="accent3">
                <a:lumMod val="75000"/>
              </a:schemeClr>
            </a:solidFill>
          </c:spPr>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Booking appointments online </c:v>
                </c:pt>
                <c:pt idx="1">
                  <c:v>Ordering repeat prescriptions online</c:v>
                </c:pt>
                <c:pt idx="2">
                  <c:v>Accessing my medical records online</c:v>
                </c:pt>
                <c:pt idx="3">
                  <c:v>None of these </c:v>
                </c:pt>
                <c:pt idx="4">
                  <c:v>Don't know </c:v>
                </c:pt>
              </c:strCache>
            </c:strRef>
          </c:cat>
          <c:val>
            <c:numRef>
              <c:f>Sheet1!$B$2:$B$6</c:f>
              <c:numCache>
                <c:formatCode>General</c:formatCode>
                <c:ptCount val="5"/>
                <c:pt idx="0">
                  <c:v>24</c:v>
                </c:pt>
                <c:pt idx="1">
                  <c:v>35</c:v>
                </c:pt>
                <c:pt idx="2">
                  <c:v>3</c:v>
                </c:pt>
                <c:pt idx="3">
                  <c:v>8</c:v>
                </c:pt>
                <c:pt idx="4">
                  <c:v>51</c:v>
                </c:pt>
              </c:numCache>
            </c:numRef>
          </c:val>
        </c:ser>
        <c:ser>
          <c:idx val="1"/>
          <c:order val="1"/>
          <c:tx>
            <c:strRef>
              <c:f>Sheet1!$C$1</c:f>
              <c:strCache>
                <c:ptCount val="1"/>
                <c:pt idx="0">
                  <c:v>National </c:v>
                </c:pt>
              </c:strCache>
            </c:strRef>
          </c:tx>
          <c:spPr>
            <a:solidFill>
              <a:schemeClr val="accent2"/>
            </a:solidFill>
          </c:spPr>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Booking appointments online </c:v>
                </c:pt>
                <c:pt idx="1">
                  <c:v>Ordering repeat prescriptions online</c:v>
                </c:pt>
                <c:pt idx="2">
                  <c:v>Accessing my medical records online</c:v>
                </c:pt>
                <c:pt idx="3">
                  <c:v>None of these </c:v>
                </c:pt>
                <c:pt idx="4">
                  <c:v>Don't know </c:v>
                </c:pt>
              </c:strCache>
            </c:strRef>
          </c:cat>
          <c:val>
            <c:numRef>
              <c:f>Sheet1!$C$2:$C$6</c:f>
              <c:numCache>
                <c:formatCode>General</c:formatCode>
                <c:ptCount val="5"/>
                <c:pt idx="0">
                  <c:v>29</c:v>
                </c:pt>
                <c:pt idx="1">
                  <c:v>30</c:v>
                </c:pt>
                <c:pt idx="2">
                  <c:v>4</c:v>
                </c:pt>
                <c:pt idx="3">
                  <c:v>10</c:v>
                </c:pt>
                <c:pt idx="4">
                  <c:v>51</c:v>
                </c:pt>
              </c:numCache>
            </c:numRef>
          </c:val>
        </c:ser>
        <c:dLbls>
          <c:showLegendKey val="0"/>
          <c:showVal val="0"/>
          <c:showCatName val="0"/>
          <c:showSerName val="0"/>
          <c:showPercent val="0"/>
          <c:showBubbleSize val="0"/>
        </c:dLbls>
        <c:gapWidth val="150"/>
        <c:overlap val="-3"/>
        <c:axId val="86081536"/>
        <c:axId val="86083072"/>
      </c:barChart>
      <c:catAx>
        <c:axId val="86081536"/>
        <c:scaling>
          <c:orientation val="minMax"/>
        </c:scaling>
        <c:delete val="0"/>
        <c:axPos val="b"/>
        <c:majorTickMark val="out"/>
        <c:minorTickMark val="none"/>
        <c:tickLblPos val="nextTo"/>
        <c:txPr>
          <a:bodyPr anchor="ctr" anchorCtr="0"/>
          <a:lstStyle/>
          <a:p>
            <a:pPr algn="l">
              <a:defRPr sz="1200"/>
            </a:pPr>
            <a:endParaRPr lang="en-US"/>
          </a:p>
        </c:txPr>
        <c:crossAx val="86083072"/>
        <c:crosses val="autoZero"/>
        <c:auto val="1"/>
        <c:lblAlgn val="ctr"/>
        <c:lblOffset val="100"/>
        <c:noMultiLvlLbl val="0"/>
      </c:catAx>
      <c:valAx>
        <c:axId val="86083072"/>
        <c:scaling>
          <c:orientation val="minMax"/>
          <c:max val="100"/>
          <c:min val="0"/>
        </c:scaling>
        <c:delete val="0"/>
        <c:axPos val="l"/>
        <c:majorGridlines>
          <c:spPr>
            <a:ln>
              <a:solidFill>
                <a:schemeClr val="accent2">
                  <a:lumMod val="60000"/>
                  <a:lumOff val="40000"/>
                </a:schemeClr>
              </a:solidFill>
              <a:prstDash val="sysDot"/>
            </a:ln>
          </c:spPr>
        </c:majorGridlines>
        <c:numFmt formatCode="General" sourceLinked="1"/>
        <c:majorTickMark val="out"/>
        <c:minorTickMark val="none"/>
        <c:tickLblPos val="nextTo"/>
        <c:txPr>
          <a:bodyPr/>
          <a:lstStyle/>
          <a:p>
            <a:pPr>
              <a:defRPr sz="1400"/>
            </a:pPr>
            <a:endParaRPr lang="en-US"/>
          </a:p>
        </c:txPr>
        <c:crossAx val="86081536"/>
        <c:crosses val="autoZero"/>
        <c:crossBetween val="between"/>
      </c:valAx>
      <c:spPr>
        <a:noFill/>
        <a:ln>
          <a:noFill/>
        </a:ln>
      </c:spPr>
    </c:plotArea>
    <c:legend>
      <c:legendPos val="r"/>
      <c:legendEntry>
        <c:idx val="0"/>
        <c:txPr>
          <a:bodyPr/>
          <a:lstStyle/>
          <a:p>
            <a:pPr>
              <a:defRPr sz="1200">
                <a:solidFill>
                  <a:schemeClr val="tx1"/>
                </a:solidFill>
              </a:defRPr>
            </a:pPr>
            <a:endParaRPr lang="en-US"/>
          </a:p>
        </c:txPr>
      </c:legendEntry>
      <c:legendEntry>
        <c:idx val="1"/>
        <c:txPr>
          <a:bodyPr/>
          <a:lstStyle/>
          <a:p>
            <a:pPr>
              <a:defRPr sz="1200">
                <a:solidFill>
                  <a:schemeClr val="tx1"/>
                </a:solidFill>
              </a:defRPr>
            </a:pPr>
            <a:endParaRPr lang="en-US"/>
          </a:p>
        </c:txPr>
      </c:legendEntry>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34037085221659E-2"/>
          <c:y val="4.0404671439450403E-2"/>
          <c:w val="0.97966590662473696"/>
          <c:h val="0.91919065712109915"/>
        </c:manualLayout>
      </c:layout>
      <c:stockChart>
        <c:ser>
          <c:idx val="0"/>
          <c:order val="0"/>
          <c:tx>
            <c:strRef>
              <c:f>Sheet1!$A$1</c:f>
              <c:strCache>
                <c:ptCount val="1"/>
                <c:pt idx="0">
                  <c:v>Column1</c:v>
                </c:pt>
              </c:strCache>
            </c:strRef>
          </c:tx>
          <c:spPr>
            <a:ln w="28575">
              <a:noFill/>
            </a:ln>
          </c:spPr>
          <c:marker>
            <c:symbol val="none"/>
          </c:marker>
          <c:val>
            <c:numRef>
              <c:f>Sheet1!$A$2:$A$6</c:f>
              <c:numCache>
                <c:formatCode>General</c:formatCode>
                <c:ptCount val="5"/>
              </c:numCache>
            </c:numRef>
          </c:val>
          <c:smooth val="0"/>
        </c:ser>
        <c:ser>
          <c:idx val="1"/>
          <c:order val="1"/>
          <c:tx>
            <c:strRef>
              <c:f>Sheet1!$B$1</c:f>
              <c:strCache>
                <c:ptCount val="1"/>
                <c:pt idx="0">
                  <c:v>High</c:v>
                </c:pt>
              </c:strCache>
            </c:strRef>
          </c:tx>
          <c:spPr>
            <a:ln w="28575">
              <a:noFill/>
            </a:ln>
          </c:spPr>
          <c:marker>
            <c:symbol val="none"/>
          </c:marker>
          <c:val>
            <c:numRef>
              <c:f>Sheet1!$B$2:$B$6</c:f>
              <c:numCache>
                <c:formatCode>General</c:formatCode>
                <c:ptCount val="5"/>
                <c:pt idx="0">
                  <c:v>66</c:v>
                </c:pt>
                <c:pt idx="1">
                  <c:v>58</c:v>
                </c:pt>
                <c:pt idx="2">
                  <c:v>8</c:v>
                </c:pt>
                <c:pt idx="3">
                  <c:v>24</c:v>
                </c:pt>
                <c:pt idx="4">
                  <c:v>79</c:v>
                </c:pt>
              </c:numCache>
            </c:numRef>
          </c:val>
          <c:smooth val="0"/>
        </c:ser>
        <c:ser>
          <c:idx val="2"/>
          <c:order val="2"/>
          <c:tx>
            <c:strRef>
              <c:f>Sheet1!$C$1</c:f>
              <c:strCache>
                <c:ptCount val="1"/>
                <c:pt idx="0">
                  <c:v>Low</c:v>
                </c:pt>
              </c:strCache>
            </c:strRef>
          </c:tx>
          <c:spPr>
            <a:ln w="28575">
              <a:noFill/>
            </a:ln>
          </c:spPr>
          <c:marker>
            <c:symbol val="none"/>
          </c:marker>
          <c:val>
            <c:numRef>
              <c:f>Sheet1!$C$2:$C$6</c:f>
              <c:numCache>
                <c:formatCode>General</c:formatCode>
                <c:ptCount val="5"/>
                <c:pt idx="0">
                  <c:v>2</c:v>
                </c:pt>
                <c:pt idx="1">
                  <c:v>3</c:v>
                </c:pt>
                <c:pt idx="2">
                  <c:v>0</c:v>
                </c:pt>
                <c:pt idx="3">
                  <c:v>2</c:v>
                </c:pt>
                <c:pt idx="4">
                  <c:v>26</c:v>
                </c:pt>
              </c:numCache>
            </c:numRef>
          </c:val>
          <c:smooth val="0"/>
        </c:ser>
        <c:dLbls>
          <c:showLegendKey val="0"/>
          <c:showVal val="0"/>
          <c:showCatName val="0"/>
          <c:showSerName val="0"/>
          <c:showPercent val="0"/>
          <c:showBubbleSize val="0"/>
        </c:dLbls>
        <c:hiLowLines>
          <c:spPr>
            <a:ln w="25400">
              <a:miter lim="800000"/>
              <a:headEnd type="arrow"/>
              <a:tailEnd type="arrow"/>
            </a:ln>
          </c:spPr>
        </c:hiLowLines>
        <c:axId val="86564864"/>
        <c:axId val="86566400"/>
      </c:stockChart>
      <c:catAx>
        <c:axId val="86564864"/>
        <c:scaling>
          <c:orientation val="minMax"/>
        </c:scaling>
        <c:delete val="1"/>
        <c:axPos val="b"/>
        <c:numFmt formatCode="m/d/yyyy" sourceLinked="1"/>
        <c:majorTickMark val="out"/>
        <c:minorTickMark val="none"/>
        <c:tickLblPos val="nextTo"/>
        <c:crossAx val="86566400"/>
        <c:crosses val="autoZero"/>
        <c:auto val="1"/>
        <c:lblAlgn val="ctr"/>
        <c:lblOffset val="100"/>
        <c:noMultiLvlLbl val="0"/>
      </c:catAx>
      <c:valAx>
        <c:axId val="86566400"/>
        <c:scaling>
          <c:orientation val="minMax"/>
          <c:max val="100"/>
          <c:min val="0"/>
        </c:scaling>
        <c:delete val="1"/>
        <c:axPos val="l"/>
        <c:numFmt formatCode="General" sourceLinked="1"/>
        <c:majorTickMark val="out"/>
        <c:minorTickMark val="none"/>
        <c:tickLblPos val="nextTo"/>
        <c:crossAx val="86564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CCG</c:v>
                </c:pt>
              </c:strCache>
            </c:strRef>
          </c:tx>
          <c:spPr>
            <a:solidFill>
              <a:schemeClr val="accent3">
                <a:lumMod val="75000"/>
              </a:schemeClr>
            </a:solidFill>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numFmt formatCode="[=0]0\%;[&lt;0.5]&quot;*&quot;\%;0\%" sourceLinked="0"/>
            <c:txPr>
              <a:bodyPr/>
              <a:lstStyle/>
              <a:p>
                <a:pPr>
                  <a:defRPr sz="1050"/>
                </a:pPr>
                <a:endParaRPr lang="en-US"/>
              </a:p>
            </c:txPr>
            <c:showLegendKey val="0"/>
            <c:showVal val="0"/>
            <c:showCatName val="0"/>
            <c:showSerName val="0"/>
            <c:showPercent val="0"/>
            <c:showBubbleSize val="0"/>
          </c:dLbls>
          <c:cat>
            <c:strRef>
              <c:f>Sheet1!$A$2:$A$5</c:f>
              <c:strCache>
                <c:ptCount val="4"/>
                <c:pt idx="0">
                  <c:v>Booking appointments online </c:v>
                </c:pt>
                <c:pt idx="1">
                  <c:v>Ordering repeat prescriptions online</c:v>
                </c:pt>
                <c:pt idx="2">
                  <c:v>Accessing my medical records online</c:v>
                </c:pt>
                <c:pt idx="3">
                  <c:v>None of these </c:v>
                </c:pt>
              </c:strCache>
            </c:strRef>
          </c:cat>
          <c:val>
            <c:numRef>
              <c:f>Sheet1!$B$2:$B$5</c:f>
              <c:numCache>
                <c:formatCode>General</c:formatCode>
                <c:ptCount val="4"/>
                <c:pt idx="0">
                  <c:v>5</c:v>
                </c:pt>
                <c:pt idx="1">
                  <c:v>13</c:v>
                </c:pt>
                <c:pt idx="2">
                  <c:v>0.49999999999900002</c:v>
                </c:pt>
                <c:pt idx="3">
                  <c:v>84</c:v>
                </c:pt>
              </c:numCache>
            </c:numRef>
          </c:val>
        </c:ser>
        <c:ser>
          <c:idx val="1"/>
          <c:order val="1"/>
          <c:tx>
            <c:strRef>
              <c:f>Sheet1!$C$1</c:f>
              <c:strCache>
                <c:ptCount val="1"/>
                <c:pt idx="0">
                  <c:v>National </c:v>
                </c:pt>
              </c:strCache>
            </c:strRef>
          </c:tx>
          <c:spPr>
            <a:solidFill>
              <a:schemeClr val="accent2"/>
            </a:solidFill>
          </c:spPr>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Booking appointments online </c:v>
                </c:pt>
                <c:pt idx="1">
                  <c:v>Ordering repeat prescriptions online</c:v>
                </c:pt>
                <c:pt idx="2">
                  <c:v>Accessing my medical records online</c:v>
                </c:pt>
                <c:pt idx="3">
                  <c:v>None of these </c:v>
                </c:pt>
              </c:strCache>
            </c:strRef>
          </c:cat>
          <c:val>
            <c:numRef>
              <c:f>Sheet1!$C$2:$C$5</c:f>
              <c:numCache>
                <c:formatCode>General</c:formatCode>
                <c:ptCount val="4"/>
                <c:pt idx="0">
                  <c:v>7</c:v>
                </c:pt>
                <c:pt idx="1">
                  <c:v>10</c:v>
                </c:pt>
                <c:pt idx="2">
                  <c:v>1</c:v>
                </c:pt>
                <c:pt idx="3">
                  <c:v>86</c:v>
                </c:pt>
              </c:numCache>
            </c:numRef>
          </c:val>
        </c:ser>
        <c:dLbls>
          <c:showLegendKey val="0"/>
          <c:showVal val="0"/>
          <c:showCatName val="0"/>
          <c:showSerName val="0"/>
          <c:showPercent val="0"/>
          <c:showBubbleSize val="0"/>
        </c:dLbls>
        <c:gapWidth val="150"/>
        <c:overlap val="-3"/>
        <c:axId val="86724608"/>
        <c:axId val="86727296"/>
      </c:barChart>
      <c:catAx>
        <c:axId val="86724608"/>
        <c:scaling>
          <c:orientation val="minMax"/>
        </c:scaling>
        <c:delete val="0"/>
        <c:axPos val="b"/>
        <c:majorTickMark val="out"/>
        <c:minorTickMark val="none"/>
        <c:tickLblPos val="nextTo"/>
        <c:txPr>
          <a:bodyPr/>
          <a:lstStyle/>
          <a:p>
            <a:pPr algn="l">
              <a:defRPr sz="1200"/>
            </a:pPr>
            <a:endParaRPr lang="en-US"/>
          </a:p>
        </c:txPr>
        <c:crossAx val="86727296"/>
        <c:crosses val="autoZero"/>
        <c:auto val="1"/>
        <c:lblAlgn val="ctr"/>
        <c:lblOffset val="100"/>
        <c:noMultiLvlLbl val="0"/>
      </c:catAx>
      <c:valAx>
        <c:axId val="86727296"/>
        <c:scaling>
          <c:orientation val="minMax"/>
          <c:max val="100"/>
          <c:min val="0"/>
        </c:scaling>
        <c:delete val="0"/>
        <c:axPos val="l"/>
        <c:majorGridlines>
          <c:spPr>
            <a:ln>
              <a:solidFill>
                <a:schemeClr val="accent2">
                  <a:lumMod val="60000"/>
                  <a:lumOff val="40000"/>
                </a:schemeClr>
              </a:solidFill>
              <a:prstDash val="sysDot"/>
            </a:ln>
          </c:spPr>
        </c:majorGridlines>
        <c:numFmt formatCode="General" sourceLinked="1"/>
        <c:majorTickMark val="out"/>
        <c:minorTickMark val="none"/>
        <c:tickLblPos val="nextTo"/>
        <c:txPr>
          <a:bodyPr/>
          <a:lstStyle/>
          <a:p>
            <a:pPr>
              <a:defRPr sz="1400"/>
            </a:pPr>
            <a:endParaRPr lang="en-US"/>
          </a:p>
        </c:txPr>
        <c:crossAx val="86724608"/>
        <c:crosses val="autoZero"/>
        <c:crossBetween val="between"/>
      </c:valAx>
      <c:spPr>
        <a:noFill/>
        <a:ln>
          <a:noFill/>
        </a:ln>
      </c:spPr>
    </c:plotArea>
    <c:legend>
      <c:legendPos val="r"/>
      <c:legendEntry>
        <c:idx val="0"/>
        <c:txPr>
          <a:bodyPr/>
          <a:lstStyle/>
          <a:p>
            <a:pPr>
              <a:defRPr sz="1200">
                <a:solidFill>
                  <a:schemeClr val="tx1"/>
                </a:solidFill>
              </a:defRPr>
            </a:pPr>
            <a:endParaRPr lang="en-US"/>
          </a:p>
        </c:txPr>
      </c:legendEntry>
      <c:legendEntry>
        <c:idx val="1"/>
        <c:txPr>
          <a:bodyPr/>
          <a:lstStyle/>
          <a:p>
            <a:pPr>
              <a:defRPr sz="1200">
                <a:solidFill>
                  <a:schemeClr val="tx1"/>
                </a:solidFill>
              </a:defRPr>
            </a:pPr>
            <a:endParaRPr lang="en-US"/>
          </a:p>
        </c:txPr>
      </c:legendEntry>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8213456226849942E-2"/>
          <c:w val="0.9630464339941065"/>
          <c:h val="0.91568329874457444"/>
        </c:manualLayout>
      </c:layout>
      <c:stockChart>
        <c:ser>
          <c:idx val="0"/>
          <c:order val="0"/>
          <c:tx>
            <c:strRef>
              <c:f>Sheet1!$A$1</c:f>
              <c:strCache>
                <c:ptCount val="1"/>
                <c:pt idx="0">
                  <c:v>Column1</c:v>
                </c:pt>
              </c:strCache>
            </c:strRef>
          </c:tx>
          <c:spPr>
            <a:ln w="28575">
              <a:noFill/>
            </a:ln>
          </c:spPr>
          <c:marker>
            <c:symbol val="none"/>
          </c:marker>
          <c:val>
            <c:numRef>
              <c:f>Sheet1!$A$2:$A$5</c:f>
              <c:numCache>
                <c:formatCode>General</c:formatCode>
                <c:ptCount val="4"/>
              </c:numCache>
            </c:numRef>
          </c:val>
          <c:smooth val="0"/>
        </c:ser>
        <c:ser>
          <c:idx val="1"/>
          <c:order val="1"/>
          <c:tx>
            <c:strRef>
              <c:f>Sheet1!$B$1</c:f>
              <c:strCache>
                <c:ptCount val="1"/>
                <c:pt idx="0">
                  <c:v>High</c:v>
                </c:pt>
              </c:strCache>
            </c:strRef>
          </c:tx>
          <c:spPr>
            <a:ln w="28575">
              <a:noFill/>
            </a:ln>
          </c:spPr>
          <c:marker>
            <c:symbol val="none"/>
          </c:marker>
          <c:val>
            <c:numRef>
              <c:f>Sheet1!$B$2:$B$5</c:f>
              <c:numCache>
                <c:formatCode>General</c:formatCode>
                <c:ptCount val="4"/>
                <c:pt idx="0">
                  <c:v>16</c:v>
                </c:pt>
                <c:pt idx="1">
                  <c:v>33</c:v>
                </c:pt>
                <c:pt idx="2">
                  <c:v>3</c:v>
                </c:pt>
                <c:pt idx="3">
                  <c:v>100</c:v>
                </c:pt>
              </c:numCache>
            </c:numRef>
          </c:val>
          <c:smooth val="0"/>
        </c:ser>
        <c:ser>
          <c:idx val="2"/>
          <c:order val="2"/>
          <c:tx>
            <c:strRef>
              <c:f>Sheet1!$C$1</c:f>
              <c:strCache>
                <c:ptCount val="1"/>
                <c:pt idx="0">
                  <c:v>Low</c:v>
                </c:pt>
              </c:strCache>
            </c:strRef>
          </c:tx>
          <c:spPr>
            <a:ln w="28575">
              <a:noFill/>
            </a:ln>
          </c:spPr>
          <c:marker>
            <c:symbol val="none"/>
          </c:marker>
          <c:val>
            <c:numRef>
              <c:f>Sheet1!$C$2:$C$5</c:f>
              <c:numCache>
                <c:formatCode>General</c:formatCode>
                <c:ptCount val="4"/>
                <c:pt idx="0">
                  <c:v>0</c:v>
                </c:pt>
                <c:pt idx="1">
                  <c:v>0</c:v>
                </c:pt>
                <c:pt idx="2">
                  <c:v>0</c:v>
                </c:pt>
                <c:pt idx="3">
                  <c:v>65</c:v>
                </c:pt>
              </c:numCache>
            </c:numRef>
          </c:val>
          <c:smooth val="0"/>
        </c:ser>
        <c:dLbls>
          <c:showLegendKey val="0"/>
          <c:showVal val="0"/>
          <c:showCatName val="0"/>
          <c:showSerName val="0"/>
          <c:showPercent val="0"/>
          <c:showBubbleSize val="0"/>
        </c:dLbls>
        <c:hiLowLines>
          <c:spPr>
            <a:ln w="25400">
              <a:miter lim="800000"/>
              <a:headEnd type="arrow"/>
              <a:tailEnd type="arrow"/>
            </a:ln>
          </c:spPr>
        </c:hiLowLines>
        <c:axId val="86692992"/>
        <c:axId val="86694528"/>
      </c:stockChart>
      <c:catAx>
        <c:axId val="86692992"/>
        <c:scaling>
          <c:orientation val="minMax"/>
        </c:scaling>
        <c:delete val="1"/>
        <c:axPos val="b"/>
        <c:numFmt formatCode="m/d/yyyy" sourceLinked="1"/>
        <c:majorTickMark val="out"/>
        <c:minorTickMark val="none"/>
        <c:tickLblPos val="nextTo"/>
        <c:crossAx val="86694528"/>
        <c:crosses val="autoZero"/>
        <c:auto val="1"/>
        <c:lblAlgn val="ctr"/>
        <c:lblOffset val="100"/>
        <c:noMultiLvlLbl val="0"/>
      </c:catAx>
      <c:valAx>
        <c:axId val="86694528"/>
        <c:scaling>
          <c:orientation val="minMax"/>
          <c:max val="100"/>
          <c:min val="0"/>
        </c:scaling>
        <c:delete val="1"/>
        <c:axPos val="l"/>
        <c:numFmt formatCode="General" sourceLinked="1"/>
        <c:majorTickMark val="out"/>
        <c:minorTickMark val="none"/>
        <c:tickLblPos val="nextTo"/>
        <c:crossAx val="86692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Yes</c:v>
                </c:pt>
                <c:pt idx="1">
                  <c:v>No</c:v>
                </c:pt>
                <c:pt idx="3">
                  <c:v>Yes</c:v>
                </c:pt>
                <c:pt idx="4">
                  <c:v>No</c:v>
                </c:pt>
                <c:pt idx="6">
                  <c:v>Yes</c:v>
                </c:pt>
                <c:pt idx="7">
                  <c:v>No</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Yes</c:v>
                </c:pt>
                <c:pt idx="1">
                  <c:v>No</c:v>
                </c:pt>
                <c:pt idx="3">
                  <c:v>Yes</c:v>
                </c:pt>
                <c:pt idx="4">
                  <c:v>No</c:v>
                </c:pt>
                <c:pt idx="6">
                  <c:v>Yes</c:v>
                </c:pt>
                <c:pt idx="7">
                  <c:v>No</c:v>
                </c:pt>
              </c:strCache>
            </c:strRef>
          </c:cat>
          <c:val>
            <c:numRef>
              <c:f>Sheet1!$C$2:$C$9</c:f>
              <c:numCache>
                <c:formatCode>#"%"</c:formatCode>
                <c:ptCount val="8"/>
                <c:pt idx="0">
                  <c:v>85</c:v>
                </c:pt>
                <c:pt idx="1">
                  <c:v>11</c:v>
                </c:pt>
                <c:pt idx="3">
                  <c:v>85</c:v>
                </c:pt>
                <c:pt idx="4">
                  <c:v>11</c:v>
                </c:pt>
                <c:pt idx="6">
                  <c:v>87</c:v>
                </c:pt>
                <c:pt idx="7">
                  <c:v>10</c:v>
                </c:pt>
              </c:numCache>
            </c:numRef>
          </c:val>
        </c:ser>
        <c:dLbls>
          <c:dLblPos val="inEnd"/>
          <c:showLegendKey val="0"/>
          <c:showVal val="1"/>
          <c:showCatName val="0"/>
          <c:showSerName val="0"/>
          <c:showPercent val="0"/>
          <c:showBubbleSize val="0"/>
        </c:dLbls>
        <c:gapWidth val="110"/>
        <c:overlap val="100"/>
        <c:axId val="88169088"/>
        <c:axId val="88198528"/>
      </c:barChart>
      <c:catAx>
        <c:axId val="88169088"/>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88198528"/>
        <c:crosses val="autoZero"/>
        <c:auto val="1"/>
        <c:lblAlgn val="ctr"/>
        <c:lblOffset val="100"/>
        <c:noMultiLvlLbl val="0"/>
      </c:catAx>
      <c:valAx>
        <c:axId val="88198528"/>
        <c:scaling>
          <c:orientation val="minMax"/>
          <c:max val="100"/>
          <c:min val="0"/>
        </c:scaling>
        <c:delete val="1"/>
        <c:axPos val="t"/>
        <c:numFmt formatCode="General" sourceLinked="1"/>
        <c:majorTickMark val="out"/>
        <c:minorTickMark val="out"/>
        <c:tickLblPos val="nextTo"/>
        <c:crossAx val="88169088"/>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BFBFBF"/>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3"/>
              <c:layout>
                <c:manualLayout>
                  <c:x val="0"/>
                  <c:y val="-2.0233987746169562E-2"/>
                </c:manualLayout>
              </c:layout>
              <c:showLegendKey val="0"/>
              <c:showVal val="1"/>
              <c:showCatName val="0"/>
              <c:showSerName val="0"/>
              <c:showPercent val="0"/>
              <c:showBubbleSize val="0"/>
            </c:dLbl>
            <c:dLbl>
              <c:idx val="4"/>
              <c:layout>
                <c:manualLayout>
                  <c:x val="9.5852876250464222E-3"/>
                  <c:y val="0"/>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Sheet1!$A$2:$A$5</c:f>
              <c:strCache>
                <c:ptCount val="4"/>
                <c:pt idx="0">
                  <c:v>Yes</c:v>
                </c:pt>
                <c:pt idx="1">
                  <c:v>Yes, but I had to call back closer to or on the day</c:v>
                </c:pt>
                <c:pt idx="2">
                  <c:v>No</c:v>
                </c:pt>
                <c:pt idx="3">
                  <c:v>Can't remember</c:v>
                </c:pt>
              </c:strCache>
            </c:strRef>
          </c:cat>
          <c:val>
            <c:numRef>
              <c:f>Sheet1!$B$2:$B$5</c:f>
              <c:numCache>
                <c:formatCode>General</c:formatCode>
                <c:ptCount val="4"/>
                <c:pt idx="0">
                  <c:v>73</c:v>
                </c:pt>
                <c:pt idx="1">
                  <c:v>12</c:v>
                </c:pt>
                <c:pt idx="2">
                  <c:v>11</c:v>
                </c:pt>
                <c:pt idx="3">
                  <c:v>4</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68</c:v>
                </c:pt>
                <c:pt idx="1">
                  <c:v>32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99</c:v>
                </c:pt>
                <c:pt idx="1">
                  <c:v>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99</c:v>
                </c:pt>
                <c:pt idx="1">
                  <c:v>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INCE SURGERY</c:v>
                </c:pt>
                <c:pt idx="1">
                  <c:v>DR ALISTAIR ASHTON</c:v>
                </c:pt>
                <c:pt idx="2">
                  <c:v>LEIGH FAMILY PRACTICE</c:v>
                </c:pt>
                <c:pt idx="3">
                  <c:v>INTRAHEALTH TYLDESLEY</c:v>
                </c:pt>
                <c:pt idx="4">
                  <c:v>ASPULL SURGERY</c:v>
                </c:pt>
                <c:pt idx="5">
                  <c:v>PENNYGATE MEDICAL CENTRE</c:v>
                </c:pt>
                <c:pt idx="6">
                  <c:v>PEMBERTON SURGERY</c:v>
                </c:pt>
                <c:pt idx="7">
                  <c:v>INTRAHEALTH MARSH GREEN</c:v>
                </c:pt>
                <c:pt idx="8">
                  <c:v>BRYN CROSS SURGERY</c:v>
                </c:pt>
                <c:pt idx="9">
                  <c:v>THOMPSON ART</c:v>
                </c:pt>
                <c:pt idx="10">
                  <c:v>STANDISH MEDICAL PRACTICE</c:v>
                </c:pt>
                <c:pt idx="11">
                  <c:v>PLATT BRIDGE HEALTH CENTRE</c:v>
                </c:pt>
                <c:pt idx="12">
                  <c:v>DR ANIS &amp; ANIS</c:v>
                </c:pt>
                <c:pt idx="13">
                  <c:v>DR S VASANTH</c:v>
                </c:pt>
                <c:pt idx="14">
                  <c:v>FOXLEIGH FAMILY SURGERY</c:v>
                </c:pt>
                <c:pt idx="15">
                  <c:v>LOWER INCE SURGERY</c:v>
                </c:pt>
                <c:pt idx="16">
                  <c:v>INTRAHEALTH FAMILY PRACT</c:v>
                </c:pt>
                <c:pt idx="17">
                  <c:v>DR TUN &amp; PARTNERS</c:v>
                </c:pt>
                <c:pt idx="18">
                  <c:v>DR R ANDERSON &amp; DR M AHMED</c:v>
                </c:pt>
                <c:pt idx="19">
                  <c:v>XAVIER CA</c:v>
                </c:pt>
                <c:pt idx="20">
                  <c:v>THE DICCONSON GROUP PRACTICE</c:v>
                </c:pt>
                <c:pt idx="21">
                  <c:v>ULLAH M</c:v>
                </c:pt>
                <c:pt idx="22">
                  <c:v>CCG</c:v>
                </c:pt>
                <c:pt idx="23">
                  <c:v>ZAMAN</c:v>
                </c:pt>
                <c:pt idx="24">
                  <c:v>BRADSHAW MEDICAL CENTRE</c:v>
                </c:pt>
                <c:pt idx="25">
                  <c:v>DALTON TM</c:v>
                </c:pt>
                <c:pt idx="26">
                  <c:v>BRAITHWAITE SURGERY</c:v>
                </c:pt>
                <c:pt idx="27">
                  <c:v>DR MUNRO &amp; PARTNERS</c:v>
                </c:pt>
                <c:pt idx="28">
                  <c:v>DR CP KHATRI</c:v>
                </c:pt>
                <c:pt idx="29">
                  <c:v>DR KK CHAN</c:v>
                </c:pt>
                <c:pt idx="30">
                  <c:v>INTRAHEALTH LSV</c:v>
                </c:pt>
                <c:pt idx="31">
                  <c:v>MEDICENTRE</c:v>
                </c:pt>
                <c:pt idx="32">
                  <c:v>DR SPIELMANN &amp; PARTNERS</c:v>
                </c:pt>
                <c:pt idx="33">
                  <c:v>SULLIVAN WAY SURGERY</c:v>
                </c:pt>
                <c:pt idx="34">
                  <c:v>DR PATEL, KAMATH &amp; PARTNERS</c:v>
                </c:pt>
                <c:pt idx="35">
                  <c:v>GRASMERE SURGERY</c:v>
                </c:pt>
                <c:pt idx="36">
                  <c:v>DR MAUNG &amp; PARTNERS</c:v>
                </c:pt>
                <c:pt idx="37">
                  <c:v>KHATRI K</c:v>
                </c:pt>
                <c:pt idx="38">
                  <c:v>BROOKMILL MEDICAL CENTRE</c:v>
                </c:pt>
                <c:pt idx="39">
                  <c:v>PITALIA SK</c:v>
                </c:pt>
                <c:pt idx="40">
                  <c:v>DOUBLET-STEWART MPH</c:v>
                </c:pt>
                <c:pt idx="41">
                  <c:v>INTRAHEALTH PLATT BRIDGE</c:v>
                </c:pt>
                <c:pt idx="42">
                  <c:v>DR TRIVEDI &amp; TRIVEDI</c:v>
                </c:pt>
                <c:pt idx="43">
                  <c:v>DR ELLIS &amp; KREPPEL</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INCE SURGERY</c:v>
                </c:pt>
                <c:pt idx="1">
                  <c:v>DR ALISTAIR ASHTON</c:v>
                </c:pt>
                <c:pt idx="2">
                  <c:v>LEIGH FAMILY PRACTICE</c:v>
                </c:pt>
                <c:pt idx="3">
                  <c:v>INTRAHEALTH TYLDESLEY</c:v>
                </c:pt>
                <c:pt idx="4">
                  <c:v>ASPULL SURGERY</c:v>
                </c:pt>
                <c:pt idx="5">
                  <c:v>PENNYGATE MEDICAL CENTRE</c:v>
                </c:pt>
                <c:pt idx="6">
                  <c:v>PEMBERTON SURGERY</c:v>
                </c:pt>
                <c:pt idx="7">
                  <c:v>INTRAHEALTH MARSH GREEN</c:v>
                </c:pt>
                <c:pt idx="8">
                  <c:v>BRYN CROSS SURGERY</c:v>
                </c:pt>
                <c:pt idx="9">
                  <c:v>THOMPSON ART</c:v>
                </c:pt>
                <c:pt idx="10">
                  <c:v>STANDISH MEDICAL PRACTICE</c:v>
                </c:pt>
                <c:pt idx="11">
                  <c:v>PLATT BRIDGE HEALTH CENTRE</c:v>
                </c:pt>
                <c:pt idx="12">
                  <c:v>DR ANIS &amp; ANIS</c:v>
                </c:pt>
                <c:pt idx="13">
                  <c:v>DR S VASANTH</c:v>
                </c:pt>
                <c:pt idx="14">
                  <c:v>FOXLEIGH FAMILY SURGERY</c:v>
                </c:pt>
                <c:pt idx="15">
                  <c:v>LOWER INCE SURGERY</c:v>
                </c:pt>
                <c:pt idx="16">
                  <c:v>INTRAHEALTH FAMILY PRACT</c:v>
                </c:pt>
                <c:pt idx="17">
                  <c:v>DR TUN &amp; PARTNERS</c:v>
                </c:pt>
                <c:pt idx="18">
                  <c:v>DR R ANDERSON &amp; DR M AHMED</c:v>
                </c:pt>
                <c:pt idx="19">
                  <c:v>XAVIER CA</c:v>
                </c:pt>
                <c:pt idx="20">
                  <c:v>THE DICCONSON GROUP PRACTICE</c:v>
                </c:pt>
                <c:pt idx="21">
                  <c:v>ULLAH M</c:v>
                </c:pt>
                <c:pt idx="22">
                  <c:v>CCG</c:v>
                </c:pt>
                <c:pt idx="23">
                  <c:v>ZAMAN</c:v>
                </c:pt>
                <c:pt idx="24">
                  <c:v>BRADSHAW MEDICAL CENTRE</c:v>
                </c:pt>
                <c:pt idx="25">
                  <c:v>DALTON TM</c:v>
                </c:pt>
                <c:pt idx="26">
                  <c:v>BRAITHWAITE SURGERY</c:v>
                </c:pt>
                <c:pt idx="27">
                  <c:v>DR MUNRO &amp; PARTNERS</c:v>
                </c:pt>
                <c:pt idx="28">
                  <c:v>DR CP KHATRI</c:v>
                </c:pt>
                <c:pt idx="29">
                  <c:v>DR KK CHAN</c:v>
                </c:pt>
                <c:pt idx="30">
                  <c:v>INTRAHEALTH LSV</c:v>
                </c:pt>
                <c:pt idx="31">
                  <c:v>MEDICENTRE</c:v>
                </c:pt>
                <c:pt idx="32">
                  <c:v>DR SPIELMANN &amp; PARTNERS</c:v>
                </c:pt>
                <c:pt idx="33">
                  <c:v>SULLIVAN WAY SURGERY</c:v>
                </c:pt>
                <c:pt idx="34">
                  <c:v>DR PATEL, KAMATH &amp; PARTNERS</c:v>
                </c:pt>
                <c:pt idx="35">
                  <c:v>GRASMERE SURGERY</c:v>
                </c:pt>
                <c:pt idx="36">
                  <c:v>DR MAUNG &amp; PARTNERS</c:v>
                </c:pt>
                <c:pt idx="37">
                  <c:v>KHATRI K</c:v>
                </c:pt>
                <c:pt idx="38">
                  <c:v>BROOKMILL MEDICAL CENTRE</c:v>
                </c:pt>
                <c:pt idx="39">
                  <c:v>PITALIA SK</c:v>
                </c:pt>
                <c:pt idx="40">
                  <c:v>DOUBLET-STEWART MPH</c:v>
                </c:pt>
                <c:pt idx="41">
                  <c:v>INTRAHEALTH PLATT BRIDGE</c:v>
                </c:pt>
                <c:pt idx="42">
                  <c:v>DR TRIVEDI &amp; TRIVEDI</c:v>
                </c:pt>
                <c:pt idx="43">
                  <c:v>DR ELLIS &amp; KREPPEL</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INCE SURGERY</c:v>
                </c:pt>
                <c:pt idx="1">
                  <c:v>DR ALISTAIR ASHTON</c:v>
                </c:pt>
                <c:pt idx="2">
                  <c:v>LEIGH FAMILY PRACTICE</c:v>
                </c:pt>
                <c:pt idx="3">
                  <c:v>INTRAHEALTH TYLDESLEY</c:v>
                </c:pt>
                <c:pt idx="4">
                  <c:v>ASPULL SURGERY</c:v>
                </c:pt>
                <c:pt idx="5">
                  <c:v>PENNYGATE MEDICAL CENTRE</c:v>
                </c:pt>
                <c:pt idx="6">
                  <c:v>PEMBERTON SURGERY</c:v>
                </c:pt>
                <c:pt idx="7">
                  <c:v>INTRAHEALTH MARSH GREEN</c:v>
                </c:pt>
                <c:pt idx="8">
                  <c:v>BRYN CROSS SURGERY</c:v>
                </c:pt>
                <c:pt idx="9">
                  <c:v>THOMPSON ART</c:v>
                </c:pt>
                <c:pt idx="10">
                  <c:v>STANDISH MEDICAL PRACTICE</c:v>
                </c:pt>
                <c:pt idx="11">
                  <c:v>PLATT BRIDGE HEALTH CENTRE</c:v>
                </c:pt>
                <c:pt idx="12">
                  <c:v>DR ANIS &amp; ANIS</c:v>
                </c:pt>
                <c:pt idx="13">
                  <c:v>DR S VASANTH</c:v>
                </c:pt>
                <c:pt idx="14">
                  <c:v>FOXLEIGH FAMILY SURGERY</c:v>
                </c:pt>
                <c:pt idx="15">
                  <c:v>LOWER INCE SURGERY</c:v>
                </c:pt>
                <c:pt idx="16">
                  <c:v>INTRAHEALTH FAMILY PRACT</c:v>
                </c:pt>
                <c:pt idx="17">
                  <c:v>DR TUN &amp; PARTNERS</c:v>
                </c:pt>
                <c:pt idx="18">
                  <c:v>DR R ANDERSON &amp; DR M AHMED</c:v>
                </c:pt>
                <c:pt idx="19">
                  <c:v>XAVIER CA</c:v>
                </c:pt>
                <c:pt idx="20">
                  <c:v>THE DICCONSON GROUP PRACTICE</c:v>
                </c:pt>
                <c:pt idx="21">
                  <c:v>ULLAH M</c:v>
                </c:pt>
                <c:pt idx="22">
                  <c:v>CCG</c:v>
                </c:pt>
                <c:pt idx="23">
                  <c:v>ZAMAN</c:v>
                </c:pt>
                <c:pt idx="24">
                  <c:v>BRADSHAW MEDICAL CENTRE</c:v>
                </c:pt>
                <c:pt idx="25">
                  <c:v>DALTON TM</c:v>
                </c:pt>
                <c:pt idx="26">
                  <c:v>BRAITHWAITE SURGERY</c:v>
                </c:pt>
                <c:pt idx="27">
                  <c:v>DR MUNRO &amp; PARTNERS</c:v>
                </c:pt>
                <c:pt idx="28">
                  <c:v>DR CP KHATRI</c:v>
                </c:pt>
                <c:pt idx="29">
                  <c:v>DR KK CHAN</c:v>
                </c:pt>
                <c:pt idx="30">
                  <c:v>INTRAHEALTH LSV</c:v>
                </c:pt>
                <c:pt idx="31">
                  <c:v>MEDICENTRE</c:v>
                </c:pt>
                <c:pt idx="32">
                  <c:v>DR SPIELMANN &amp; PARTNERS</c:v>
                </c:pt>
                <c:pt idx="33">
                  <c:v>SULLIVAN WAY SURGERY</c:v>
                </c:pt>
                <c:pt idx="34">
                  <c:v>DR PATEL, KAMATH &amp; PARTNERS</c:v>
                </c:pt>
                <c:pt idx="35">
                  <c:v>GRASMERE SURGERY</c:v>
                </c:pt>
                <c:pt idx="36">
                  <c:v>DR MAUNG &amp; PARTNERS</c:v>
                </c:pt>
                <c:pt idx="37">
                  <c:v>KHATRI K</c:v>
                </c:pt>
                <c:pt idx="38">
                  <c:v>BROOKMILL MEDICAL CENTRE</c:v>
                </c:pt>
                <c:pt idx="39">
                  <c:v>PITALIA SK</c:v>
                </c:pt>
                <c:pt idx="40">
                  <c:v>DOUBLET-STEWART MPH</c:v>
                </c:pt>
                <c:pt idx="41">
                  <c:v>INTRAHEALTH PLATT BRIDGE</c:v>
                </c:pt>
                <c:pt idx="42">
                  <c:v>DR TRIVEDI &amp; TRIVEDI</c:v>
                </c:pt>
                <c:pt idx="43">
                  <c:v>DR ELLIS &amp; KREPPEL</c:v>
                </c:pt>
              </c:strCache>
            </c:strRef>
          </c:cat>
          <c:val>
            <c:numRef>
              <c:f>Sheet1!$F$2:$F$45</c:f>
              <c:numCache>
                <c:formatCode>General</c:formatCode>
                <c:ptCount val="44"/>
                <c:pt idx="0">
                  <c:v>0.68</c:v>
                </c:pt>
                <c:pt idx="1">
                  <c:v>0.71</c:v>
                </c:pt>
                <c:pt idx="2">
                  <c:v>0.73</c:v>
                </c:pt>
                <c:pt idx="3">
                  <c:v>0.74</c:v>
                </c:pt>
                <c:pt idx="4">
                  <c:v>0.75</c:v>
                </c:pt>
                <c:pt idx="5">
                  <c:v>0.75</c:v>
                </c:pt>
                <c:pt idx="6">
                  <c:v>0.77</c:v>
                </c:pt>
                <c:pt idx="7">
                  <c:v>0.78</c:v>
                </c:pt>
                <c:pt idx="8">
                  <c:v>0.79</c:v>
                </c:pt>
                <c:pt idx="9">
                  <c:v>0.79</c:v>
                </c:pt>
                <c:pt idx="10">
                  <c:v>0.8</c:v>
                </c:pt>
                <c:pt idx="11">
                  <c:v>0.81</c:v>
                </c:pt>
                <c:pt idx="12">
                  <c:v>0.81</c:v>
                </c:pt>
                <c:pt idx="13">
                  <c:v>0.81</c:v>
                </c:pt>
                <c:pt idx="14">
                  <c:v>0.82</c:v>
                </c:pt>
                <c:pt idx="15">
                  <c:v>0.82</c:v>
                </c:pt>
                <c:pt idx="16">
                  <c:v>0.82</c:v>
                </c:pt>
                <c:pt idx="17">
                  <c:v>0.83</c:v>
                </c:pt>
                <c:pt idx="18">
                  <c:v>0.83</c:v>
                </c:pt>
                <c:pt idx="19">
                  <c:v>0.83</c:v>
                </c:pt>
                <c:pt idx="20">
                  <c:v>0.84</c:v>
                </c:pt>
                <c:pt idx="21">
                  <c:v>0.84</c:v>
                </c:pt>
                <c:pt idx="22">
                  <c:v>0.85</c:v>
                </c:pt>
                <c:pt idx="23">
                  <c:v>0.85</c:v>
                </c:pt>
                <c:pt idx="24">
                  <c:v>0.85</c:v>
                </c:pt>
                <c:pt idx="25">
                  <c:v>0.85</c:v>
                </c:pt>
                <c:pt idx="26">
                  <c:v>0.86</c:v>
                </c:pt>
                <c:pt idx="27">
                  <c:v>0.86</c:v>
                </c:pt>
                <c:pt idx="28">
                  <c:v>0.86</c:v>
                </c:pt>
                <c:pt idx="29">
                  <c:v>0.86</c:v>
                </c:pt>
                <c:pt idx="30">
                  <c:v>0.86</c:v>
                </c:pt>
                <c:pt idx="31">
                  <c:v>0.87</c:v>
                </c:pt>
                <c:pt idx="32">
                  <c:v>0.87</c:v>
                </c:pt>
                <c:pt idx="33">
                  <c:v>0.87</c:v>
                </c:pt>
                <c:pt idx="34">
                  <c:v>0.87</c:v>
                </c:pt>
                <c:pt idx="35">
                  <c:v>0.87</c:v>
                </c:pt>
                <c:pt idx="36">
                  <c:v>0.87</c:v>
                </c:pt>
                <c:pt idx="37">
                  <c:v>0.87</c:v>
                </c:pt>
                <c:pt idx="38">
                  <c:v>0.88</c:v>
                </c:pt>
                <c:pt idx="39">
                  <c:v>0.88</c:v>
                </c:pt>
                <c:pt idx="40">
                  <c:v>0.88</c:v>
                </c:pt>
                <c:pt idx="41">
                  <c:v>0.88</c:v>
                </c:pt>
                <c:pt idx="42">
                  <c:v>0.89</c:v>
                </c:pt>
                <c:pt idx="43">
                  <c:v>0.89</c:v>
                </c:pt>
              </c:numCache>
            </c:numRef>
          </c:val>
        </c:ser>
        <c:ser>
          <c:idx val="5"/>
          <c:order val="5"/>
          <c:tx>
            <c:strRef>
              <c:f>Sheet1!$G$1</c:f>
              <c:strCache>
                <c:ptCount val="1"/>
                <c:pt idx="0">
                  <c:v>Column3</c:v>
                </c:pt>
              </c:strCache>
            </c:strRef>
          </c:tx>
          <c:invertIfNegative val="0"/>
          <c:cat>
            <c:strRef>
              <c:f>Sheet1!$A$2:$A$45</c:f>
              <c:strCache>
                <c:ptCount val="44"/>
                <c:pt idx="0">
                  <c:v>INCE SURGERY</c:v>
                </c:pt>
                <c:pt idx="1">
                  <c:v>DR ALISTAIR ASHTON</c:v>
                </c:pt>
                <c:pt idx="2">
                  <c:v>LEIGH FAMILY PRACTICE</c:v>
                </c:pt>
                <c:pt idx="3">
                  <c:v>INTRAHEALTH TYLDESLEY</c:v>
                </c:pt>
                <c:pt idx="4">
                  <c:v>ASPULL SURGERY</c:v>
                </c:pt>
                <c:pt idx="5">
                  <c:v>PENNYGATE MEDICAL CENTRE</c:v>
                </c:pt>
                <c:pt idx="6">
                  <c:v>PEMBERTON SURGERY</c:v>
                </c:pt>
                <c:pt idx="7">
                  <c:v>INTRAHEALTH MARSH GREEN</c:v>
                </c:pt>
                <c:pt idx="8">
                  <c:v>BRYN CROSS SURGERY</c:v>
                </c:pt>
                <c:pt idx="9">
                  <c:v>THOMPSON ART</c:v>
                </c:pt>
                <c:pt idx="10">
                  <c:v>STANDISH MEDICAL PRACTICE</c:v>
                </c:pt>
                <c:pt idx="11">
                  <c:v>PLATT BRIDGE HEALTH CENTRE</c:v>
                </c:pt>
                <c:pt idx="12">
                  <c:v>DR ANIS &amp; ANIS</c:v>
                </c:pt>
                <c:pt idx="13">
                  <c:v>DR S VASANTH</c:v>
                </c:pt>
                <c:pt idx="14">
                  <c:v>FOXLEIGH FAMILY SURGERY</c:v>
                </c:pt>
                <c:pt idx="15">
                  <c:v>LOWER INCE SURGERY</c:v>
                </c:pt>
                <c:pt idx="16">
                  <c:v>INTRAHEALTH FAMILY PRACT</c:v>
                </c:pt>
                <c:pt idx="17">
                  <c:v>DR TUN &amp; PARTNERS</c:v>
                </c:pt>
                <c:pt idx="18">
                  <c:v>DR R ANDERSON &amp; DR M AHMED</c:v>
                </c:pt>
                <c:pt idx="19">
                  <c:v>XAVIER CA</c:v>
                </c:pt>
                <c:pt idx="20">
                  <c:v>THE DICCONSON GROUP PRACTICE</c:v>
                </c:pt>
                <c:pt idx="21">
                  <c:v>ULLAH M</c:v>
                </c:pt>
                <c:pt idx="22">
                  <c:v>CCG</c:v>
                </c:pt>
                <c:pt idx="23">
                  <c:v>ZAMAN</c:v>
                </c:pt>
                <c:pt idx="24">
                  <c:v>BRADSHAW MEDICAL CENTRE</c:v>
                </c:pt>
                <c:pt idx="25">
                  <c:v>DALTON TM</c:v>
                </c:pt>
                <c:pt idx="26">
                  <c:v>BRAITHWAITE SURGERY</c:v>
                </c:pt>
                <c:pt idx="27">
                  <c:v>DR MUNRO &amp; PARTNERS</c:v>
                </c:pt>
                <c:pt idx="28">
                  <c:v>DR CP KHATRI</c:v>
                </c:pt>
                <c:pt idx="29">
                  <c:v>DR KK CHAN</c:v>
                </c:pt>
                <c:pt idx="30">
                  <c:v>INTRAHEALTH LSV</c:v>
                </c:pt>
                <c:pt idx="31">
                  <c:v>MEDICENTRE</c:v>
                </c:pt>
                <c:pt idx="32">
                  <c:v>DR SPIELMANN &amp; PARTNERS</c:v>
                </c:pt>
                <c:pt idx="33">
                  <c:v>SULLIVAN WAY SURGERY</c:v>
                </c:pt>
                <c:pt idx="34">
                  <c:v>DR PATEL, KAMATH &amp; PARTNERS</c:v>
                </c:pt>
                <c:pt idx="35">
                  <c:v>GRASMERE SURGERY</c:v>
                </c:pt>
                <c:pt idx="36">
                  <c:v>DR MAUNG &amp; PARTNERS</c:v>
                </c:pt>
                <c:pt idx="37">
                  <c:v>KHATRI K</c:v>
                </c:pt>
                <c:pt idx="38">
                  <c:v>BROOKMILL MEDICAL CENTRE</c:v>
                </c:pt>
                <c:pt idx="39">
                  <c:v>PITALIA SK</c:v>
                </c:pt>
                <c:pt idx="40">
                  <c:v>DOUBLET-STEWART MPH</c:v>
                </c:pt>
                <c:pt idx="41">
                  <c:v>INTRAHEALTH PLATT BRIDGE</c:v>
                </c:pt>
                <c:pt idx="42">
                  <c:v>DR TRIVEDI &amp; TRIVEDI</c:v>
                </c:pt>
                <c:pt idx="43">
                  <c:v>DR ELLIS &amp; KREPPEL</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INCE SURGERY</c:v>
                </c:pt>
                <c:pt idx="1">
                  <c:v>DR ALISTAIR ASHTON</c:v>
                </c:pt>
                <c:pt idx="2">
                  <c:v>LEIGH FAMILY PRACTICE</c:v>
                </c:pt>
                <c:pt idx="3">
                  <c:v>INTRAHEALTH TYLDESLEY</c:v>
                </c:pt>
                <c:pt idx="4">
                  <c:v>ASPULL SURGERY</c:v>
                </c:pt>
                <c:pt idx="5">
                  <c:v>PENNYGATE MEDICAL CENTRE</c:v>
                </c:pt>
                <c:pt idx="6">
                  <c:v>PEMBERTON SURGERY</c:v>
                </c:pt>
                <c:pt idx="7">
                  <c:v>INTRAHEALTH MARSH GREEN</c:v>
                </c:pt>
                <c:pt idx="8">
                  <c:v>BRYN CROSS SURGERY</c:v>
                </c:pt>
                <c:pt idx="9">
                  <c:v>THOMPSON ART</c:v>
                </c:pt>
                <c:pt idx="10">
                  <c:v>STANDISH MEDICAL PRACTICE</c:v>
                </c:pt>
                <c:pt idx="11">
                  <c:v>PLATT BRIDGE HEALTH CENTRE</c:v>
                </c:pt>
                <c:pt idx="12">
                  <c:v>DR ANIS &amp; ANIS</c:v>
                </c:pt>
                <c:pt idx="13">
                  <c:v>DR S VASANTH</c:v>
                </c:pt>
                <c:pt idx="14">
                  <c:v>FOXLEIGH FAMILY SURGERY</c:v>
                </c:pt>
                <c:pt idx="15">
                  <c:v>LOWER INCE SURGERY</c:v>
                </c:pt>
                <c:pt idx="16">
                  <c:v>INTRAHEALTH FAMILY PRACT</c:v>
                </c:pt>
                <c:pt idx="17">
                  <c:v>DR TUN &amp; PARTNERS</c:v>
                </c:pt>
                <c:pt idx="18">
                  <c:v>DR R ANDERSON &amp; DR M AHMED</c:v>
                </c:pt>
                <c:pt idx="19">
                  <c:v>XAVIER CA</c:v>
                </c:pt>
                <c:pt idx="20">
                  <c:v>THE DICCONSON GROUP PRACTICE</c:v>
                </c:pt>
                <c:pt idx="21">
                  <c:v>ULLAH M</c:v>
                </c:pt>
                <c:pt idx="22">
                  <c:v>CCG</c:v>
                </c:pt>
                <c:pt idx="23">
                  <c:v>ZAMAN</c:v>
                </c:pt>
                <c:pt idx="24">
                  <c:v>BRADSHAW MEDICAL CENTRE</c:v>
                </c:pt>
                <c:pt idx="25">
                  <c:v>DALTON TM</c:v>
                </c:pt>
                <c:pt idx="26">
                  <c:v>BRAITHWAITE SURGERY</c:v>
                </c:pt>
                <c:pt idx="27">
                  <c:v>DR MUNRO &amp; PARTNERS</c:v>
                </c:pt>
                <c:pt idx="28">
                  <c:v>DR CP KHATRI</c:v>
                </c:pt>
                <c:pt idx="29">
                  <c:v>DR KK CHAN</c:v>
                </c:pt>
                <c:pt idx="30">
                  <c:v>INTRAHEALTH LSV</c:v>
                </c:pt>
                <c:pt idx="31">
                  <c:v>MEDICENTRE</c:v>
                </c:pt>
                <c:pt idx="32">
                  <c:v>DR SPIELMANN &amp; PARTNERS</c:v>
                </c:pt>
                <c:pt idx="33">
                  <c:v>SULLIVAN WAY SURGERY</c:v>
                </c:pt>
                <c:pt idx="34">
                  <c:v>DR PATEL, KAMATH &amp; PARTNERS</c:v>
                </c:pt>
                <c:pt idx="35">
                  <c:v>GRASMERE SURGERY</c:v>
                </c:pt>
                <c:pt idx="36">
                  <c:v>DR MAUNG &amp; PARTNERS</c:v>
                </c:pt>
                <c:pt idx="37">
                  <c:v>KHATRI K</c:v>
                </c:pt>
                <c:pt idx="38">
                  <c:v>BROOKMILL MEDICAL CENTRE</c:v>
                </c:pt>
                <c:pt idx="39">
                  <c:v>PITALIA SK</c:v>
                </c:pt>
                <c:pt idx="40">
                  <c:v>DOUBLET-STEWART MPH</c:v>
                </c:pt>
                <c:pt idx="41">
                  <c:v>INTRAHEALTH PLATT BRIDGE</c:v>
                </c:pt>
                <c:pt idx="42">
                  <c:v>DR TRIVEDI &amp; TRIVEDI</c:v>
                </c:pt>
                <c:pt idx="43">
                  <c:v>DR ELLIS &amp; KREPPEL</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88421504"/>
        <c:axId val="8841561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INCE SURGERY</c:v>
                </c:pt>
                <c:pt idx="1">
                  <c:v>DR ALISTAIR ASHTON</c:v>
                </c:pt>
                <c:pt idx="2">
                  <c:v>LEIGH FAMILY PRACTICE</c:v>
                </c:pt>
                <c:pt idx="3">
                  <c:v>INTRAHEALTH TYLDESLEY</c:v>
                </c:pt>
                <c:pt idx="4">
                  <c:v>ASPULL SURGERY</c:v>
                </c:pt>
                <c:pt idx="5">
                  <c:v>PENNYGATE MEDICAL CENTRE</c:v>
                </c:pt>
                <c:pt idx="6">
                  <c:v>PEMBERTON SURGERY</c:v>
                </c:pt>
                <c:pt idx="7">
                  <c:v>INTRAHEALTH MARSH GREEN</c:v>
                </c:pt>
                <c:pt idx="8">
                  <c:v>BRYN CROSS SURGERY</c:v>
                </c:pt>
                <c:pt idx="9">
                  <c:v>THOMPSON ART</c:v>
                </c:pt>
                <c:pt idx="10">
                  <c:v>STANDISH MEDICAL PRACTICE</c:v>
                </c:pt>
                <c:pt idx="11">
                  <c:v>PLATT BRIDGE HEALTH CENTRE</c:v>
                </c:pt>
                <c:pt idx="12">
                  <c:v>DR ANIS &amp; ANIS</c:v>
                </c:pt>
                <c:pt idx="13">
                  <c:v>DR S VASANTH</c:v>
                </c:pt>
                <c:pt idx="14">
                  <c:v>FOXLEIGH FAMILY SURGERY</c:v>
                </c:pt>
                <c:pt idx="15">
                  <c:v>LOWER INCE SURGERY</c:v>
                </c:pt>
                <c:pt idx="16">
                  <c:v>INTRAHEALTH FAMILY PRACT</c:v>
                </c:pt>
                <c:pt idx="17">
                  <c:v>DR TUN &amp; PARTNERS</c:v>
                </c:pt>
                <c:pt idx="18">
                  <c:v>DR R ANDERSON &amp; DR M AHMED</c:v>
                </c:pt>
                <c:pt idx="19">
                  <c:v>XAVIER CA</c:v>
                </c:pt>
                <c:pt idx="20">
                  <c:v>THE DICCONSON GROUP PRACTICE</c:v>
                </c:pt>
                <c:pt idx="21">
                  <c:v>ULLAH M</c:v>
                </c:pt>
                <c:pt idx="22">
                  <c:v>CCG</c:v>
                </c:pt>
                <c:pt idx="23">
                  <c:v>ZAMAN</c:v>
                </c:pt>
                <c:pt idx="24">
                  <c:v>BRADSHAW MEDICAL CENTRE</c:v>
                </c:pt>
                <c:pt idx="25">
                  <c:v>DALTON TM</c:v>
                </c:pt>
                <c:pt idx="26">
                  <c:v>BRAITHWAITE SURGERY</c:v>
                </c:pt>
                <c:pt idx="27">
                  <c:v>DR MUNRO &amp; PARTNERS</c:v>
                </c:pt>
                <c:pt idx="28">
                  <c:v>DR CP KHATRI</c:v>
                </c:pt>
                <c:pt idx="29">
                  <c:v>DR KK CHAN</c:v>
                </c:pt>
                <c:pt idx="30">
                  <c:v>INTRAHEALTH LSV</c:v>
                </c:pt>
                <c:pt idx="31">
                  <c:v>MEDICENTRE</c:v>
                </c:pt>
                <c:pt idx="32">
                  <c:v>DR SPIELMANN &amp; PARTNERS</c:v>
                </c:pt>
                <c:pt idx="33">
                  <c:v>SULLIVAN WAY SURGERY</c:v>
                </c:pt>
                <c:pt idx="34">
                  <c:v>DR PATEL, KAMATH &amp; PARTNERS</c:v>
                </c:pt>
                <c:pt idx="35">
                  <c:v>GRASMERE SURGERY</c:v>
                </c:pt>
                <c:pt idx="36">
                  <c:v>DR MAUNG &amp; PARTNERS</c:v>
                </c:pt>
                <c:pt idx="37">
                  <c:v>KHATRI K</c:v>
                </c:pt>
                <c:pt idx="38">
                  <c:v>BROOKMILL MEDICAL CENTRE</c:v>
                </c:pt>
                <c:pt idx="39">
                  <c:v>PITALIA SK</c:v>
                </c:pt>
                <c:pt idx="40">
                  <c:v>DOUBLET-STEWART MPH</c:v>
                </c:pt>
                <c:pt idx="41">
                  <c:v>INTRAHEALTH PLATT BRIDGE</c:v>
                </c:pt>
                <c:pt idx="42">
                  <c:v>DR TRIVEDI &amp; TRIVEDI</c:v>
                </c:pt>
                <c:pt idx="43">
                  <c:v>DR ELLIS &amp; KREPPEL</c:v>
                </c:pt>
              </c:strCache>
            </c:strRef>
          </c:cat>
          <c:val>
            <c:numRef>
              <c:f>Sheet1!$B$2:$B$45</c:f>
              <c:numCache>
                <c:formatCode>0%</c:formatCode>
                <c:ptCount val="44"/>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INCE SURGERY</c:v>
                </c:pt>
                <c:pt idx="1">
                  <c:v>DR ALISTAIR ASHTON</c:v>
                </c:pt>
                <c:pt idx="2">
                  <c:v>LEIGH FAMILY PRACTICE</c:v>
                </c:pt>
                <c:pt idx="3">
                  <c:v>INTRAHEALTH TYLDESLEY</c:v>
                </c:pt>
                <c:pt idx="4">
                  <c:v>ASPULL SURGERY</c:v>
                </c:pt>
                <c:pt idx="5">
                  <c:v>PENNYGATE MEDICAL CENTRE</c:v>
                </c:pt>
                <c:pt idx="6">
                  <c:v>PEMBERTON SURGERY</c:v>
                </c:pt>
                <c:pt idx="7">
                  <c:v>INTRAHEALTH MARSH GREEN</c:v>
                </c:pt>
                <c:pt idx="8">
                  <c:v>BRYN CROSS SURGERY</c:v>
                </c:pt>
                <c:pt idx="9">
                  <c:v>THOMPSON ART</c:v>
                </c:pt>
                <c:pt idx="10">
                  <c:v>STANDISH MEDICAL PRACTICE</c:v>
                </c:pt>
                <c:pt idx="11">
                  <c:v>PLATT BRIDGE HEALTH CENTRE</c:v>
                </c:pt>
                <c:pt idx="12">
                  <c:v>DR ANIS &amp; ANIS</c:v>
                </c:pt>
                <c:pt idx="13">
                  <c:v>DR S VASANTH</c:v>
                </c:pt>
                <c:pt idx="14">
                  <c:v>FOXLEIGH FAMILY SURGERY</c:v>
                </c:pt>
                <c:pt idx="15">
                  <c:v>LOWER INCE SURGERY</c:v>
                </c:pt>
                <c:pt idx="16">
                  <c:v>INTRAHEALTH FAMILY PRACT</c:v>
                </c:pt>
                <c:pt idx="17">
                  <c:v>DR TUN &amp; PARTNERS</c:v>
                </c:pt>
                <c:pt idx="18">
                  <c:v>DR R ANDERSON &amp; DR M AHMED</c:v>
                </c:pt>
                <c:pt idx="19">
                  <c:v>XAVIER CA</c:v>
                </c:pt>
                <c:pt idx="20">
                  <c:v>THE DICCONSON GROUP PRACTICE</c:v>
                </c:pt>
                <c:pt idx="21">
                  <c:v>ULLAH M</c:v>
                </c:pt>
                <c:pt idx="22">
                  <c:v>CCG</c:v>
                </c:pt>
                <c:pt idx="23">
                  <c:v>ZAMAN</c:v>
                </c:pt>
                <c:pt idx="24">
                  <c:v>BRADSHAW MEDICAL CENTRE</c:v>
                </c:pt>
                <c:pt idx="25">
                  <c:v>DALTON TM</c:v>
                </c:pt>
                <c:pt idx="26">
                  <c:v>BRAITHWAITE SURGERY</c:v>
                </c:pt>
                <c:pt idx="27">
                  <c:v>DR MUNRO &amp; PARTNERS</c:v>
                </c:pt>
                <c:pt idx="28">
                  <c:v>DR CP KHATRI</c:v>
                </c:pt>
                <c:pt idx="29">
                  <c:v>DR KK CHAN</c:v>
                </c:pt>
                <c:pt idx="30">
                  <c:v>INTRAHEALTH LSV</c:v>
                </c:pt>
                <c:pt idx="31">
                  <c:v>MEDICENTRE</c:v>
                </c:pt>
                <c:pt idx="32">
                  <c:v>DR SPIELMANN &amp; PARTNERS</c:v>
                </c:pt>
                <c:pt idx="33">
                  <c:v>SULLIVAN WAY SURGERY</c:v>
                </c:pt>
                <c:pt idx="34">
                  <c:v>DR PATEL, KAMATH &amp; PARTNERS</c:v>
                </c:pt>
                <c:pt idx="35">
                  <c:v>GRASMERE SURGERY</c:v>
                </c:pt>
                <c:pt idx="36">
                  <c:v>DR MAUNG &amp; PARTNERS</c:v>
                </c:pt>
                <c:pt idx="37">
                  <c:v>KHATRI K</c:v>
                </c:pt>
                <c:pt idx="38">
                  <c:v>BROOKMILL MEDICAL CENTRE</c:v>
                </c:pt>
                <c:pt idx="39">
                  <c:v>PITALIA SK</c:v>
                </c:pt>
                <c:pt idx="40">
                  <c:v>DOUBLET-STEWART MPH</c:v>
                </c:pt>
                <c:pt idx="41">
                  <c:v>INTRAHEALTH PLATT BRIDGE</c:v>
                </c:pt>
                <c:pt idx="42">
                  <c:v>DR TRIVEDI &amp; TRIVEDI</c:v>
                </c:pt>
                <c:pt idx="43">
                  <c:v>DR ELLIS &amp; KREPPEL</c:v>
                </c:pt>
              </c:strCache>
            </c:strRef>
          </c:cat>
          <c:val>
            <c:numRef>
              <c:f>Sheet1!$C$2:$C$45</c:f>
              <c:numCache>
                <c:formatCode>0%</c:formatCode>
                <c:ptCount val="44"/>
                <c:pt idx="0">
                  <c:v>0.68</c:v>
                </c:pt>
                <c:pt idx="1">
                  <c:v>0.71</c:v>
                </c:pt>
                <c:pt idx="2">
                  <c:v>0.73</c:v>
                </c:pt>
                <c:pt idx="3">
                  <c:v>0.74</c:v>
                </c:pt>
                <c:pt idx="4">
                  <c:v>0.75</c:v>
                </c:pt>
                <c:pt idx="5">
                  <c:v>0.75</c:v>
                </c:pt>
                <c:pt idx="6">
                  <c:v>0.77</c:v>
                </c:pt>
                <c:pt idx="7">
                  <c:v>0.78</c:v>
                </c:pt>
                <c:pt idx="8">
                  <c:v>0.79</c:v>
                </c:pt>
                <c:pt idx="9">
                  <c:v>0.79</c:v>
                </c:pt>
                <c:pt idx="10">
                  <c:v>0.8</c:v>
                </c:pt>
                <c:pt idx="11">
                  <c:v>0.81</c:v>
                </c:pt>
                <c:pt idx="12">
                  <c:v>0.81</c:v>
                </c:pt>
                <c:pt idx="13">
                  <c:v>0.81</c:v>
                </c:pt>
                <c:pt idx="14">
                  <c:v>0.82</c:v>
                </c:pt>
                <c:pt idx="15">
                  <c:v>0.82</c:v>
                </c:pt>
                <c:pt idx="16">
                  <c:v>0.82</c:v>
                </c:pt>
                <c:pt idx="17">
                  <c:v>0.83</c:v>
                </c:pt>
                <c:pt idx="18">
                  <c:v>0.83</c:v>
                </c:pt>
                <c:pt idx="19">
                  <c:v>0.83</c:v>
                </c:pt>
                <c:pt idx="20">
                  <c:v>0.84</c:v>
                </c:pt>
                <c:pt idx="21">
                  <c:v>0.84</c:v>
                </c:pt>
                <c:pt idx="22">
                  <c:v>-10</c:v>
                </c:pt>
                <c:pt idx="23">
                  <c:v>0.85</c:v>
                </c:pt>
                <c:pt idx="24">
                  <c:v>0.85</c:v>
                </c:pt>
                <c:pt idx="25">
                  <c:v>0.85</c:v>
                </c:pt>
                <c:pt idx="26">
                  <c:v>0.86</c:v>
                </c:pt>
                <c:pt idx="27">
                  <c:v>0.86</c:v>
                </c:pt>
                <c:pt idx="28">
                  <c:v>0.86</c:v>
                </c:pt>
                <c:pt idx="29">
                  <c:v>0.86</c:v>
                </c:pt>
                <c:pt idx="30">
                  <c:v>0.86</c:v>
                </c:pt>
                <c:pt idx="31">
                  <c:v>0.87</c:v>
                </c:pt>
                <c:pt idx="32">
                  <c:v>0.87</c:v>
                </c:pt>
                <c:pt idx="33">
                  <c:v>0.87</c:v>
                </c:pt>
                <c:pt idx="34">
                  <c:v>0.87</c:v>
                </c:pt>
                <c:pt idx="35">
                  <c:v>0.87</c:v>
                </c:pt>
                <c:pt idx="36">
                  <c:v>0.87</c:v>
                </c:pt>
                <c:pt idx="37">
                  <c:v>0.87</c:v>
                </c:pt>
                <c:pt idx="38">
                  <c:v>0.88</c:v>
                </c:pt>
                <c:pt idx="39">
                  <c:v>0.88</c:v>
                </c:pt>
                <c:pt idx="40">
                  <c:v>0.88</c:v>
                </c:pt>
                <c:pt idx="41">
                  <c:v>0.88</c:v>
                </c:pt>
                <c:pt idx="42">
                  <c:v>0.89</c:v>
                </c:pt>
                <c:pt idx="43">
                  <c:v>0.89</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0.85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88412160"/>
        <c:axId val="88414080"/>
      </c:lineChart>
      <c:catAx>
        <c:axId val="88412160"/>
        <c:scaling>
          <c:orientation val="minMax"/>
        </c:scaling>
        <c:delete val="0"/>
        <c:axPos val="b"/>
        <c:majorTickMark val="out"/>
        <c:minorTickMark val="none"/>
        <c:tickLblPos val="nextTo"/>
        <c:txPr>
          <a:bodyPr rot="-5400000" vert="horz"/>
          <a:lstStyle/>
          <a:p>
            <a:pPr>
              <a:defRPr sz="700"/>
            </a:pPr>
            <a:endParaRPr lang="en-US"/>
          </a:p>
        </c:txPr>
        <c:crossAx val="88414080"/>
        <c:crosses val="autoZero"/>
        <c:auto val="1"/>
        <c:lblAlgn val="ctr"/>
        <c:lblOffset val="100"/>
        <c:noMultiLvlLbl val="0"/>
      </c:catAx>
      <c:valAx>
        <c:axId val="8841408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88412160"/>
        <c:crosses val="autoZero"/>
        <c:crossBetween val="between"/>
      </c:valAx>
      <c:valAx>
        <c:axId val="88415616"/>
        <c:scaling>
          <c:orientation val="minMax"/>
          <c:max val="1"/>
          <c:min val="0"/>
        </c:scaling>
        <c:delete val="0"/>
        <c:axPos val="r"/>
        <c:numFmt formatCode="General" sourceLinked="1"/>
        <c:majorTickMark val="none"/>
        <c:minorTickMark val="none"/>
        <c:tickLblPos val="none"/>
        <c:spPr>
          <a:ln>
            <a:noFill/>
          </a:ln>
        </c:spPr>
        <c:crossAx val="88421504"/>
        <c:crosses val="max"/>
        <c:crossBetween val="between"/>
      </c:valAx>
      <c:catAx>
        <c:axId val="88421504"/>
        <c:scaling>
          <c:orientation val="minMax"/>
        </c:scaling>
        <c:delete val="1"/>
        <c:axPos val="b"/>
        <c:majorTickMark val="out"/>
        <c:minorTickMark val="none"/>
        <c:tickLblPos val="nextTo"/>
        <c:crossAx val="8841561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ELLIOT STREET SURGERY</c:v>
                </c:pt>
                <c:pt idx="1">
                  <c:v>ESA BH</c:v>
                </c:pt>
                <c:pt idx="2">
                  <c:v>DAS DN</c:v>
                </c:pt>
                <c:pt idx="3">
                  <c:v>GUPTA K</c:v>
                </c:pt>
                <c:pt idx="4">
                  <c:v>DR S N SHARMA AND PARTNER</c:v>
                </c:pt>
                <c:pt idx="5">
                  <c:v>DR AK &amp; N ATREY</c:v>
                </c:pt>
                <c:pt idx="6">
                  <c:v>SHAHBAZI SS</c:v>
                </c:pt>
                <c:pt idx="7">
                  <c:v>BEECH HILL MEDICAL PRACTICE</c:v>
                </c:pt>
                <c:pt idx="8">
                  <c:v>SIVAKUMAR &amp; PARTNER</c:v>
                </c:pt>
                <c:pt idx="9">
                  <c:v>ASTLEY GENERAL PRACTICE</c:v>
                </c:pt>
                <c:pt idx="10">
                  <c:v>OLLERTON A</c:v>
                </c:pt>
                <c:pt idx="11">
                  <c:v>DRS D'ARIFAT, ELISLAM, WAN &amp; SHAIKH</c:v>
                </c:pt>
                <c:pt idx="12">
                  <c:v>LILFORD PARK SURGERY</c:v>
                </c:pt>
                <c:pt idx="13">
                  <c:v>PREMIER HEALTH TEAM</c:v>
                </c:pt>
                <c:pt idx="14">
                  <c:v>DR M PAL</c:v>
                </c:pt>
                <c:pt idx="15">
                  <c:v>MARUS BRIDGE PRACTICE</c:v>
                </c:pt>
                <c:pt idx="16">
                  <c:v>SAXENA L</c:v>
                </c:pt>
                <c:pt idx="17">
                  <c:v>THE CHANDLER SURGERY</c:v>
                </c:pt>
                <c:pt idx="18">
                  <c:v>GRASMERE SURGERY</c:v>
                </c:pt>
                <c:pt idx="19">
                  <c:v>DR PT MAHADEVAPPA</c:v>
                </c:pt>
                <c:pt idx="20">
                  <c:v>HATIKAKOTY N</c:v>
                </c:pt>
                <c:pt idx="21">
                  <c:v>DR JD SEABROOK</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ELLIOT STREET SURGERY</c:v>
                </c:pt>
                <c:pt idx="1">
                  <c:v>ESA BH</c:v>
                </c:pt>
                <c:pt idx="2">
                  <c:v>DAS DN</c:v>
                </c:pt>
                <c:pt idx="3">
                  <c:v>GUPTA K</c:v>
                </c:pt>
                <c:pt idx="4">
                  <c:v>DR S N SHARMA AND PARTNER</c:v>
                </c:pt>
                <c:pt idx="5">
                  <c:v>DR AK &amp; N ATREY</c:v>
                </c:pt>
                <c:pt idx="6">
                  <c:v>SHAHBAZI SS</c:v>
                </c:pt>
                <c:pt idx="7">
                  <c:v>BEECH HILL MEDICAL PRACTICE</c:v>
                </c:pt>
                <c:pt idx="8">
                  <c:v>SIVAKUMAR &amp; PARTNER</c:v>
                </c:pt>
                <c:pt idx="9">
                  <c:v>ASTLEY GENERAL PRACTICE</c:v>
                </c:pt>
                <c:pt idx="10">
                  <c:v>OLLERTON A</c:v>
                </c:pt>
                <c:pt idx="11">
                  <c:v>DRS D'ARIFAT, ELISLAM, WAN &amp; SHAIKH</c:v>
                </c:pt>
                <c:pt idx="12">
                  <c:v>LILFORD PARK SURGERY</c:v>
                </c:pt>
                <c:pt idx="13">
                  <c:v>PREMIER HEALTH TEAM</c:v>
                </c:pt>
                <c:pt idx="14">
                  <c:v>DR M PAL</c:v>
                </c:pt>
                <c:pt idx="15">
                  <c:v>MARUS BRIDGE PRACTICE</c:v>
                </c:pt>
                <c:pt idx="16">
                  <c:v>SAXENA L</c:v>
                </c:pt>
                <c:pt idx="17">
                  <c:v>THE CHANDLER SURGERY</c:v>
                </c:pt>
                <c:pt idx="18">
                  <c:v>GRASMERE SURGERY</c:v>
                </c:pt>
                <c:pt idx="19">
                  <c:v>DR PT MAHADEVAPPA</c:v>
                </c:pt>
                <c:pt idx="20">
                  <c:v>HATIKAKOTY N</c:v>
                </c:pt>
                <c:pt idx="21">
                  <c:v>DR JD SEABROOK</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ELLIOT STREET SURGERY</c:v>
                </c:pt>
                <c:pt idx="1">
                  <c:v>ESA BH</c:v>
                </c:pt>
                <c:pt idx="2">
                  <c:v>DAS DN</c:v>
                </c:pt>
                <c:pt idx="3">
                  <c:v>GUPTA K</c:v>
                </c:pt>
                <c:pt idx="4">
                  <c:v>DR S N SHARMA AND PARTNER</c:v>
                </c:pt>
                <c:pt idx="5">
                  <c:v>DR AK &amp; N ATREY</c:v>
                </c:pt>
                <c:pt idx="6">
                  <c:v>SHAHBAZI SS</c:v>
                </c:pt>
                <c:pt idx="7">
                  <c:v>BEECH HILL MEDICAL PRACTICE</c:v>
                </c:pt>
                <c:pt idx="8">
                  <c:v>SIVAKUMAR &amp; PARTNER</c:v>
                </c:pt>
                <c:pt idx="9">
                  <c:v>ASTLEY GENERAL PRACTICE</c:v>
                </c:pt>
                <c:pt idx="10">
                  <c:v>OLLERTON A</c:v>
                </c:pt>
                <c:pt idx="11">
                  <c:v>DRS D'ARIFAT, ELISLAM, WAN &amp; SHAIKH</c:v>
                </c:pt>
                <c:pt idx="12">
                  <c:v>LILFORD PARK SURGERY</c:v>
                </c:pt>
                <c:pt idx="13">
                  <c:v>PREMIER HEALTH TEAM</c:v>
                </c:pt>
                <c:pt idx="14">
                  <c:v>DR M PAL</c:v>
                </c:pt>
                <c:pt idx="15">
                  <c:v>MARUS BRIDGE PRACTICE</c:v>
                </c:pt>
                <c:pt idx="16">
                  <c:v>SAXENA L</c:v>
                </c:pt>
                <c:pt idx="17">
                  <c:v>THE CHANDLER SURGERY</c:v>
                </c:pt>
                <c:pt idx="18">
                  <c:v>GRASMERE SURGERY</c:v>
                </c:pt>
                <c:pt idx="19">
                  <c:v>DR PT MAHADEVAPPA</c:v>
                </c:pt>
                <c:pt idx="20">
                  <c:v>HATIKAKOTY N</c:v>
                </c:pt>
                <c:pt idx="21">
                  <c:v>DR JD SEABROOK</c:v>
                </c:pt>
              </c:strCache>
            </c:strRef>
          </c:cat>
          <c:val>
            <c:numRef>
              <c:f>Sheet1!$F$2:$F$45</c:f>
              <c:numCache>
                <c:formatCode>General</c:formatCode>
                <c:ptCount val="44"/>
                <c:pt idx="0">
                  <c:v>0.9</c:v>
                </c:pt>
                <c:pt idx="1">
                  <c:v>0.9</c:v>
                </c:pt>
                <c:pt idx="2">
                  <c:v>0.9</c:v>
                </c:pt>
                <c:pt idx="3">
                  <c:v>0.9</c:v>
                </c:pt>
                <c:pt idx="4">
                  <c:v>0.91</c:v>
                </c:pt>
                <c:pt idx="5">
                  <c:v>0.91</c:v>
                </c:pt>
                <c:pt idx="6">
                  <c:v>0.91</c:v>
                </c:pt>
                <c:pt idx="7">
                  <c:v>0.92</c:v>
                </c:pt>
                <c:pt idx="8">
                  <c:v>0.92</c:v>
                </c:pt>
                <c:pt idx="9">
                  <c:v>0.92</c:v>
                </c:pt>
                <c:pt idx="10">
                  <c:v>0.92</c:v>
                </c:pt>
                <c:pt idx="11">
                  <c:v>0.93</c:v>
                </c:pt>
                <c:pt idx="12">
                  <c:v>0.93</c:v>
                </c:pt>
                <c:pt idx="13">
                  <c:v>0.93</c:v>
                </c:pt>
                <c:pt idx="14">
                  <c:v>0.93</c:v>
                </c:pt>
                <c:pt idx="15">
                  <c:v>0.93</c:v>
                </c:pt>
                <c:pt idx="16">
                  <c:v>0.94</c:v>
                </c:pt>
                <c:pt idx="17">
                  <c:v>0.95</c:v>
                </c:pt>
                <c:pt idx="18">
                  <c:v>0.97</c:v>
                </c:pt>
                <c:pt idx="19">
                  <c:v>0.97</c:v>
                </c:pt>
                <c:pt idx="20">
                  <c:v>0.98</c:v>
                </c:pt>
                <c:pt idx="21">
                  <c:v>0.99</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ELLIOT STREET SURGERY</c:v>
                </c:pt>
                <c:pt idx="1">
                  <c:v>ESA BH</c:v>
                </c:pt>
                <c:pt idx="2">
                  <c:v>DAS DN</c:v>
                </c:pt>
                <c:pt idx="3">
                  <c:v>GUPTA K</c:v>
                </c:pt>
                <c:pt idx="4">
                  <c:v>DR S N SHARMA AND PARTNER</c:v>
                </c:pt>
                <c:pt idx="5">
                  <c:v>DR AK &amp; N ATREY</c:v>
                </c:pt>
                <c:pt idx="6">
                  <c:v>SHAHBAZI SS</c:v>
                </c:pt>
                <c:pt idx="7">
                  <c:v>BEECH HILL MEDICAL PRACTICE</c:v>
                </c:pt>
                <c:pt idx="8">
                  <c:v>SIVAKUMAR &amp; PARTNER</c:v>
                </c:pt>
                <c:pt idx="9">
                  <c:v>ASTLEY GENERAL PRACTICE</c:v>
                </c:pt>
                <c:pt idx="10">
                  <c:v>OLLERTON A</c:v>
                </c:pt>
                <c:pt idx="11">
                  <c:v>DRS D'ARIFAT, ELISLAM, WAN &amp; SHAIKH</c:v>
                </c:pt>
                <c:pt idx="12">
                  <c:v>LILFORD PARK SURGERY</c:v>
                </c:pt>
                <c:pt idx="13">
                  <c:v>PREMIER HEALTH TEAM</c:v>
                </c:pt>
                <c:pt idx="14">
                  <c:v>DR M PAL</c:v>
                </c:pt>
                <c:pt idx="15">
                  <c:v>MARUS BRIDGE PRACTICE</c:v>
                </c:pt>
                <c:pt idx="16">
                  <c:v>SAXENA L</c:v>
                </c:pt>
                <c:pt idx="17">
                  <c:v>THE CHANDLER SURGERY</c:v>
                </c:pt>
                <c:pt idx="18">
                  <c:v>GRASMERE SURGERY</c:v>
                </c:pt>
                <c:pt idx="19">
                  <c:v>DR PT MAHADEVAPPA</c:v>
                </c:pt>
                <c:pt idx="20">
                  <c:v>HATIKAKOTY N</c:v>
                </c:pt>
                <c:pt idx="21">
                  <c:v>DR JD SEABROOK</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ELLIOT STREET SURGERY</c:v>
                </c:pt>
                <c:pt idx="1">
                  <c:v>ESA BH</c:v>
                </c:pt>
                <c:pt idx="2">
                  <c:v>DAS DN</c:v>
                </c:pt>
                <c:pt idx="3">
                  <c:v>GUPTA K</c:v>
                </c:pt>
                <c:pt idx="4">
                  <c:v>DR S N SHARMA AND PARTNER</c:v>
                </c:pt>
                <c:pt idx="5">
                  <c:v>DR AK &amp; N ATREY</c:v>
                </c:pt>
                <c:pt idx="6">
                  <c:v>SHAHBAZI SS</c:v>
                </c:pt>
                <c:pt idx="7">
                  <c:v>BEECH HILL MEDICAL PRACTICE</c:v>
                </c:pt>
                <c:pt idx="8">
                  <c:v>SIVAKUMAR &amp; PARTNER</c:v>
                </c:pt>
                <c:pt idx="9">
                  <c:v>ASTLEY GENERAL PRACTICE</c:v>
                </c:pt>
                <c:pt idx="10">
                  <c:v>OLLERTON A</c:v>
                </c:pt>
                <c:pt idx="11">
                  <c:v>DRS D'ARIFAT, ELISLAM, WAN &amp; SHAIKH</c:v>
                </c:pt>
                <c:pt idx="12">
                  <c:v>LILFORD PARK SURGERY</c:v>
                </c:pt>
                <c:pt idx="13">
                  <c:v>PREMIER HEALTH TEAM</c:v>
                </c:pt>
                <c:pt idx="14">
                  <c:v>DR M PAL</c:v>
                </c:pt>
                <c:pt idx="15">
                  <c:v>MARUS BRIDGE PRACTICE</c:v>
                </c:pt>
                <c:pt idx="16">
                  <c:v>SAXENA L</c:v>
                </c:pt>
                <c:pt idx="17">
                  <c:v>THE CHANDLER SURGERY</c:v>
                </c:pt>
                <c:pt idx="18">
                  <c:v>GRASMERE SURGERY</c:v>
                </c:pt>
                <c:pt idx="19">
                  <c:v>DR PT MAHADEVAPPA</c:v>
                </c:pt>
                <c:pt idx="20">
                  <c:v>HATIKAKOTY N</c:v>
                </c:pt>
                <c:pt idx="21">
                  <c:v>DR JD SEABROOK</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93956736"/>
        <c:axId val="939552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ELLIOT STREET SURGERY</c:v>
                </c:pt>
                <c:pt idx="1">
                  <c:v>ESA BH</c:v>
                </c:pt>
                <c:pt idx="2">
                  <c:v>DAS DN</c:v>
                </c:pt>
                <c:pt idx="3">
                  <c:v>GUPTA K</c:v>
                </c:pt>
                <c:pt idx="4">
                  <c:v>DR S N SHARMA AND PARTNER</c:v>
                </c:pt>
                <c:pt idx="5">
                  <c:v>DR AK &amp; N ATREY</c:v>
                </c:pt>
                <c:pt idx="6">
                  <c:v>SHAHBAZI SS</c:v>
                </c:pt>
                <c:pt idx="7">
                  <c:v>BEECH HILL MEDICAL PRACTICE</c:v>
                </c:pt>
                <c:pt idx="8">
                  <c:v>SIVAKUMAR &amp; PARTNER</c:v>
                </c:pt>
                <c:pt idx="9">
                  <c:v>ASTLEY GENERAL PRACTICE</c:v>
                </c:pt>
                <c:pt idx="10">
                  <c:v>OLLERTON A</c:v>
                </c:pt>
                <c:pt idx="11">
                  <c:v>DRS D'ARIFAT, ELISLAM, WAN &amp; SHAIKH</c:v>
                </c:pt>
                <c:pt idx="12">
                  <c:v>LILFORD PARK SURGERY</c:v>
                </c:pt>
                <c:pt idx="13">
                  <c:v>PREMIER HEALTH TEAM</c:v>
                </c:pt>
                <c:pt idx="14">
                  <c:v>DR M PAL</c:v>
                </c:pt>
                <c:pt idx="15">
                  <c:v>MARUS BRIDGE PRACTICE</c:v>
                </c:pt>
                <c:pt idx="16">
                  <c:v>SAXENA L</c:v>
                </c:pt>
                <c:pt idx="17">
                  <c:v>THE CHANDLER SURGERY</c:v>
                </c:pt>
                <c:pt idx="18">
                  <c:v>GRASMERE SURGERY</c:v>
                </c:pt>
                <c:pt idx="19">
                  <c:v>DR PT MAHADEVAPPA</c:v>
                </c:pt>
                <c:pt idx="20">
                  <c:v>HATIKAKOTY N</c:v>
                </c:pt>
                <c:pt idx="21">
                  <c:v>DR JD SEABROOK</c:v>
                </c:pt>
              </c:strCache>
            </c:strRef>
          </c:cat>
          <c:val>
            <c:numRef>
              <c:f>Sheet1!$B$2:$B$45</c:f>
              <c:numCache>
                <c:formatCode>0%</c:formatCode>
                <c:ptCount val="44"/>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ELLIOT STREET SURGERY</c:v>
                </c:pt>
                <c:pt idx="1">
                  <c:v>ESA BH</c:v>
                </c:pt>
                <c:pt idx="2">
                  <c:v>DAS DN</c:v>
                </c:pt>
                <c:pt idx="3">
                  <c:v>GUPTA K</c:v>
                </c:pt>
                <c:pt idx="4">
                  <c:v>DR S N SHARMA AND PARTNER</c:v>
                </c:pt>
                <c:pt idx="5">
                  <c:v>DR AK &amp; N ATREY</c:v>
                </c:pt>
                <c:pt idx="6">
                  <c:v>SHAHBAZI SS</c:v>
                </c:pt>
                <c:pt idx="7">
                  <c:v>BEECH HILL MEDICAL PRACTICE</c:v>
                </c:pt>
                <c:pt idx="8">
                  <c:v>SIVAKUMAR &amp; PARTNER</c:v>
                </c:pt>
                <c:pt idx="9">
                  <c:v>ASTLEY GENERAL PRACTICE</c:v>
                </c:pt>
                <c:pt idx="10">
                  <c:v>OLLERTON A</c:v>
                </c:pt>
                <c:pt idx="11">
                  <c:v>DRS D'ARIFAT, ELISLAM, WAN &amp; SHAIKH</c:v>
                </c:pt>
                <c:pt idx="12">
                  <c:v>LILFORD PARK SURGERY</c:v>
                </c:pt>
                <c:pt idx="13">
                  <c:v>PREMIER HEALTH TEAM</c:v>
                </c:pt>
                <c:pt idx="14">
                  <c:v>DR M PAL</c:v>
                </c:pt>
                <c:pt idx="15">
                  <c:v>MARUS BRIDGE PRACTICE</c:v>
                </c:pt>
                <c:pt idx="16">
                  <c:v>SAXENA L</c:v>
                </c:pt>
                <c:pt idx="17">
                  <c:v>THE CHANDLER SURGERY</c:v>
                </c:pt>
                <c:pt idx="18">
                  <c:v>GRASMERE SURGERY</c:v>
                </c:pt>
                <c:pt idx="19">
                  <c:v>DR PT MAHADEVAPPA</c:v>
                </c:pt>
                <c:pt idx="20">
                  <c:v>HATIKAKOTY N</c:v>
                </c:pt>
                <c:pt idx="21">
                  <c:v>DR JD SEABROOK</c:v>
                </c:pt>
              </c:strCache>
            </c:strRef>
          </c:cat>
          <c:val>
            <c:numRef>
              <c:f>Sheet1!$C$2:$C$45</c:f>
              <c:numCache>
                <c:formatCode>0%</c:formatCode>
                <c:ptCount val="44"/>
                <c:pt idx="0">
                  <c:v>0.9</c:v>
                </c:pt>
                <c:pt idx="1">
                  <c:v>0.9</c:v>
                </c:pt>
                <c:pt idx="2">
                  <c:v>0.9</c:v>
                </c:pt>
                <c:pt idx="3">
                  <c:v>0.9</c:v>
                </c:pt>
                <c:pt idx="4">
                  <c:v>0.91</c:v>
                </c:pt>
                <c:pt idx="5">
                  <c:v>0.91</c:v>
                </c:pt>
                <c:pt idx="6">
                  <c:v>0.91</c:v>
                </c:pt>
                <c:pt idx="7">
                  <c:v>0.92</c:v>
                </c:pt>
                <c:pt idx="8">
                  <c:v>0.92</c:v>
                </c:pt>
                <c:pt idx="9">
                  <c:v>0.92</c:v>
                </c:pt>
                <c:pt idx="10">
                  <c:v>0.92</c:v>
                </c:pt>
                <c:pt idx="11">
                  <c:v>0.93</c:v>
                </c:pt>
                <c:pt idx="12">
                  <c:v>0.93</c:v>
                </c:pt>
                <c:pt idx="13">
                  <c:v>0.93</c:v>
                </c:pt>
                <c:pt idx="14">
                  <c:v>0.93</c:v>
                </c:pt>
                <c:pt idx="15">
                  <c:v>0.93</c:v>
                </c:pt>
                <c:pt idx="16">
                  <c:v>0.94</c:v>
                </c:pt>
                <c:pt idx="17">
                  <c:v>0.95</c:v>
                </c:pt>
                <c:pt idx="18">
                  <c:v>0.97</c:v>
                </c:pt>
                <c:pt idx="19">
                  <c:v>0.97</c:v>
                </c:pt>
                <c:pt idx="20">
                  <c:v>0.98</c:v>
                </c:pt>
                <c:pt idx="21">
                  <c:v>0.99</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93947008"/>
        <c:axId val="93949312"/>
      </c:lineChart>
      <c:catAx>
        <c:axId val="93947008"/>
        <c:scaling>
          <c:orientation val="minMax"/>
        </c:scaling>
        <c:delete val="0"/>
        <c:axPos val="b"/>
        <c:majorTickMark val="out"/>
        <c:minorTickMark val="none"/>
        <c:tickLblPos val="nextTo"/>
        <c:txPr>
          <a:bodyPr rot="-5400000" vert="horz"/>
          <a:lstStyle/>
          <a:p>
            <a:pPr>
              <a:defRPr sz="700"/>
            </a:pPr>
            <a:endParaRPr lang="en-US"/>
          </a:p>
        </c:txPr>
        <c:crossAx val="93949312"/>
        <c:crosses val="autoZero"/>
        <c:auto val="1"/>
        <c:lblAlgn val="ctr"/>
        <c:lblOffset val="100"/>
        <c:noMultiLvlLbl val="0"/>
      </c:catAx>
      <c:valAx>
        <c:axId val="93949312"/>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93947008"/>
        <c:crosses val="autoZero"/>
        <c:crossBetween val="between"/>
      </c:valAx>
      <c:valAx>
        <c:axId val="93955200"/>
        <c:scaling>
          <c:orientation val="minMax"/>
          <c:max val="1"/>
          <c:min val="0"/>
        </c:scaling>
        <c:delete val="0"/>
        <c:axPos val="r"/>
        <c:numFmt formatCode="General" sourceLinked="1"/>
        <c:majorTickMark val="none"/>
        <c:minorTickMark val="none"/>
        <c:tickLblPos val="none"/>
        <c:spPr>
          <a:ln>
            <a:noFill/>
          </a:ln>
        </c:spPr>
        <c:crossAx val="93956736"/>
        <c:crosses val="max"/>
        <c:crossBetween val="between"/>
      </c:valAx>
      <c:catAx>
        <c:axId val="93956736"/>
        <c:scaling>
          <c:orientation val="minMax"/>
        </c:scaling>
        <c:delete val="1"/>
        <c:axPos val="b"/>
        <c:majorTickMark val="out"/>
        <c:minorTickMark val="none"/>
        <c:tickLblPos val="nextTo"/>
        <c:crossAx val="939552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Convenient</c:v>
                </c:pt>
                <c:pt idx="1">
                  <c:v>Not convenient</c:v>
                </c:pt>
                <c:pt idx="3">
                  <c:v>Convenient</c:v>
                </c:pt>
                <c:pt idx="4">
                  <c:v>Not convenient</c:v>
                </c:pt>
                <c:pt idx="6">
                  <c:v>Convenient</c:v>
                </c:pt>
                <c:pt idx="7">
                  <c:v>Not convenient</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Convenient</c:v>
                </c:pt>
                <c:pt idx="1">
                  <c:v>Not convenient</c:v>
                </c:pt>
                <c:pt idx="3">
                  <c:v>Convenient</c:v>
                </c:pt>
                <c:pt idx="4">
                  <c:v>Not convenient</c:v>
                </c:pt>
                <c:pt idx="6">
                  <c:v>Convenient</c:v>
                </c:pt>
                <c:pt idx="7">
                  <c:v>Not convenient</c:v>
                </c:pt>
              </c:strCache>
            </c:strRef>
          </c:cat>
          <c:val>
            <c:numRef>
              <c:f>Sheet1!$C$2:$C$9</c:f>
              <c:numCache>
                <c:formatCode>#"%"</c:formatCode>
                <c:ptCount val="8"/>
                <c:pt idx="0">
                  <c:v>94</c:v>
                </c:pt>
                <c:pt idx="1">
                  <c:v>6</c:v>
                </c:pt>
                <c:pt idx="3">
                  <c:v>94</c:v>
                </c:pt>
                <c:pt idx="4">
                  <c:v>6</c:v>
                </c:pt>
                <c:pt idx="6">
                  <c:v>95</c:v>
                </c:pt>
                <c:pt idx="7">
                  <c:v>5</c:v>
                </c:pt>
              </c:numCache>
            </c:numRef>
          </c:val>
        </c:ser>
        <c:dLbls>
          <c:dLblPos val="inEnd"/>
          <c:showLegendKey val="0"/>
          <c:showVal val="1"/>
          <c:showCatName val="0"/>
          <c:showSerName val="0"/>
          <c:showPercent val="0"/>
          <c:showBubbleSize val="0"/>
        </c:dLbls>
        <c:gapWidth val="110"/>
        <c:overlap val="100"/>
        <c:axId val="94173440"/>
        <c:axId val="94329856"/>
      </c:barChart>
      <c:catAx>
        <c:axId val="94173440"/>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94329856"/>
        <c:crosses val="autoZero"/>
        <c:auto val="1"/>
        <c:lblAlgn val="ctr"/>
        <c:lblOffset val="100"/>
        <c:noMultiLvlLbl val="0"/>
      </c:catAx>
      <c:valAx>
        <c:axId val="94329856"/>
        <c:scaling>
          <c:orientation val="minMax"/>
          <c:max val="100"/>
          <c:min val="0"/>
        </c:scaling>
        <c:delete val="1"/>
        <c:axPos val="t"/>
        <c:numFmt formatCode="General" sourceLinked="1"/>
        <c:majorTickMark val="out"/>
        <c:minorTickMark val="out"/>
        <c:tickLblPos val="nextTo"/>
        <c:crossAx val="94173440"/>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F28C8C"/>
              </a:solidFill>
              <a:ln w="19050">
                <a:solidFill>
                  <a:schemeClr val="bg1"/>
                </a:solidFill>
              </a:ln>
            </c:spPr>
          </c:dPt>
          <c:dPt>
            <c:idx val="3"/>
            <c:bubble3D val="0"/>
            <c:spPr>
              <a:solidFill>
                <a:srgbClr val="EC5656"/>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9.5852876250464222E-3"/>
                  <c:y val="0"/>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Sheet1!$A$2:$A$5</c:f>
              <c:strCache>
                <c:ptCount val="4"/>
                <c:pt idx="0">
                  <c:v>Very convenient</c:v>
                </c:pt>
                <c:pt idx="1">
                  <c:v>Fairly convenient</c:v>
                </c:pt>
                <c:pt idx="2">
                  <c:v>Not very convenient</c:v>
                </c:pt>
                <c:pt idx="3">
                  <c:v>Not at all convenient</c:v>
                </c:pt>
              </c:strCache>
            </c:strRef>
          </c:cat>
          <c:val>
            <c:numRef>
              <c:f>Sheet1!$B$2:$B$5</c:f>
              <c:numCache>
                <c:formatCode>General</c:formatCode>
                <c:ptCount val="4"/>
                <c:pt idx="0">
                  <c:v>52</c:v>
                </c:pt>
                <c:pt idx="1">
                  <c:v>42</c:v>
                </c:pt>
                <c:pt idx="2">
                  <c:v>5</c:v>
                </c:pt>
                <c:pt idx="3">
                  <c:v>1</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81</c:v>
                </c:pt>
                <c:pt idx="1">
                  <c:v>19</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82</c:v>
                </c:pt>
                <c:pt idx="1">
                  <c:v>18</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95</c:v>
                </c:pt>
                <c:pt idx="1">
                  <c:v>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LEIGH FAMILY PRACTICE</c:v>
                </c:pt>
                <c:pt idx="1">
                  <c:v>DR R ANDERSON &amp; DR M AHMED</c:v>
                </c:pt>
                <c:pt idx="2">
                  <c:v>DR ALISTAIR ASHTON</c:v>
                </c:pt>
                <c:pt idx="3">
                  <c:v>INCE SURGERY</c:v>
                </c:pt>
                <c:pt idx="4">
                  <c:v>INTRAHEALTH TYLDESLEY</c:v>
                </c:pt>
                <c:pt idx="5">
                  <c:v>DR ANIS &amp; ANIS</c:v>
                </c:pt>
                <c:pt idx="6">
                  <c:v>INTRAHEALTH FAMILY PRACT</c:v>
                </c:pt>
                <c:pt idx="7">
                  <c:v>DOUBLET-STEWART MPH</c:v>
                </c:pt>
                <c:pt idx="8">
                  <c:v>DR TUN &amp; PARTNERS</c:v>
                </c:pt>
                <c:pt idx="9">
                  <c:v>PEMBERTON SURGERY</c:v>
                </c:pt>
                <c:pt idx="10">
                  <c:v>INTRAHEALTH PLATT BRIDGE</c:v>
                </c:pt>
                <c:pt idx="11">
                  <c:v>INTRAHEALTH MARSH GREEN</c:v>
                </c:pt>
                <c:pt idx="12">
                  <c:v>MEDICENTRE</c:v>
                </c:pt>
                <c:pt idx="13">
                  <c:v>BRYN CROSS SURGERY</c:v>
                </c:pt>
                <c:pt idx="14">
                  <c:v>PREMIER HEALTH TEAM</c:v>
                </c:pt>
                <c:pt idx="15">
                  <c:v>SULLIVAN WAY SURGERY</c:v>
                </c:pt>
                <c:pt idx="16">
                  <c:v>ASPULL SURGERY</c:v>
                </c:pt>
                <c:pt idx="17">
                  <c:v>PENNYGATE MEDICAL CENTRE</c:v>
                </c:pt>
                <c:pt idx="18">
                  <c:v>SAXENA L</c:v>
                </c:pt>
                <c:pt idx="19">
                  <c:v>PITALIA SK</c:v>
                </c:pt>
                <c:pt idx="20">
                  <c:v>DALTON TM</c:v>
                </c:pt>
                <c:pt idx="21">
                  <c:v>CCG</c:v>
                </c:pt>
                <c:pt idx="22">
                  <c:v>THE DICCONSON GROUP PRACTICE</c:v>
                </c:pt>
                <c:pt idx="23">
                  <c:v>DR MUNRO &amp; PARTNERS</c:v>
                </c:pt>
                <c:pt idx="24">
                  <c:v>SIVAKUMAR &amp; PARTNER</c:v>
                </c:pt>
                <c:pt idx="25">
                  <c:v>FOXLEIGH FAMILY SURGERY</c:v>
                </c:pt>
                <c:pt idx="26">
                  <c:v>LOWER INCE SURGERY</c:v>
                </c:pt>
                <c:pt idx="27">
                  <c:v>MARUS BRIDGE PRACTICE</c:v>
                </c:pt>
                <c:pt idx="28">
                  <c:v>DAS DN</c:v>
                </c:pt>
                <c:pt idx="29">
                  <c:v>ZAMAN</c:v>
                </c:pt>
                <c:pt idx="30">
                  <c:v>STANDISH MEDICAL PRACTICE</c:v>
                </c:pt>
                <c:pt idx="31">
                  <c:v>BROOKMILL MEDICAL CENTRE</c:v>
                </c:pt>
                <c:pt idx="32">
                  <c:v>DR PATEL, KAMATH &amp; PARTNERS</c:v>
                </c:pt>
                <c:pt idx="33">
                  <c:v>DR ELLIS &amp; KREPPEL</c:v>
                </c:pt>
                <c:pt idx="34">
                  <c:v>DR S VASANTH</c:v>
                </c:pt>
                <c:pt idx="35">
                  <c:v>ASTLEY GENERAL PRACTICE</c:v>
                </c:pt>
                <c:pt idx="36">
                  <c:v>KHATRI K</c:v>
                </c:pt>
                <c:pt idx="37">
                  <c:v>OLLERTON A</c:v>
                </c:pt>
                <c:pt idx="38">
                  <c:v>DR SPIELMANN &amp; PARTNERS</c:v>
                </c:pt>
                <c:pt idx="39">
                  <c:v>BRADSHAW MEDICAL CENTRE</c:v>
                </c:pt>
                <c:pt idx="40">
                  <c:v>ELLIOT STREET SURGERY</c:v>
                </c:pt>
                <c:pt idx="41">
                  <c:v>XAVIER CA</c:v>
                </c:pt>
                <c:pt idx="42">
                  <c:v>GUPTA K</c:v>
                </c:pt>
                <c:pt idx="43">
                  <c:v>INTRAHEALTH LSV</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LEIGH FAMILY PRACTICE</c:v>
                </c:pt>
                <c:pt idx="1">
                  <c:v>DR R ANDERSON &amp; DR M AHMED</c:v>
                </c:pt>
                <c:pt idx="2">
                  <c:v>DR ALISTAIR ASHTON</c:v>
                </c:pt>
                <c:pt idx="3">
                  <c:v>INCE SURGERY</c:v>
                </c:pt>
                <c:pt idx="4">
                  <c:v>INTRAHEALTH TYLDESLEY</c:v>
                </c:pt>
                <c:pt idx="5">
                  <c:v>DR ANIS &amp; ANIS</c:v>
                </c:pt>
                <c:pt idx="6">
                  <c:v>INTRAHEALTH FAMILY PRACT</c:v>
                </c:pt>
                <c:pt idx="7">
                  <c:v>DOUBLET-STEWART MPH</c:v>
                </c:pt>
                <c:pt idx="8">
                  <c:v>DR TUN &amp; PARTNERS</c:v>
                </c:pt>
                <c:pt idx="9">
                  <c:v>PEMBERTON SURGERY</c:v>
                </c:pt>
                <c:pt idx="10">
                  <c:v>INTRAHEALTH PLATT BRIDGE</c:v>
                </c:pt>
                <c:pt idx="11">
                  <c:v>INTRAHEALTH MARSH GREEN</c:v>
                </c:pt>
                <c:pt idx="12">
                  <c:v>MEDICENTRE</c:v>
                </c:pt>
                <c:pt idx="13">
                  <c:v>BRYN CROSS SURGERY</c:v>
                </c:pt>
                <c:pt idx="14">
                  <c:v>PREMIER HEALTH TEAM</c:v>
                </c:pt>
                <c:pt idx="15">
                  <c:v>SULLIVAN WAY SURGERY</c:v>
                </c:pt>
                <c:pt idx="16">
                  <c:v>ASPULL SURGERY</c:v>
                </c:pt>
                <c:pt idx="17">
                  <c:v>PENNYGATE MEDICAL CENTRE</c:v>
                </c:pt>
                <c:pt idx="18">
                  <c:v>SAXENA L</c:v>
                </c:pt>
                <c:pt idx="19">
                  <c:v>PITALIA SK</c:v>
                </c:pt>
                <c:pt idx="20">
                  <c:v>DALTON TM</c:v>
                </c:pt>
                <c:pt idx="21">
                  <c:v>CCG</c:v>
                </c:pt>
                <c:pt idx="22">
                  <c:v>THE DICCONSON GROUP PRACTICE</c:v>
                </c:pt>
                <c:pt idx="23">
                  <c:v>DR MUNRO &amp; PARTNERS</c:v>
                </c:pt>
                <c:pt idx="24">
                  <c:v>SIVAKUMAR &amp; PARTNER</c:v>
                </c:pt>
                <c:pt idx="25">
                  <c:v>FOXLEIGH FAMILY SURGERY</c:v>
                </c:pt>
                <c:pt idx="26">
                  <c:v>LOWER INCE SURGERY</c:v>
                </c:pt>
                <c:pt idx="27">
                  <c:v>MARUS BRIDGE PRACTICE</c:v>
                </c:pt>
                <c:pt idx="28">
                  <c:v>DAS DN</c:v>
                </c:pt>
                <c:pt idx="29">
                  <c:v>ZAMAN</c:v>
                </c:pt>
                <c:pt idx="30">
                  <c:v>STANDISH MEDICAL PRACTICE</c:v>
                </c:pt>
                <c:pt idx="31">
                  <c:v>BROOKMILL MEDICAL CENTRE</c:v>
                </c:pt>
                <c:pt idx="32">
                  <c:v>DR PATEL, KAMATH &amp; PARTNERS</c:v>
                </c:pt>
                <c:pt idx="33">
                  <c:v>DR ELLIS &amp; KREPPEL</c:v>
                </c:pt>
                <c:pt idx="34">
                  <c:v>DR S VASANTH</c:v>
                </c:pt>
                <c:pt idx="35">
                  <c:v>ASTLEY GENERAL PRACTICE</c:v>
                </c:pt>
                <c:pt idx="36">
                  <c:v>KHATRI K</c:v>
                </c:pt>
                <c:pt idx="37">
                  <c:v>OLLERTON A</c:v>
                </c:pt>
                <c:pt idx="38">
                  <c:v>DR SPIELMANN &amp; PARTNERS</c:v>
                </c:pt>
                <c:pt idx="39">
                  <c:v>BRADSHAW MEDICAL CENTRE</c:v>
                </c:pt>
                <c:pt idx="40">
                  <c:v>ELLIOT STREET SURGERY</c:v>
                </c:pt>
                <c:pt idx="41">
                  <c:v>XAVIER CA</c:v>
                </c:pt>
                <c:pt idx="42">
                  <c:v>GUPTA K</c:v>
                </c:pt>
                <c:pt idx="43">
                  <c:v>INTRAHEALTH LSV</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LEIGH FAMILY PRACTICE</c:v>
                </c:pt>
                <c:pt idx="1">
                  <c:v>DR R ANDERSON &amp; DR M AHMED</c:v>
                </c:pt>
                <c:pt idx="2">
                  <c:v>DR ALISTAIR ASHTON</c:v>
                </c:pt>
                <c:pt idx="3">
                  <c:v>INCE SURGERY</c:v>
                </c:pt>
                <c:pt idx="4">
                  <c:v>INTRAHEALTH TYLDESLEY</c:v>
                </c:pt>
                <c:pt idx="5">
                  <c:v>DR ANIS &amp; ANIS</c:v>
                </c:pt>
                <c:pt idx="6">
                  <c:v>INTRAHEALTH FAMILY PRACT</c:v>
                </c:pt>
                <c:pt idx="7">
                  <c:v>DOUBLET-STEWART MPH</c:v>
                </c:pt>
                <c:pt idx="8">
                  <c:v>DR TUN &amp; PARTNERS</c:v>
                </c:pt>
                <c:pt idx="9">
                  <c:v>PEMBERTON SURGERY</c:v>
                </c:pt>
                <c:pt idx="10">
                  <c:v>INTRAHEALTH PLATT BRIDGE</c:v>
                </c:pt>
                <c:pt idx="11">
                  <c:v>INTRAHEALTH MARSH GREEN</c:v>
                </c:pt>
                <c:pt idx="12">
                  <c:v>MEDICENTRE</c:v>
                </c:pt>
                <c:pt idx="13">
                  <c:v>BRYN CROSS SURGERY</c:v>
                </c:pt>
                <c:pt idx="14">
                  <c:v>PREMIER HEALTH TEAM</c:v>
                </c:pt>
                <c:pt idx="15">
                  <c:v>SULLIVAN WAY SURGERY</c:v>
                </c:pt>
                <c:pt idx="16">
                  <c:v>ASPULL SURGERY</c:v>
                </c:pt>
                <c:pt idx="17">
                  <c:v>PENNYGATE MEDICAL CENTRE</c:v>
                </c:pt>
                <c:pt idx="18">
                  <c:v>SAXENA L</c:v>
                </c:pt>
                <c:pt idx="19">
                  <c:v>PITALIA SK</c:v>
                </c:pt>
                <c:pt idx="20">
                  <c:v>DALTON TM</c:v>
                </c:pt>
                <c:pt idx="21">
                  <c:v>CCG</c:v>
                </c:pt>
                <c:pt idx="22">
                  <c:v>THE DICCONSON GROUP PRACTICE</c:v>
                </c:pt>
                <c:pt idx="23">
                  <c:v>DR MUNRO &amp; PARTNERS</c:v>
                </c:pt>
                <c:pt idx="24">
                  <c:v>SIVAKUMAR &amp; PARTNER</c:v>
                </c:pt>
                <c:pt idx="25">
                  <c:v>FOXLEIGH FAMILY SURGERY</c:v>
                </c:pt>
                <c:pt idx="26">
                  <c:v>LOWER INCE SURGERY</c:v>
                </c:pt>
                <c:pt idx="27">
                  <c:v>MARUS BRIDGE PRACTICE</c:v>
                </c:pt>
                <c:pt idx="28">
                  <c:v>DAS DN</c:v>
                </c:pt>
                <c:pt idx="29">
                  <c:v>ZAMAN</c:v>
                </c:pt>
                <c:pt idx="30">
                  <c:v>STANDISH MEDICAL PRACTICE</c:v>
                </c:pt>
                <c:pt idx="31">
                  <c:v>BROOKMILL MEDICAL CENTRE</c:v>
                </c:pt>
                <c:pt idx="32">
                  <c:v>DR PATEL, KAMATH &amp; PARTNERS</c:v>
                </c:pt>
                <c:pt idx="33">
                  <c:v>DR ELLIS &amp; KREPPEL</c:v>
                </c:pt>
                <c:pt idx="34">
                  <c:v>DR S VASANTH</c:v>
                </c:pt>
                <c:pt idx="35">
                  <c:v>ASTLEY GENERAL PRACTICE</c:v>
                </c:pt>
                <c:pt idx="36">
                  <c:v>KHATRI K</c:v>
                </c:pt>
                <c:pt idx="37">
                  <c:v>OLLERTON A</c:v>
                </c:pt>
                <c:pt idx="38">
                  <c:v>DR SPIELMANN &amp; PARTNERS</c:v>
                </c:pt>
                <c:pt idx="39">
                  <c:v>BRADSHAW MEDICAL CENTRE</c:v>
                </c:pt>
                <c:pt idx="40">
                  <c:v>ELLIOT STREET SURGERY</c:v>
                </c:pt>
                <c:pt idx="41">
                  <c:v>XAVIER CA</c:v>
                </c:pt>
                <c:pt idx="42">
                  <c:v>GUPTA K</c:v>
                </c:pt>
                <c:pt idx="43">
                  <c:v>INTRAHEALTH LSV</c:v>
                </c:pt>
              </c:strCache>
            </c:strRef>
          </c:cat>
          <c:val>
            <c:numRef>
              <c:f>Sheet1!$F$2:$F$45</c:f>
              <c:numCache>
                <c:formatCode>General</c:formatCode>
                <c:ptCount val="44"/>
                <c:pt idx="0">
                  <c:v>0.82</c:v>
                </c:pt>
                <c:pt idx="1">
                  <c:v>0.83</c:v>
                </c:pt>
                <c:pt idx="2">
                  <c:v>0.86</c:v>
                </c:pt>
                <c:pt idx="3">
                  <c:v>0.87</c:v>
                </c:pt>
                <c:pt idx="4">
                  <c:v>0.87</c:v>
                </c:pt>
                <c:pt idx="5">
                  <c:v>0.88</c:v>
                </c:pt>
                <c:pt idx="6">
                  <c:v>0.88</c:v>
                </c:pt>
                <c:pt idx="7">
                  <c:v>0.9</c:v>
                </c:pt>
                <c:pt idx="8">
                  <c:v>0.91</c:v>
                </c:pt>
                <c:pt idx="9">
                  <c:v>0.91</c:v>
                </c:pt>
                <c:pt idx="10">
                  <c:v>0.91</c:v>
                </c:pt>
                <c:pt idx="11">
                  <c:v>0.91</c:v>
                </c:pt>
                <c:pt idx="12">
                  <c:v>0.92</c:v>
                </c:pt>
                <c:pt idx="13">
                  <c:v>0.92</c:v>
                </c:pt>
                <c:pt idx="14">
                  <c:v>0.92</c:v>
                </c:pt>
                <c:pt idx="15">
                  <c:v>0.93</c:v>
                </c:pt>
                <c:pt idx="16">
                  <c:v>0.93</c:v>
                </c:pt>
                <c:pt idx="17">
                  <c:v>0.93</c:v>
                </c:pt>
                <c:pt idx="18">
                  <c:v>0.93</c:v>
                </c:pt>
                <c:pt idx="19">
                  <c:v>0.93</c:v>
                </c:pt>
                <c:pt idx="20">
                  <c:v>0.93</c:v>
                </c:pt>
                <c:pt idx="21">
                  <c:v>0.94</c:v>
                </c:pt>
                <c:pt idx="22">
                  <c:v>0.94</c:v>
                </c:pt>
                <c:pt idx="23">
                  <c:v>0.94</c:v>
                </c:pt>
                <c:pt idx="24">
                  <c:v>0.94</c:v>
                </c:pt>
                <c:pt idx="25">
                  <c:v>0.94</c:v>
                </c:pt>
                <c:pt idx="26">
                  <c:v>0.94</c:v>
                </c:pt>
                <c:pt idx="27">
                  <c:v>0.94</c:v>
                </c:pt>
                <c:pt idx="28">
                  <c:v>0.94</c:v>
                </c:pt>
                <c:pt idx="29">
                  <c:v>0.95</c:v>
                </c:pt>
                <c:pt idx="30">
                  <c:v>0.95</c:v>
                </c:pt>
                <c:pt idx="31">
                  <c:v>0.95</c:v>
                </c:pt>
                <c:pt idx="32">
                  <c:v>0.95</c:v>
                </c:pt>
                <c:pt idx="33">
                  <c:v>0.95</c:v>
                </c:pt>
                <c:pt idx="34">
                  <c:v>0.95</c:v>
                </c:pt>
                <c:pt idx="35">
                  <c:v>0.95</c:v>
                </c:pt>
                <c:pt idx="36">
                  <c:v>0.95</c:v>
                </c:pt>
                <c:pt idx="37">
                  <c:v>0.95</c:v>
                </c:pt>
                <c:pt idx="38">
                  <c:v>0.96</c:v>
                </c:pt>
                <c:pt idx="39">
                  <c:v>0.96</c:v>
                </c:pt>
                <c:pt idx="40">
                  <c:v>0.96</c:v>
                </c:pt>
                <c:pt idx="41">
                  <c:v>0.96</c:v>
                </c:pt>
                <c:pt idx="42">
                  <c:v>0.96</c:v>
                </c:pt>
                <c:pt idx="43">
                  <c:v>0.96</c:v>
                </c:pt>
              </c:numCache>
            </c:numRef>
          </c:val>
        </c:ser>
        <c:ser>
          <c:idx val="5"/>
          <c:order val="5"/>
          <c:tx>
            <c:strRef>
              <c:f>Sheet1!$G$1</c:f>
              <c:strCache>
                <c:ptCount val="1"/>
                <c:pt idx="0">
                  <c:v>Column3</c:v>
                </c:pt>
              </c:strCache>
            </c:strRef>
          </c:tx>
          <c:invertIfNegative val="0"/>
          <c:cat>
            <c:strRef>
              <c:f>Sheet1!$A$2:$A$45</c:f>
              <c:strCache>
                <c:ptCount val="44"/>
                <c:pt idx="0">
                  <c:v>LEIGH FAMILY PRACTICE</c:v>
                </c:pt>
                <c:pt idx="1">
                  <c:v>DR R ANDERSON &amp; DR M AHMED</c:v>
                </c:pt>
                <c:pt idx="2">
                  <c:v>DR ALISTAIR ASHTON</c:v>
                </c:pt>
                <c:pt idx="3">
                  <c:v>INCE SURGERY</c:v>
                </c:pt>
                <c:pt idx="4">
                  <c:v>INTRAHEALTH TYLDESLEY</c:v>
                </c:pt>
                <c:pt idx="5">
                  <c:v>DR ANIS &amp; ANIS</c:v>
                </c:pt>
                <c:pt idx="6">
                  <c:v>INTRAHEALTH FAMILY PRACT</c:v>
                </c:pt>
                <c:pt idx="7">
                  <c:v>DOUBLET-STEWART MPH</c:v>
                </c:pt>
                <c:pt idx="8">
                  <c:v>DR TUN &amp; PARTNERS</c:v>
                </c:pt>
                <c:pt idx="9">
                  <c:v>PEMBERTON SURGERY</c:v>
                </c:pt>
                <c:pt idx="10">
                  <c:v>INTRAHEALTH PLATT BRIDGE</c:v>
                </c:pt>
                <c:pt idx="11">
                  <c:v>INTRAHEALTH MARSH GREEN</c:v>
                </c:pt>
                <c:pt idx="12">
                  <c:v>MEDICENTRE</c:v>
                </c:pt>
                <c:pt idx="13">
                  <c:v>BRYN CROSS SURGERY</c:v>
                </c:pt>
                <c:pt idx="14">
                  <c:v>PREMIER HEALTH TEAM</c:v>
                </c:pt>
                <c:pt idx="15">
                  <c:v>SULLIVAN WAY SURGERY</c:v>
                </c:pt>
                <c:pt idx="16">
                  <c:v>ASPULL SURGERY</c:v>
                </c:pt>
                <c:pt idx="17">
                  <c:v>PENNYGATE MEDICAL CENTRE</c:v>
                </c:pt>
                <c:pt idx="18">
                  <c:v>SAXENA L</c:v>
                </c:pt>
                <c:pt idx="19">
                  <c:v>PITALIA SK</c:v>
                </c:pt>
                <c:pt idx="20">
                  <c:v>DALTON TM</c:v>
                </c:pt>
                <c:pt idx="21">
                  <c:v>CCG</c:v>
                </c:pt>
                <c:pt idx="22">
                  <c:v>THE DICCONSON GROUP PRACTICE</c:v>
                </c:pt>
                <c:pt idx="23">
                  <c:v>DR MUNRO &amp; PARTNERS</c:v>
                </c:pt>
                <c:pt idx="24">
                  <c:v>SIVAKUMAR &amp; PARTNER</c:v>
                </c:pt>
                <c:pt idx="25">
                  <c:v>FOXLEIGH FAMILY SURGERY</c:v>
                </c:pt>
                <c:pt idx="26">
                  <c:v>LOWER INCE SURGERY</c:v>
                </c:pt>
                <c:pt idx="27">
                  <c:v>MARUS BRIDGE PRACTICE</c:v>
                </c:pt>
                <c:pt idx="28">
                  <c:v>DAS DN</c:v>
                </c:pt>
                <c:pt idx="29">
                  <c:v>ZAMAN</c:v>
                </c:pt>
                <c:pt idx="30">
                  <c:v>STANDISH MEDICAL PRACTICE</c:v>
                </c:pt>
                <c:pt idx="31">
                  <c:v>BROOKMILL MEDICAL CENTRE</c:v>
                </c:pt>
                <c:pt idx="32">
                  <c:v>DR PATEL, KAMATH &amp; PARTNERS</c:v>
                </c:pt>
                <c:pt idx="33">
                  <c:v>DR ELLIS &amp; KREPPEL</c:v>
                </c:pt>
                <c:pt idx="34">
                  <c:v>DR S VASANTH</c:v>
                </c:pt>
                <c:pt idx="35">
                  <c:v>ASTLEY GENERAL PRACTICE</c:v>
                </c:pt>
                <c:pt idx="36">
                  <c:v>KHATRI K</c:v>
                </c:pt>
                <c:pt idx="37">
                  <c:v>OLLERTON A</c:v>
                </c:pt>
                <c:pt idx="38">
                  <c:v>DR SPIELMANN &amp; PARTNERS</c:v>
                </c:pt>
                <c:pt idx="39">
                  <c:v>BRADSHAW MEDICAL CENTRE</c:v>
                </c:pt>
                <c:pt idx="40">
                  <c:v>ELLIOT STREET SURGERY</c:v>
                </c:pt>
                <c:pt idx="41">
                  <c:v>XAVIER CA</c:v>
                </c:pt>
                <c:pt idx="42">
                  <c:v>GUPTA K</c:v>
                </c:pt>
                <c:pt idx="43">
                  <c:v>INTRAHEALTH LSV</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LEIGH FAMILY PRACTICE</c:v>
                </c:pt>
                <c:pt idx="1">
                  <c:v>DR R ANDERSON &amp; DR M AHMED</c:v>
                </c:pt>
                <c:pt idx="2">
                  <c:v>DR ALISTAIR ASHTON</c:v>
                </c:pt>
                <c:pt idx="3">
                  <c:v>INCE SURGERY</c:v>
                </c:pt>
                <c:pt idx="4">
                  <c:v>INTRAHEALTH TYLDESLEY</c:v>
                </c:pt>
                <c:pt idx="5">
                  <c:v>DR ANIS &amp; ANIS</c:v>
                </c:pt>
                <c:pt idx="6">
                  <c:v>INTRAHEALTH FAMILY PRACT</c:v>
                </c:pt>
                <c:pt idx="7">
                  <c:v>DOUBLET-STEWART MPH</c:v>
                </c:pt>
                <c:pt idx="8">
                  <c:v>DR TUN &amp; PARTNERS</c:v>
                </c:pt>
                <c:pt idx="9">
                  <c:v>PEMBERTON SURGERY</c:v>
                </c:pt>
                <c:pt idx="10">
                  <c:v>INTRAHEALTH PLATT BRIDGE</c:v>
                </c:pt>
                <c:pt idx="11">
                  <c:v>INTRAHEALTH MARSH GREEN</c:v>
                </c:pt>
                <c:pt idx="12">
                  <c:v>MEDICENTRE</c:v>
                </c:pt>
                <c:pt idx="13">
                  <c:v>BRYN CROSS SURGERY</c:v>
                </c:pt>
                <c:pt idx="14">
                  <c:v>PREMIER HEALTH TEAM</c:v>
                </c:pt>
                <c:pt idx="15">
                  <c:v>SULLIVAN WAY SURGERY</c:v>
                </c:pt>
                <c:pt idx="16">
                  <c:v>ASPULL SURGERY</c:v>
                </c:pt>
                <c:pt idx="17">
                  <c:v>PENNYGATE MEDICAL CENTRE</c:v>
                </c:pt>
                <c:pt idx="18">
                  <c:v>SAXENA L</c:v>
                </c:pt>
                <c:pt idx="19">
                  <c:v>PITALIA SK</c:v>
                </c:pt>
                <c:pt idx="20">
                  <c:v>DALTON TM</c:v>
                </c:pt>
                <c:pt idx="21">
                  <c:v>CCG</c:v>
                </c:pt>
                <c:pt idx="22">
                  <c:v>THE DICCONSON GROUP PRACTICE</c:v>
                </c:pt>
                <c:pt idx="23">
                  <c:v>DR MUNRO &amp; PARTNERS</c:v>
                </c:pt>
                <c:pt idx="24">
                  <c:v>SIVAKUMAR &amp; PARTNER</c:v>
                </c:pt>
                <c:pt idx="25">
                  <c:v>FOXLEIGH FAMILY SURGERY</c:v>
                </c:pt>
                <c:pt idx="26">
                  <c:v>LOWER INCE SURGERY</c:v>
                </c:pt>
                <c:pt idx="27">
                  <c:v>MARUS BRIDGE PRACTICE</c:v>
                </c:pt>
                <c:pt idx="28">
                  <c:v>DAS DN</c:v>
                </c:pt>
                <c:pt idx="29">
                  <c:v>ZAMAN</c:v>
                </c:pt>
                <c:pt idx="30">
                  <c:v>STANDISH MEDICAL PRACTICE</c:v>
                </c:pt>
                <c:pt idx="31">
                  <c:v>BROOKMILL MEDICAL CENTRE</c:v>
                </c:pt>
                <c:pt idx="32">
                  <c:v>DR PATEL, KAMATH &amp; PARTNERS</c:v>
                </c:pt>
                <c:pt idx="33">
                  <c:v>DR ELLIS &amp; KREPPEL</c:v>
                </c:pt>
                <c:pt idx="34">
                  <c:v>DR S VASANTH</c:v>
                </c:pt>
                <c:pt idx="35">
                  <c:v>ASTLEY GENERAL PRACTICE</c:v>
                </c:pt>
                <c:pt idx="36">
                  <c:v>KHATRI K</c:v>
                </c:pt>
                <c:pt idx="37">
                  <c:v>OLLERTON A</c:v>
                </c:pt>
                <c:pt idx="38">
                  <c:v>DR SPIELMANN &amp; PARTNERS</c:v>
                </c:pt>
                <c:pt idx="39">
                  <c:v>BRADSHAW MEDICAL CENTRE</c:v>
                </c:pt>
                <c:pt idx="40">
                  <c:v>ELLIOT STREET SURGERY</c:v>
                </c:pt>
                <c:pt idx="41">
                  <c:v>XAVIER CA</c:v>
                </c:pt>
                <c:pt idx="42">
                  <c:v>GUPTA K</c:v>
                </c:pt>
                <c:pt idx="43">
                  <c:v>INTRAHEALTH LSV</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95720192"/>
        <c:axId val="957184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LEIGH FAMILY PRACTICE</c:v>
                </c:pt>
                <c:pt idx="1">
                  <c:v>DR R ANDERSON &amp; DR M AHMED</c:v>
                </c:pt>
                <c:pt idx="2">
                  <c:v>DR ALISTAIR ASHTON</c:v>
                </c:pt>
                <c:pt idx="3">
                  <c:v>INCE SURGERY</c:v>
                </c:pt>
                <c:pt idx="4">
                  <c:v>INTRAHEALTH TYLDESLEY</c:v>
                </c:pt>
                <c:pt idx="5">
                  <c:v>DR ANIS &amp; ANIS</c:v>
                </c:pt>
                <c:pt idx="6">
                  <c:v>INTRAHEALTH FAMILY PRACT</c:v>
                </c:pt>
                <c:pt idx="7">
                  <c:v>DOUBLET-STEWART MPH</c:v>
                </c:pt>
                <c:pt idx="8">
                  <c:v>DR TUN &amp; PARTNERS</c:v>
                </c:pt>
                <c:pt idx="9">
                  <c:v>PEMBERTON SURGERY</c:v>
                </c:pt>
                <c:pt idx="10">
                  <c:v>INTRAHEALTH PLATT BRIDGE</c:v>
                </c:pt>
                <c:pt idx="11">
                  <c:v>INTRAHEALTH MARSH GREEN</c:v>
                </c:pt>
                <c:pt idx="12">
                  <c:v>MEDICENTRE</c:v>
                </c:pt>
                <c:pt idx="13">
                  <c:v>BRYN CROSS SURGERY</c:v>
                </c:pt>
                <c:pt idx="14">
                  <c:v>PREMIER HEALTH TEAM</c:v>
                </c:pt>
                <c:pt idx="15">
                  <c:v>SULLIVAN WAY SURGERY</c:v>
                </c:pt>
                <c:pt idx="16">
                  <c:v>ASPULL SURGERY</c:v>
                </c:pt>
                <c:pt idx="17">
                  <c:v>PENNYGATE MEDICAL CENTRE</c:v>
                </c:pt>
                <c:pt idx="18">
                  <c:v>SAXENA L</c:v>
                </c:pt>
                <c:pt idx="19">
                  <c:v>PITALIA SK</c:v>
                </c:pt>
                <c:pt idx="20">
                  <c:v>DALTON TM</c:v>
                </c:pt>
                <c:pt idx="21">
                  <c:v>CCG</c:v>
                </c:pt>
                <c:pt idx="22">
                  <c:v>THE DICCONSON GROUP PRACTICE</c:v>
                </c:pt>
                <c:pt idx="23">
                  <c:v>DR MUNRO &amp; PARTNERS</c:v>
                </c:pt>
                <c:pt idx="24">
                  <c:v>SIVAKUMAR &amp; PARTNER</c:v>
                </c:pt>
                <c:pt idx="25">
                  <c:v>FOXLEIGH FAMILY SURGERY</c:v>
                </c:pt>
                <c:pt idx="26">
                  <c:v>LOWER INCE SURGERY</c:v>
                </c:pt>
                <c:pt idx="27">
                  <c:v>MARUS BRIDGE PRACTICE</c:v>
                </c:pt>
                <c:pt idx="28">
                  <c:v>DAS DN</c:v>
                </c:pt>
                <c:pt idx="29">
                  <c:v>ZAMAN</c:v>
                </c:pt>
                <c:pt idx="30">
                  <c:v>STANDISH MEDICAL PRACTICE</c:v>
                </c:pt>
                <c:pt idx="31">
                  <c:v>BROOKMILL MEDICAL CENTRE</c:v>
                </c:pt>
                <c:pt idx="32">
                  <c:v>DR PATEL, KAMATH &amp; PARTNERS</c:v>
                </c:pt>
                <c:pt idx="33">
                  <c:v>DR ELLIS &amp; KREPPEL</c:v>
                </c:pt>
                <c:pt idx="34">
                  <c:v>DR S VASANTH</c:v>
                </c:pt>
                <c:pt idx="35">
                  <c:v>ASTLEY GENERAL PRACTICE</c:v>
                </c:pt>
                <c:pt idx="36">
                  <c:v>KHATRI K</c:v>
                </c:pt>
                <c:pt idx="37">
                  <c:v>OLLERTON A</c:v>
                </c:pt>
                <c:pt idx="38">
                  <c:v>DR SPIELMANN &amp; PARTNERS</c:v>
                </c:pt>
                <c:pt idx="39">
                  <c:v>BRADSHAW MEDICAL CENTRE</c:v>
                </c:pt>
                <c:pt idx="40">
                  <c:v>ELLIOT STREET SURGERY</c:v>
                </c:pt>
                <c:pt idx="41">
                  <c:v>XAVIER CA</c:v>
                </c:pt>
                <c:pt idx="42">
                  <c:v>GUPTA K</c:v>
                </c:pt>
                <c:pt idx="43">
                  <c:v>INTRAHEALTH LSV</c:v>
                </c:pt>
              </c:strCache>
            </c:strRef>
          </c:cat>
          <c:val>
            <c:numRef>
              <c:f>Sheet1!$B$2:$B$45</c:f>
              <c:numCache>
                <c:formatCode>0%</c:formatCode>
                <c:ptCount val="44"/>
                <c:pt idx="0">
                  <c:v>0.92</c:v>
                </c:pt>
                <c:pt idx="1">
                  <c:v>0.92</c:v>
                </c:pt>
                <c:pt idx="2">
                  <c:v>0.92</c:v>
                </c:pt>
                <c:pt idx="3">
                  <c:v>0.92</c:v>
                </c:pt>
                <c:pt idx="4">
                  <c:v>0.92</c:v>
                </c:pt>
                <c:pt idx="5">
                  <c:v>0.92</c:v>
                </c:pt>
                <c:pt idx="6">
                  <c:v>0.92</c:v>
                </c:pt>
                <c:pt idx="7">
                  <c:v>0.92</c:v>
                </c:pt>
                <c:pt idx="8">
                  <c:v>0.92</c:v>
                </c:pt>
                <c:pt idx="9">
                  <c:v>0.92</c:v>
                </c:pt>
                <c:pt idx="10">
                  <c:v>0.92</c:v>
                </c:pt>
                <c:pt idx="11">
                  <c:v>0.92</c:v>
                </c:pt>
                <c:pt idx="12">
                  <c:v>0.92</c:v>
                </c:pt>
                <c:pt idx="13">
                  <c:v>0.92</c:v>
                </c:pt>
                <c:pt idx="14">
                  <c:v>0.92</c:v>
                </c:pt>
                <c:pt idx="15">
                  <c:v>0.92</c:v>
                </c:pt>
                <c:pt idx="16">
                  <c:v>0.92</c:v>
                </c:pt>
                <c:pt idx="17">
                  <c:v>0.92</c:v>
                </c:pt>
                <c:pt idx="18">
                  <c:v>0.92</c:v>
                </c:pt>
                <c:pt idx="19">
                  <c:v>0.92</c:v>
                </c:pt>
                <c:pt idx="20">
                  <c:v>0.92</c:v>
                </c:pt>
                <c:pt idx="21">
                  <c:v>0.92</c:v>
                </c:pt>
                <c:pt idx="22">
                  <c:v>0.92</c:v>
                </c:pt>
                <c:pt idx="23">
                  <c:v>0.92</c:v>
                </c:pt>
                <c:pt idx="24">
                  <c:v>0.92</c:v>
                </c:pt>
                <c:pt idx="25">
                  <c:v>0.92</c:v>
                </c:pt>
                <c:pt idx="26">
                  <c:v>0.92</c:v>
                </c:pt>
                <c:pt idx="27">
                  <c:v>0.92</c:v>
                </c:pt>
                <c:pt idx="28">
                  <c:v>0.92</c:v>
                </c:pt>
                <c:pt idx="29">
                  <c:v>0.92</c:v>
                </c:pt>
                <c:pt idx="30">
                  <c:v>0.92</c:v>
                </c:pt>
                <c:pt idx="31">
                  <c:v>0.92</c:v>
                </c:pt>
                <c:pt idx="32">
                  <c:v>0.92</c:v>
                </c:pt>
                <c:pt idx="33">
                  <c:v>0.92</c:v>
                </c:pt>
                <c:pt idx="34">
                  <c:v>0.92</c:v>
                </c:pt>
                <c:pt idx="35">
                  <c:v>0.92</c:v>
                </c:pt>
                <c:pt idx="36">
                  <c:v>0.92</c:v>
                </c:pt>
                <c:pt idx="37">
                  <c:v>0.92</c:v>
                </c:pt>
                <c:pt idx="38">
                  <c:v>0.92</c:v>
                </c:pt>
                <c:pt idx="39">
                  <c:v>0.92</c:v>
                </c:pt>
                <c:pt idx="40">
                  <c:v>0.92</c:v>
                </c:pt>
                <c:pt idx="41">
                  <c:v>0.92</c:v>
                </c:pt>
                <c:pt idx="42">
                  <c:v>0.92</c:v>
                </c:pt>
                <c:pt idx="43">
                  <c:v>0.92</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LEIGH FAMILY PRACTICE</c:v>
                </c:pt>
                <c:pt idx="1">
                  <c:v>DR R ANDERSON &amp; DR M AHMED</c:v>
                </c:pt>
                <c:pt idx="2">
                  <c:v>DR ALISTAIR ASHTON</c:v>
                </c:pt>
                <c:pt idx="3">
                  <c:v>INCE SURGERY</c:v>
                </c:pt>
                <c:pt idx="4">
                  <c:v>INTRAHEALTH TYLDESLEY</c:v>
                </c:pt>
                <c:pt idx="5">
                  <c:v>DR ANIS &amp; ANIS</c:v>
                </c:pt>
                <c:pt idx="6">
                  <c:v>INTRAHEALTH FAMILY PRACT</c:v>
                </c:pt>
                <c:pt idx="7">
                  <c:v>DOUBLET-STEWART MPH</c:v>
                </c:pt>
                <c:pt idx="8">
                  <c:v>DR TUN &amp; PARTNERS</c:v>
                </c:pt>
                <c:pt idx="9">
                  <c:v>PEMBERTON SURGERY</c:v>
                </c:pt>
                <c:pt idx="10">
                  <c:v>INTRAHEALTH PLATT BRIDGE</c:v>
                </c:pt>
                <c:pt idx="11">
                  <c:v>INTRAHEALTH MARSH GREEN</c:v>
                </c:pt>
                <c:pt idx="12">
                  <c:v>MEDICENTRE</c:v>
                </c:pt>
                <c:pt idx="13">
                  <c:v>BRYN CROSS SURGERY</c:v>
                </c:pt>
                <c:pt idx="14">
                  <c:v>PREMIER HEALTH TEAM</c:v>
                </c:pt>
                <c:pt idx="15">
                  <c:v>SULLIVAN WAY SURGERY</c:v>
                </c:pt>
                <c:pt idx="16">
                  <c:v>ASPULL SURGERY</c:v>
                </c:pt>
                <c:pt idx="17">
                  <c:v>PENNYGATE MEDICAL CENTRE</c:v>
                </c:pt>
                <c:pt idx="18">
                  <c:v>SAXENA L</c:v>
                </c:pt>
                <c:pt idx="19">
                  <c:v>PITALIA SK</c:v>
                </c:pt>
                <c:pt idx="20">
                  <c:v>DALTON TM</c:v>
                </c:pt>
                <c:pt idx="21">
                  <c:v>CCG</c:v>
                </c:pt>
                <c:pt idx="22">
                  <c:v>THE DICCONSON GROUP PRACTICE</c:v>
                </c:pt>
                <c:pt idx="23">
                  <c:v>DR MUNRO &amp; PARTNERS</c:v>
                </c:pt>
                <c:pt idx="24">
                  <c:v>SIVAKUMAR &amp; PARTNER</c:v>
                </c:pt>
                <c:pt idx="25">
                  <c:v>FOXLEIGH FAMILY SURGERY</c:v>
                </c:pt>
                <c:pt idx="26">
                  <c:v>LOWER INCE SURGERY</c:v>
                </c:pt>
                <c:pt idx="27">
                  <c:v>MARUS BRIDGE PRACTICE</c:v>
                </c:pt>
                <c:pt idx="28">
                  <c:v>DAS DN</c:v>
                </c:pt>
                <c:pt idx="29">
                  <c:v>ZAMAN</c:v>
                </c:pt>
                <c:pt idx="30">
                  <c:v>STANDISH MEDICAL PRACTICE</c:v>
                </c:pt>
                <c:pt idx="31">
                  <c:v>BROOKMILL MEDICAL CENTRE</c:v>
                </c:pt>
                <c:pt idx="32">
                  <c:v>DR PATEL, KAMATH &amp; PARTNERS</c:v>
                </c:pt>
                <c:pt idx="33">
                  <c:v>DR ELLIS &amp; KREPPEL</c:v>
                </c:pt>
                <c:pt idx="34">
                  <c:v>DR S VASANTH</c:v>
                </c:pt>
                <c:pt idx="35">
                  <c:v>ASTLEY GENERAL PRACTICE</c:v>
                </c:pt>
                <c:pt idx="36">
                  <c:v>KHATRI K</c:v>
                </c:pt>
                <c:pt idx="37">
                  <c:v>OLLERTON A</c:v>
                </c:pt>
                <c:pt idx="38">
                  <c:v>DR SPIELMANN &amp; PARTNERS</c:v>
                </c:pt>
                <c:pt idx="39">
                  <c:v>BRADSHAW MEDICAL CENTRE</c:v>
                </c:pt>
                <c:pt idx="40">
                  <c:v>ELLIOT STREET SURGERY</c:v>
                </c:pt>
                <c:pt idx="41">
                  <c:v>XAVIER CA</c:v>
                </c:pt>
                <c:pt idx="42">
                  <c:v>GUPTA K</c:v>
                </c:pt>
                <c:pt idx="43">
                  <c:v>INTRAHEALTH LSV</c:v>
                </c:pt>
              </c:strCache>
            </c:strRef>
          </c:cat>
          <c:val>
            <c:numRef>
              <c:f>Sheet1!$C$2:$C$45</c:f>
              <c:numCache>
                <c:formatCode>0%</c:formatCode>
                <c:ptCount val="44"/>
                <c:pt idx="0">
                  <c:v>0.82</c:v>
                </c:pt>
                <c:pt idx="1">
                  <c:v>0.83</c:v>
                </c:pt>
                <c:pt idx="2">
                  <c:v>0.86</c:v>
                </c:pt>
                <c:pt idx="3">
                  <c:v>0.87</c:v>
                </c:pt>
                <c:pt idx="4">
                  <c:v>0.87</c:v>
                </c:pt>
                <c:pt idx="5">
                  <c:v>0.88</c:v>
                </c:pt>
                <c:pt idx="6">
                  <c:v>0.88</c:v>
                </c:pt>
                <c:pt idx="7">
                  <c:v>0.9</c:v>
                </c:pt>
                <c:pt idx="8">
                  <c:v>0.91</c:v>
                </c:pt>
                <c:pt idx="9">
                  <c:v>0.91</c:v>
                </c:pt>
                <c:pt idx="10">
                  <c:v>0.91</c:v>
                </c:pt>
                <c:pt idx="11">
                  <c:v>0.91</c:v>
                </c:pt>
                <c:pt idx="12">
                  <c:v>0.92</c:v>
                </c:pt>
                <c:pt idx="13">
                  <c:v>0.92</c:v>
                </c:pt>
                <c:pt idx="14">
                  <c:v>0.92</c:v>
                </c:pt>
                <c:pt idx="15">
                  <c:v>0.93</c:v>
                </c:pt>
                <c:pt idx="16">
                  <c:v>0.93</c:v>
                </c:pt>
                <c:pt idx="17">
                  <c:v>0.93</c:v>
                </c:pt>
                <c:pt idx="18">
                  <c:v>0.93</c:v>
                </c:pt>
                <c:pt idx="19">
                  <c:v>0.93</c:v>
                </c:pt>
                <c:pt idx="20">
                  <c:v>0.93</c:v>
                </c:pt>
                <c:pt idx="21">
                  <c:v>-10</c:v>
                </c:pt>
                <c:pt idx="22">
                  <c:v>0.94</c:v>
                </c:pt>
                <c:pt idx="23">
                  <c:v>0.94</c:v>
                </c:pt>
                <c:pt idx="24">
                  <c:v>0.94</c:v>
                </c:pt>
                <c:pt idx="25">
                  <c:v>0.94</c:v>
                </c:pt>
                <c:pt idx="26">
                  <c:v>0.94</c:v>
                </c:pt>
                <c:pt idx="27">
                  <c:v>0.94</c:v>
                </c:pt>
                <c:pt idx="28">
                  <c:v>0.94</c:v>
                </c:pt>
                <c:pt idx="29">
                  <c:v>0.95</c:v>
                </c:pt>
                <c:pt idx="30">
                  <c:v>0.95</c:v>
                </c:pt>
                <c:pt idx="31">
                  <c:v>0.95</c:v>
                </c:pt>
                <c:pt idx="32">
                  <c:v>0.95</c:v>
                </c:pt>
                <c:pt idx="33">
                  <c:v>0.95</c:v>
                </c:pt>
                <c:pt idx="34">
                  <c:v>0.95</c:v>
                </c:pt>
                <c:pt idx="35">
                  <c:v>0.95</c:v>
                </c:pt>
                <c:pt idx="36">
                  <c:v>0.95</c:v>
                </c:pt>
                <c:pt idx="37">
                  <c:v>0.95</c:v>
                </c:pt>
                <c:pt idx="38">
                  <c:v>0.96</c:v>
                </c:pt>
                <c:pt idx="39">
                  <c:v>0.96</c:v>
                </c:pt>
                <c:pt idx="40">
                  <c:v>0.96</c:v>
                </c:pt>
                <c:pt idx="41">
                  <c:v>0.96</c:v>
                </c:pt>
                <c:pt idx="42">
                  <c:v>0.96</c:v>
                </c:pt>
                <c:pt idx="43">
                  <c:v>0.96</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0.94</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95706112"/>
        <c:axId val="95716864"/>
      </c:lineChart>
      <c:catAx>
        <c:axId val="95706112"/>
        <c:scaling>
          <c:orientation val="minMax"/>
        </c:scaling>
        <c:delete val="0"/>
        <c:axPos val="b"/>
        <c:majorTickMark val="out"/>
        <c:minorTickMark val="none"/>
        <c:tickLblPos val="nextTo"/>
        <c:txPr>
          <a:bodyPr rot="-5400000" vert="horz"/>
          <a:lstStyle/>
          <a:p>
            <a:pPr>
              <a:defRPr sz="700"/>
            </a:pPr>
            <a:endParaRPr lang="en-US"/>
          </a:p>
        </c:txPr>
        <c:crossAx val="95716864"/>
        <c:crosses val="autoZero"/>
        <c:auto val="1"/>
        <c:lblAlgn val="ctr"/>
        <c:lblOffset val="100"/>
        <c:noMultiLvlLbl val="0"/>
      </c:catAx>
      <c:valAx>
        <c:axId val="9571686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95706112"/>
        <c:crosses val="autoZero"/>
        <c:crossBetween val="between"/>
      </c:valAx>
      <c:valAx>
        <c:axId val="95718400"/>
        <c:scaling>
          <c:orientation val="minMax"/>
          <c:max val="1"/>
          <c:min val="0"/>
        </c:scaling>
        <c:delete val="0"/>
        <c:axPos val="r"/>
        <c:numFmt formatCode="General" sourceLinked="1"/>
        <c:majorTickMark val="none"/>
        <c:minorTickMark val="none"/>
        <c:tickLblPos val="none"/>
        <c:spPr>
          <a:ln>
            <a:noFill/>
          </a:ln>
        </c:spPr>
        <c:crossAx val="95720192"/>
        <c:crosses val="max"/>
        <c:crossBetween val="between"/>
      </c:valAx>
      <c:catAx>
        <c:axId val="95720192"/>
        <c:scaling>
          <c:orientation val="minMax"/>
        </c:scaling>
        <c:delete val="1"/>
        <c:axPos val="b"/>
        <c:majorTickMark val="out"/>
        <c:minorTickMark val="none"/>
        <c:tickLblPos val="nextTo"/>
        <c:crossAx val="957184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BRAITHWAITE SURGERY</c:v>
                </c:pt>
                <c:pt idx="1">
                  <c:v>THE CHANDLER SURGERY</c:v>
                </c:pt>
                <c:pt idx="2">
                  <c:v>DR KK CHAN</c:v>
                </c:pt>
                <c:pt idx="3">
                  <c:v>ESA BH</c:v>
                </c:pt>
                <c:pt idx="4">
                  <c:v>DR MAUNG &amp; PARTNERS</c:v>
                </c:pt>
                <c:pt idx="5">
                  <c:v>DR AK &amp; N ATREY</c:v>
                </c:pt>
                <c:pt idx="6">
                  <c:v>SHAHBAZI SS</c:v>
                </c:pt>
                <c:pt idx="7">
                  <c:v>PLATT BRIDGE HEALTH CENTRE</c:v>
                </c:pt>
                <c:pt idx="8">
                  <c:v>DRS D'ARIFAT, ELISLAM, WAN &amp; SHAIKH</c:v>
                </c:pt>
                <c:pt idx="9">
                  <c:v>DR JD SEABROOK</c:v>
                </c:pt>
                <c:pt idx="10">
                  <c:v>ULLAH M</c:v>
                </c:pt>
                <c:pt idx="11">
                  <c:v>DR CP KHATRI</c:v>
                </c:pt>
                <c:pt idx="12">
                  <c:v>GRASMERE SURGERY</c:v>
                </c:pt>
                <c:pt idx="13">
                  <c:v>DR M PAL</c:v>
                </c:pt>
                <c:pt idx="14">
                  <c:v>HATIKAKOTY N</c:v>
                </c:pt>
                <c:pt idx="15">
                  <c:v>BEECH HILL MEDICAL PRACTICE</c:v>
                </c:pt>
                <c:pt idx="16">
                  <c:v>DR TRIVEDI &amp; TRIVEDI</c:v>
                </c:pt>
                <c:pt idx="17">
                  <c:v>GRASMERE SURGERY</c:v>
                </c:pt>
                <c:pt idx="18">
                  <c:v>DR PT MAHADEVAPPA</c:v>
                </c:pt>
                <c:pt idx="19">
                  <c:v>THOMPSON ART</c:v>
                </c:pt>
                <c:pt idx="20">
                  <c:v>LILFORD PARK SURGERY</c:v>
                </c:pt>
                <c:pt idx="21">
                  <c:v>DR S N SHARMA AND PARTNER</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BRAITHWAITE SURGERY</c:v>
                </c:pt>
                <c:pt idx="1">
                  <c:v>THE CHANDLER SURGERY</c:v>
                </c:pt>
                <c:pt idx="2">
                  <c:v>DR KK CHAN</c:v>
                </c:pt>
                <c:pt idx="3">
                  <c:v>ESA BH</c:v>
                </c:pt>
                <c:pt idx="4">
                  <c:v>DR MAUNG &amp; PARTNERS</c:v>
                </c:pt>
                <c:pt idx="5">
                  <c:v>DR AK &amp; N ATREY</c:v>
                </c:pt>
                <c:pt idx="6">
                  <c:v>SHAHBAZI SS</c:v>
                </c:pt>
                <c:pt idx="7">
                  <c:v>PLATT BRIDGE HEALTH CENTRE</c:v>
                </c:pt>
                <c:pt idx="8">
                  <c:v>DRS D'ARIFAT, ELISLAM, WAN &amp; SHAIKH</c:v>
                </c:pt>
                <c:pt idx="9">
                  <c:v>DR JD SEABROOK</c:v>
                </c:pt>
                <c:pt idx="10">
                  <c:v>ULLAH M</c:v>
                </c:pt>
                <c:pt idx="11">
                  <c:v>DR CP KHATRI</c:v>
                </c:pt>
                <c:pt idx="12">
                  <c:v>GRASMERE SURGERY</c:v>
                </c:pt>
                <c:pt idx="13">
                  <c:v>DR M PAL</c:v>
                </c:pt>
                <c:pt idx="14">
                  <c:v>HATIKAKOTY N</c:v>
                </c:pt>
                <c:pt idx="15">
                  <c:v>BEECH HILL MEDICAL PRACTICE</c:v>
                </c:pt>
                <c:pt idx="16">
                  <c:v>DR TRIVEDI &amp; TRIVEDI</c:v>
                </c:pt>
                <c:pt idx="17">
                  <c:v>GRASMERE SURGERY</c:v>
                </c:pt>
                <c:pt idx="18">
                  <c:v>DR PT MAHADEVAPPA</c:v>
                </c:pt>
                <c:pt idx="19">
                  <c:v>THOMPSON ART</c:v>
                </c:pt>
                <c:pt idx="20">
                  <c:v>LILFORD PARK SURGERY</c:v>
                </c:pt>
                <c:pt idx="21">
                  <c:v>DR S N SHARMA AND PARTNER</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BRAITHWAITE SURGERY</c:v>
                </c:pt>
                <c:pt idx="1">
                  <c:v>THE CHANDLER SURGERY</c:v>
                </c:pt>
                <c:pt idx="2">
                  <c:v>DR KK CHAN</c:v>
                </c:pt>
                <c:pt idx="3">
                  <c:v>ESA BH</c:v>
                </c:pt>
                <c:pt idx="4">
                  <c:v>DR MAUNG &amp; PARTNERS</c:v>
                </c:pt>
                <c:pt idx="5">
                  <c:v>DR AK &amp; N ATREY</c:v>
                </c:pt>
                <c:pt idx="6">
                  <c:v>SHAHBAZI SS</c:v>
                </c:pt>
                <c:pt idx="7">
                  <c:v>PLATT BRIDGE HEALTH CENTRE</c:v>
                </c:pt>
                <c:pt idx="8">
                  <c:v>DRS D'ARIFAT, ELISLAM, WAN &amp; SHAIKH</c:v>
                </c:pt>
                <c:pt idx="9">
                  <c:v>DR JD SEABROOK</c:v>
                </c:pt>
                <c:pt idx="10">
                  <c:v>ULLAH M</c:v>
                </c:pt>
                <c:pt idx="11">
                  <c:v>DR CP KHATRI</c:v>
                </c:pt>
                <c:pt idx="12">
                  <c:v>GRASMERE SURGERY</c:v>
                </c:pt>
                <c:pt idx="13">
                  <c:v>DR M PAL</c:v>
                </c:pt>
                <c:pt idx="14">
                  <c:v>HATIKAKOTY N</c:v>
                </c:pt>
                <c:pt idx="15">
                  <c:v>BEECH HILL MEDICAL PRACTICE</c:v>
                </c:pt>
                <c:pt idx="16">
                  <c:v>DR TRIVEDI &amp; TRIVEDI</c:v>
                </c:pt>
                <c:pt idx="17">
                  <c:v>GRASMERE SURGERY</c:v>
                </c:pt>
                <c:pt idx="18">
                  <c:v>DR PT MAHADEVAPPA</c:v>
                </c:pt>
                <c:pt idx="19">
                  <c:v>THOMPSON ART</c:v>
                </c:pt>
                <c:pt idx="20">
                  <c:v>LILFORD PARK SURGERY</c:v>
                </c:pt>
                <c:pt idx="21">
                  <c:v>DR S N SHARMA AND PARTNER</c:v>
                </c:pt>
              </c:strCache>
            </c:strRef>
          </c:cat>
          <c:val>
            <c:numRef>
              <c:f>Sheet1!$F$2:$F$45</c:f>
              <c:numCache>
                <c:formatCode>General</c:formatCode>
                <c:ptCount val="44"/>
                <c:pt idx="0">
                  <c:v>0.97</c:v>
                </c:pt>
                <c:pt idx="1">
                  <c:v>0.97</c:v>
                </c:pt>
                <c:pt idx="2">
                  <c:v>0.97</c:v>
                </c:pt>
                <c:pt idx="3">
                  <c:v>0.97</c:v>
                </c:pt>
                <c:pt idx="4">
                  <c:v>0.97</c:v>
                </c:pt>
                <c:pt idx="5">
                  <c:v>0.97</c:v>
                </c:pt>
                <c:pt idx="6">
                  <c:v>0.97</c:v>
                </c:pt>
                <c:pt idx="7">
                  <c:v>0.98</c:v>
                </c:pt>
                <c:pt idx="8">
                  <c:v>0.98</c:v>
                </c:pt>
                <c:pt idx="9">
                  <c:v>0.98</c:v>
                </c:pt>
                <c:pt idx="10">
                  <c:v>0.98</c:v>
                </c:pt>
                <c:pt idx="11">
                  <c:v>0.98</c:v>
                </c:pt>
                <c:pt idx="12">
                  <c:v>0.98</c:v>
                </c:pt>
                <c:pt idx="13">
                  <c:v>0.98</c:v>
                </c:pt>
                <c:pt idx="14">
                  <c:v>0.98</c:v>
                </c:pt>
                <c:pt idx="15">
                  <c:v>0.99</c:v>
                </c:pt>
                <c:pt idx="16">
                  <c:v>0.99</c:v>
                </c:pt>
                <c:pt idx="17">
                  <c:v>0.99</c:v>
                </c:pt>
                <c:pt idx="18">
                  <c:v>0.99</c:v>
                </c:pt>
                <c:pt idx="19">
                  <c:v>0.99</c:v>
                </c:pt>
                <c:pt idx="20">
                  <c:v>1</c:v>
                </c:pt>
                <c:pt idx="21">
                  <c:v>1</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BRAITHWAITE SURGERY</c:v>
                </c:pt>
                <c:pt idx="1">
                  <c:v>THE CHANDLER SURGERY</c:v>
                </c:pt>
                <c:pt idx="2">
                  <c:v>DR KK CHAN</c:v>
                </c:pt>
                <c:pt idx="3">
                  <c:v>ESA BH</c:v>
                </c:pt>
                <c:pt idx="4">
                  <c:v>DR MAUNG &amp; PARTNERS</c:v>
                </c:pt>
                <c:pt idx="5">
                  <c:v>DR AK &amp; N ATREY</c:v>
                </c:pt>
                <c:pt idx="6">
                  <c:v>SHAHBAZI SS</c:v>
                </c:pt>
                <c:pt idx="7">
                  <c:v>PLATT BRIDGE HEALTH CENTRE</c:v>
                </c:pt>
                <c:pt idx="8">
                  <c:v>DRS D'ARIFAT, ELISLAM, WAN &amp; SHAIKH</c:v>
                </c:pt>
                <c:pt idx="9">
                  <c:v>DR JD SEABROOK</c:v>
                </c:pt>
                <c:pt idx="10">
                  <c:v>ULLAH M</c:v>
                </c:pt>
                <c:pt idx="11">
                  <c:v>DR CP KHATRI</c:v>
                </c:pt>
                <c:pt idx="12">
                  <c:v>GRASMERE SURGERY</c:v>
                </c:pt>
                <c:pt idx="13">
                  <c:v>DR M PAL</c:v>
                </c:pt>
                <c:pt idx="14">
                  <c:v>HATIKAKOTY N</c:v>
                </c:pt>
                <c:pt idx="15">
                  <c:v>BEECH HILL MEDICAL PRACTICE</c:v>
                </c:pt>
                <c:pt idx="16">
                  <c:v>DR TRIVEDI &amp; TRIVEDI</c:v>
                </c:pt>
                <c:pt idx="17">
                  <c:v>GRASMERE SURGERY</c:v>
                </c:pt>
                <c:pt idx="18">
                  <c:v>DR PT MAHADEVAPPA</c:v>
                </c:pt>
                <c:pt idx="19">
                  <c:v>THOMPSON ART</c:v>
                </c:pt>
                <c:pt idx="20">
                  <c:v>LILFORD PARK SURGERY</c:v>
                </c:pt>
                <c:pt idx="21">
                  <c:v>DR S N SHARMA AND PARTNER</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BRAITHWAITE SURGERY</c:v>
                </c:pt>
                <c:pt idx="1">
                  <c:v>THE CHANDLER SURGERY</c:v>
                </c:pt>
                <c:pt idx="2">
                  <c:v>DR KK CHAN</c:v>
                </c:pt>
                <c:pt idx="3">
                  <c:v>ESA BH</c:v>
                </c:pt>
                <c:pt idx="4">
                  <c:v>DR MAUNG &amp; PARTNERS</c:v>
                </c:pt>
                <c:pt idx="5">
                  <c:v>DR AK &amp; N ATREY</c:v>
                </c:pt>
                <c:pt idx="6">
                  <c:v>SHAHBAZI SS</c:v>
                </c:pt>
                <c:pt idx="7">
                  <c:v>PLATT BRIDGE HEALTH CENTRE</c:v>
                </c:pt>
                <c:pt idx="8">
                  <c:v>DRS D'ARIFAT, ELISLAM, WAN &amp; SHAIKH</c:v>
                </c:pt>
                <c:pt idx="9">
                  <c:v>DR JD SEABROOK</c:v>
                </c:pt>
                <c:pt idx="10">
                  <c:v>ULLAH M</c:v>
                </c:pt>
                <c:pt idx="11">
                  <c:v>DR CP KHATRI</c:v>
                </c:pt>
                <c:pt idx="12">
                  <c:v>GRASMERE SURGERY</c:v>
                </c:pt>
                <c:pt idx="13">
                  <c:v>DR M PAL</c:v>
                </c:pt>
                <c:pt idx="14">
                  <c:v>HATIKAKOTY N</c:v>
                </c:pt>
                <c:pt idx="15">
                  <c:v>BEECH HILL MEDICAL PRACTICE</c:v>
                </c:pt>
                <c:pt idx="16">
                  <c:v>DR TRIVEDI &amp; TRIVEDI</c:v>
                </c:pt>
                <c:pt idx="17">
                  <c:v>GRASMERE SURGERY</c:v>
                </c:pt>
                <c:pt idx="18">
                  <c:v>DR PT MAHADEVAPPA</c:v>
                </c:pt>
                <c:pt idx="19">
                  <c:v>THOMPSON ART</c:v>
                </c:pt>
                <c:pt idx="20">
                  <c:v>LILFORD PARK SURGERY</c:v>
                </c:pt>
                <c:pt idx="21">
                  <c:v>DR S N SHARMA AND PARTNER</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00992512"/>
        <c:axId val="10099097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BRAITHWAITE SURGERY</c:v>
                </c:pt>
                <c:pt idx="1">
                  <c:v>THE CHANDLER SURGERY</c:v>
                </c:pt>
                <c:pt idx="2">
                  <c:v>DR KK CHAN</c:v>
                </c:pt>
                <c:pt idx="3">
                  <c:v>ESA BH</c:v>
                </c:pt>
                <c:pt idx="4">
                  <c:v>DR MAUNG &amp; PARTNERS</c:v>
                </c:pt>
                <c:pt idx="5">
                  <c:v>DR AK &amp; N ATREY</c:v>
                </c:pt>
                <c:pt idx="6">
                  <c:v>SHAHBAZI SS</c:v>
                </c:pt>
                <c:pt idx="7">
                  <c:v>PLATT BRIDGE HEALTH CENTRE</c:v>
                </c:pt>
                <c:pt idx="8">
                  <c:v>DRS D'ARIFAT, ELISLAM, WAN &amp; SHAIKH</c:v>
                </c:pt>
                <c:pt idx="9">
                  <c:v>DR JD SEABROOK</c:v>
                </c:pt>
                <c:pt idx="10">
                  <c:v>ULLAH M</c:v>
                </c:pt>
                <c:pt idx="11">
                  <c:v>DR CP KHATRI</c:v>
                </c:pt>
                <c:pt idx="12">
                  <c:v>GRASMERE SURGERY</c:v>
                </c:pt>
                <c:pt idx="13">
                  <c:v>DR M PAL</c:v>
                </c:pt>
                <c:pt idx="14">
                  <c:v>HATIKAKOTY N</c:v>
                </c:pt>
                <c:pt idx="15">
                  <c:v>BEECH HILL MEDICAL PRACTICE</c:v>
                </c:pt>
                <c:pt idx="16">
                  <c:v>DR TRIVEDI &amp; TRIVEDI</c:v>
                </c:pt>
                <c:pt idx="17">
                  <c:v>GRASMERE SURGERY</c:v>
                </c:pt>
                <c:pt idx="18">
                  <c:v>DR PT MAHADEVAPPA</c:v>
                </c:pt>
                <c:pt idx="19">
                  <c:v>THOMPSON ART</c:v>
                </c:pt>
                <c:pt idx="20">
                  <c:v>LILFORD PARK SURGERY</c:v>
                </c:pt>
                <c:pt idx="21">
                  <c:v>DR S N SHARMA AND PARTNER</c:v>
                </c:pt>
              </c:strCache>
            </c:strRef>
          </c:cat>
          <c:val>
            <c:numRef>
              <c:f>Sheet1!$B$2:$B$45</c:f>
              <c:numCache>
                <c:formatCode>0%</c:formatCode>
                <c:ptCount val="44"/>
                <c:pt idx="0">
                  <c:v>0.92</c:v>
                </c:pt>
                <c:pt idx="1">
                  <c:v>0.92</c:v>
                </c:pt>
                <c:pt idx="2">
                  <c:v>0.92</c:v>
                </c:pt>
                <c:pt idx="3">
                  <c:v>0.92</c:v>
                </c:pt>
                <c:pt idx="4">
                  <c:v>0.92</c:v>
                </c:pt>
                <c:pt idx="5">
                  <c:v>0.92</c:v>
                </c:pt>
                <c:pt idx="6">
                  <c:v>0.92</c:v>
                </c:pt>
                <c:pt idx="7">
                  <c:v>0.92</c:v>
                </c:pt>
                <c:pt idx="8">
                  <c:v>0.92</c:v>
                </c:pt>
                <c:pt idx="9">
                  <c:v>0.92</c:v>
                </c:pt>
                <c:pt idx="10">
                  <c:v>0.92</c:v>
                </c:pt>
                <c:pt idx="11">
                  <c:v>0.92</c:v>
                </c:pt>
                <c:pt idx="12">
                  <c:v>0.92</c:v>
                </c:pt>
                <c:pt idx="13">
                  <c:v>0.92</c:v>
                </c:pt>
                <c:pt idx="14">
                  <c:v>0.92</c:v>
                </c:pt>
                <c:pt idx="15">
                  <c:v>0.92</c:v>
                </c:pt>
                <c:pt idx="16">
                  <c:v>0.92</c:v>
                </c:pt>
                <c:pt idx="17">
                  <c:v>0.92</c:v>
                </c:pt>
                <c:pt idx="18">
                  <c:v>0.92</c:v>
                </c:pt>
                <c:pt idx="19">
                  <c:v>0.92</c:v>
                </c:pt>
                <c:pt idx="20">
                  <c:v>0.92</c:v>
                </c:pt>
                <c:pt idx="21">
                  <c:v>0.92</c:v>
                </c:pt>
                <c:pt idx="22">
                  <c:v>0.92</c:v>
                </c:pt>
                <c:pt idx="23">
                  <c:v>0.92</c:v>
                </c:pt>
                <c:pt idx="24">
                  <c:v>0.92</c:v>
                </c:pt>
                <c:pt idx="25">
                  <c:v>0.92</c:v>
                </c:pt>
                <c:pt idx="26">
                  <c:v>0.92</c:v>
                </c:pt>
                <c:pt idx="27">
                  <c:v>0.92</c:v>
                </c:pt>
                <c:pt idx="28">
                  <c:v>0.92</c:v>
                </c:pt>
                <c:pt idx="29">
                  <c:v>0.92</c:v>
                </c:pt>
                <c:pt idx="30">
                  <c:v>0.92</c:v>
                </c:pt>
                <c:pt idx="31">
                  <c:v>0.92</c:v>
                </c:pt>
                <c:pt idx="32">
                  <c:v>0.92</c:v>
                </c:pt>
                <c:pt idx="33">
                  <c:v>0.92</c:v>
                </c:pt>
                <c:pt idx="34">
                  <c:v>0.92</c:v>
                </c:pt>
                <c:pt idx="35">
                  <c:v>0.92</c:v>
                </c:pt>
                <c:pt idx="36">
                  <c:v>0.92</c:v>
                </c:pt>
                <c:pt idx="37">
                  <c:v>0.92</c:v>
                </c:pt>
                <c:pt idx="38">
                  <c:v>0.92</c:v>
                </c:pt>
                <c:pt idx="39">
                  <c:v>0.92</c:v>
                </c:pt>
                <c:pt idx="40">
                  <c:v>0.92</c:v>
                </c:pt>
                <c:pt idx="41">
                  <c:v>0.92</c:v>
                </c:pt>
                <c:pt idx="42">
                  <c:v>0.92</c:v>
                </c:pt>
                <c:pt idx="43">
                  <c:v>0.92</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BRAITHWAITE SURGERY</c:v>
                </c:pt>
                <c:pt idx="1">
                  <c:v>THE CHANDLER SURGERY</c:v>
                </c:pt>
                <c:pt idx="2">
                  <c:v>DR KK CHAN</c:v>
                </c:pt>
                <c:pt idx="3">
                  <c:v>ESA BH</c:v>
                </c:pt>
                <c:pt idx="4">
                  <c:v>DR MAUNG &amp; PARTNERS</c:v>
                </c:pt>
                <c:pt idx="5">
                  <c:v>DR AK &amp; N ATREY</c:v>
                </c:pt>
                <c:pt idx="6">
                  <c:v>SHAHBAZI SS</c:v>
                </c:pt>
                <c:pt idx="7">
                  <c:v>PLATT BRIDGE HEALTH CENTRE</c:v>
                </c:pt>
                <c:pt idx="8">
                  <c:v>DRS D'ARIFAT, ELISLAM, WAN &amp; SHAIKH</c:v>
                </c:pt>
                <c:pt idx="9">
                  <c:v>DR JD SEABROOK</c:v>
                </c:pt>
                <c:pt idx="10">
                  <c:v>ULLAH M</c:v>
                </c:pt>
                <c:pt idx="11">
                  <c:v>DR CP KHATRI</c:v>
                </c:pt>
                <c:pt idx="12">
                  <c:v>GRASMERE SURGERY</c:v>
                </c:pt>
                <c:pt idx="13">
                  <c:v>DR M PAL</c:v>
                </c:pt>
                <c:pt idx="14">
                  <c:v>HATIKAKOTY N</c:v>
                </c:pt>
                <c:pt idx="15">
                  <c:v>BEECH HILL MEDICAL PRACTICE</c:v>
                </c:pt>
                <c:pt idx="16">
                  <c:v>DR TRIVEDI &amp; TRIVEDI</c:v>
                </c:pt>
                <c:pt idx="17">
                  <c:v>GRASMERE SURGERY</c:v>
                </c:pt>
                <c:pt idx="18">
                  <c:v>DR PT MAHADEVAPPA</c:v>
                </c:pt>
                <c:pt idx="19">
                  <c:v>THOMPSON ART</c:v>
                </c:pt>
                <c:pt idx="20">
                  <c:v>LILFORD PARK SURGERY</c:v>
                </c:pt>
                <c:pt idx="21">
                  <c:v>DR S N SHARMA AND PARTNER</c:v>
                </c:pt>
              </c:strCache>
            </c:strRef>
          </c:cat>
          <c:val>
            <c:numRef>
              <c:f>Sheet1!$C$2:$C$45</c:f>
              <c:numCache>
                <c:formatCode>0%</c:formatCode>
                <c:ptCount val="44"/>
                <c:pt idx="0">
                  <c:v>0.97</c:v>
                </c:pt>
                <c:pt idx="1">
                  <c:v>0.97</c:v>
                </c:pt>
                <c:pt idx="2">
                  <c:v>0.97</c:v>
                </c:pt>
                <c:pt idx="3">
                  <c:v>0.97</c:v>
                </c:pt>
                <c:pt idx="4">
                  <c:v>0.97</c:v>
                </c:pt>
                <c:pt idx="5">
                  <c:v>0.97</c:v>
                </c:pt>
                <c:pt idx="6">
                  <c:v>0.97</c:v>
                </c:pt>
                <c:pt idx="7">
                  <c:v>0.98</c:v>
                </c:pt>
                <c:pt idx="8">
                  <c:v>0.98</c:v>
                </c:pt>
                <c:pt idx="9">
                  <c:v>0.98</c:v>
                </c:pt>
                <c:pt idx="10">
                  <c:v>0.98</c:v>
                </c:pt>
                <c:pt idx="11">
                  <c:v>0.98</c:v>
                </c:pt>
                <c:pt idx="12">
                  <c:v>0.98</c:v>
                </c:pt>
                <c:pt idx="13">
                  <c:v>0.98</c:v>
                </c:pt>
                <c:pt idx="14">
                  <c:v>0.98</c:v>
                </c:pt>
                <c:pt idx="15">
                  <c:v>0.99</c:v>
                </c:pt>
                <c:pt idx="16">
                  <c:v>0.99</c:v>
                </c:pt>
                <c:pt idx="17">
                  <c:v>0.99</c:v>
                </c:pt>
                <c:pt idx="18">
                  <c:v>0.99</c:v>
                </c:pt>
                <c:pt idx="19">
                  <c:v>0.99</c:v>
                </c:pt>
                <c:pt idx="20">
                  <c:v>1</c:v>
                </c:pt>
                <c:pt idx="21">
                  <c:v>1</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03071744"/>
        <c:axId val="103074048"/>
      </c:lineChart>
      <c:catAx>
        <c:axId val="103071744"/>
        <c:scaling>
          <c:orientation val="minMax"/>
        </c:scaling>
        <c:delete val="0"/>
        <c:axPos val="b"/>
        <c:majorTickMark val="out"/>
        <c:minorTickMark val="none"/>
        <c:tickLblPos val="nextTo"/>
        <c:txPr>
          <a:bodyPr rot="-5400000" vert="horz"/>
          <a:lstStyle/>
          <a:p>
            <a:pPr>
              <a:defRPr sz="700"/>
            </a:pPr>
            <a:endParaRPr lang="en-US"/>
          </a:p>
        </c:txPr>
        <c:crossAx val="103074048"/>
        <c:crosses val="autoZero"/>
        <c:auto val="1"/>
        <c:lblAlgn val="ctr"/>
        <c:lblOffset val="100"/>
        <c:noMultiLvlLbl val="0"/>
      </c:catAx>
      <c:valAx>
        <c:axId val="103074048"/>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03071744"/>
        <c:crosses val="autoZero"/>
        <c:crossBetween val="between"/>
      </c:valAx>
      <c:valAx>
        <c:axId val="100990976"/>
        <c:scaling>
          <c:orientation val="minMax"/>
          <c:max val="1"/>
          <c:min val="0"/>
        </c:scaling>
        <c:delete val="0"/>
        <c:axPos val="r"/>
        <c:numFmt formatCode="General" sourceLinked="1"/>
        <c:majorTickMark val="none"/>
        <c:minorTickMark val="none"/>
        <c:tickLblPos val="none"/>
        <c:spPr>
          <a:ln>
            <a:noFill/>
          </a:ln>
        </c:spPr>
        <c:crossAx val="100992512"/>
        <c:crosses val="max"/>
        <c:crossBetween val="between"/>
      </c:valAx>
      <c:catAx>
        <c:axId val="100992512"/>
        <c:scaling>
          <c:orientation val="minMax"/>
        </c:scaling>
        <c:delete val="1"/>
        <c:axPos val="b"/>
        <c:majorTickMark val="out"/>
        <c:minorTickMark val="none"/>
        <c:tickLblPos val="nextTo"/>
        <c:crossAx val="10099097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03711750112995E-2"/>
          <c:y val="0.27599886761604547"/>
          <c:w val="0.84012386483800339"/>
          <c:h val="0.58110678868421861"/>
        </c:manualLayout>
      </c:layout>
      <c:barChart>
        <c:barDir val="col"/>
        <c:grouping val="clustered"/>
        <c:varyColors val="0"/>
        <c:ser>
          <c:idx val="0"/>
          <c:order val="0"/>
          <c:tx>
            <c:strRef>
              <c:f>Sheet1!$B$1</c:f>
              <c:strCache>
                <c:ptCount val="1"/>
                <c:pt idx="0">
                  <c:v>CCG</c:v>
                </c:pt>
              </c:strCache>
            </c:strRef>
          </c:tx>
          <c:spPr>
            <a:solidFill>
              <a:schemeClr val="tx2">
                <a:lumMod val="50000"/>
              </a:schemeClr>
            </a:solidFill>
            <a:ln w="19050">
              <a:noFill/>
            </a:ln>
          </c:spPr>
          <c:invertIfNegative val="0"/>
          <c:dLbls>
            <c:numFmt formatCode="[=0]0\%;[&lt;0.5]&quot;*&quot;\%;0\%" sourceLinked="0"/>
            <c:txPr>
              <a:bodyPr/>
              <a:lstStyle/>
              <a:p>
                <a:pPr>
                  <a:defRPr lang="en-GB" sz="1050" b="0">
                    <a:solidFill>
                      <a:schemeClr val="tx1"/>
                    </a:solidFill>
                  </a:defRPr>
                </a:pPr>
                <a:endParaRPr lang="en-US"/>
              </a:p>
            </c:txPr>
            <c:showLegendKey val="0"/>
            <c:showVal val="1"/>
            <c:showCatName val="0"/>
            <c:showSerName val="0"/>
            <c:showPercent val="0"/>
            <c:showBubbleSize val="0"/>
            <c:showLeaderLines val="0"/>
          </c:dLbls>
          <c:cat>
            <c:strRef>
              <c:f>Sheet1!$A$2:$A$9</c:f>
              <c:strCache>
                <c:ptCount val="8"/>
                <c:pt idx="0">
                  <c:v>Went to the appointment I was offered </c:v>
                </c:pt>
                <c:pt idx="1">
                  <c:v>Got an appointment for a different day</c:v>
                </c:pt>
                <c:pt idx="2">
                  <c:v>Had a consultation over the phone </c:v>
                </c:pt>
                <c:pt idx="3">
                  <c:v>Went to A&amp;E</c:v>
                </c:pt>
                <c:pt idx="4">
                  <c:v>Saw a pharmacist</c:v>
                </c:pt>
                <c:pt idx="5">
                  <c:v>Used another NHS service </c:v>
                </c:pt>
                <c:pt idx="6">
                  <c:v>Decided to contact my surgery another time </c:v>
                </c:pt>
                <c:pt idx="7">
                  <c:v>Didn’t see or speak to anyone</c:v>
                </c:pt>
              </c:strCache>
            </c:strRef>
          </c:cat>
          <c:val>
            <c:numRef>
              <c:f>Sheet1!$B$2:$B$9</c:f>
              <c:numCache>
                <c:formatCode>General</c:formatCode>
                <c:ptCount val="8"/>
                <c:pt idx="0">
                  <c:v>40</c:v>
                </c:pt>
                <c:pt idx="1">
                  <c:v>27</c:v>
                </c:pt>
                <c:pt idx="2">
                  <c:v>3</c:v>
                </c:pt>
                <c:pt idx="3">
                  <c:v>4</c:v>
                </c:pt>
                <c:pt idx="4">
                  <c:v>3</c:v>
                </c:pt>
                <c:pt idx="5">
                  <c:v>3</c:v>
                </c:pt>
                <c:pt idx="6">
                  <c:v>12</c:v>
                </c:pt>
                <c:pt idx="7">
                  <c:v>9</c:v>
                </c:pt>
              </c:numCache>
            </c:numRef>
          </c:val>
        </c:ser>
        <c:ser>
          <c:idx val="1"/>
          <c:order val="1"/>
          <c:tx>
            <c:strRef>
              <c:f>Sheet1!$C$1</c:f>
              <c:strCache>
                <c:ptCount val="1"/>
                <c:pt idx="0">
                  <c:v>National</c:v>
                </c:pt>
              </c:strCache>
            </c:strRef>
          </c:tx>
          <c:invertIfNegative val="0"/>
          <c:dLbls>
            <c:numFmt formatCode="[=0]0\%;[&lt;0.5]&quot;*&quot;\%;0\%" sourceLinked="0"/>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Went to the appointment I was offered </c:v>
                </c:pt>
                <c:pt idx="1">
                  <c:v>Got an appointment for a different day</c:v>
                </c:pt>
                <c:pt idx="2">
                  <c:v>Had a consultation over the phone </c:v>
                </c:pt>
                <c:pt idx="3">
                  <c:v>Went to A&amp;E</c:v>
                </c:pt>
                <c:pt idx="4">
                  <c:v>Saw a pharmacist</c:v>
                </c:pt>
                <c:pt idx="5">
                  <c:v>Used another NHS service </c:v>
                </c:pt>
                <c:pt idx="6">
                  <c:v>Decided to contact my surgery another time </c:v>
                </c:pt>
                <c:pt idx="7">
                  <c:v>Didn’t see or speak to anyone</c:v>
                </c:pt>
              </c:strCache>
            </c:strRef>
          </c:cat>
          <c:val>
            <c:numRef>
              <c:f>Sheet1!$C$2:$C$9</c:f>
              <c:numCache>
                <c:formatCode>General</c:formatCode>
                <c:ptCount val="8"/>
                <c:pt idx="0">
                  <c:v>38</c:v>
                </c:pt>
                <c:pt idx="1">
                  <c:v>22</c:v>
                </c:pt>
                <c:pt idx="2">
                  <c:v>6</c:v>
                </c:pt>
                <c:pt idx="3">
                  <c:v>4</c:v>
                </c:pt>
                <c:pt idx="4">
                  <c:v>3</c:v>
                </c:pt>
                <c:pt idx="5">
                  <c:v>5</c:v>
                </c:pt>
                <c:pt idx="6">
                  <c:v>12</c:v>
                </c:pt>
                <c:pt idx="7">
                  <c:v>13</c:v>
                </c:pt>
              </c:numCache>
            </c:numRef>
          </c:val>
        </c:ser>
        <c:dLbls>
          <c:showLegendKey val="0"/>
          <c:showVal val="1"/>
          <c:showCatName val="0"/>
          <c:showSerName val="0"/>
          <c:showPercent val="0"/>
          <c:showBubbleSize val="0"/>
        </c:dLbls>
        <c:gapWidth val="75"/>
        <c:overlap val="-3"/>
        <c:axId val="100838784"/>
        <c:axId val="100844672"/>
      </c:barChart>
      <c:catAx>
        <c:axId val="100838784"/>
        <c:scaling>
          <c:orientation val="minMax"/>
        </c:scaling>
        <c:delete val="0"/>
        <c:axPos val="b"/>
        <c:numFmt formatCode="General" sourceLinked="1"/>
        <c:majorTickMark val="out"/>
        <c:minorTickMark val="none"/>
        <c:tickLblPos val="nextTo"/>
        <c:spPr>
          <a:ln w="38100">
            <a:solidFill>
              <a:schemeClr val="accent2">
                <a:lumMod val="75000"/>
              </a:schemeClr>
            </a:solidFill>
          </a:ln>
        </c:spPr>
        <c:txPr>
          <a:bodyPr/>
          <a:lstStyle/>
          <a:p>
            <a:pPr>
              <a:defRPr lang="en-GB" sz="900">
                <a:solidFill>
                  <a:schemeClr val="tx1"/>
                </a:solidFill>
              </a:defRPr>
            </a:pPr>
            <a:endParaRPr lang="en-US"/>
          </a:p>
        </c:txPr>
        <c:crossAx val="100844672"/>
        <c:crosses val="autoZero"/>
        <c:auto val="1"/>
        <c:lblAlgn val="ctr"/>
        <c:lblOffset val="100"/>
        <c:noMultiLvlLbl val="0"/>
      </c:catAx>
      <c:valAx>
        <c:axId val="100844672"/>
        <c:scaling>
          <c:orientation val="minMax"/>
          <c:max val="100"/>
          <c:min val="0"/>
        </c:scaling>
        <c:delete val="0"/>
        <c:axPos val="l"/>
        <c:numFmt formatCode="General\%" sourceLinked="0"/>
        <c:majorTickMark val="out"/>
        <c:minorTickMark val="none"/>
        <c:tickLblPos val="nextTo"/>
        <c:txPr>
          <a:bodyPr/>
          <a:lstStyle/>
          <a:p>
            <a:pPr>
              <a:defRPr sz="1100"/>
            </a:pPr>
            <a:endParaRPr lang="en-US"/>
          </a:p>
        </c:txPr>
        <c:crossAx val="100838784"/>
        <c:crosses val="autoZero"/>
        <c:crossBetween val="between"/>
      </c:valAx>
      <c:spPr>
        <a:noFill/>
        <a:ln w="25400">
          <a:noFill/>
        </a:ln>
      </c:spPr>
    </c:plotArea>
    <c:legend>
      <c:legendPos val="b"/>
      <c:layout>
        <c:manualLayout>
          <c:xMode val="edge"/>
          <c:yMode val="edge"/>
          <c:x val="0.89247713685550445"/>
          <c:y val="0.45950232361370441"/>
          <c:w val="0.10255276776537224"/>
          <c:h val="0.15694417495544152"/>
        </c:manualLayout>
      </c:layout>
      <c:overlay val="0"/>
      <c:txPr>
        <a:bodyPr/>
        <a:lstStyle/>
        <a:p>
          <a:pPr rtl="0">
            <a:defRPr lang="en-GB"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Good</c:v>
                </c:pt>
                <c:pt idx="1">
                  <c:v>Poor</c:v>
                </c:pt>
                <c:pt idx="3">
                  <c:v>Good</c:v>
                </c:pt>
                <c:pt idx="4">
                  <c:v>Poor</c:v>
                </c:pt>
                <c:pt idx="6">
                  <c:v>Good</c:v>
                </c:pt>
                <c:pt idx="7">
                  <c:v>Poor</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Good</c:v>
                </c:pt>
                <c:pt idx="1">
                  <c:v>Poor</c:v>
                </c:pt>
                <c:pt idx="3">
                  <c:v>Good</c:v>
                </c:pt>
                <c:pt idx="4">
                  <c:v>Poor</c:v>
                </c:pt>
                <c:pt idx="6">
                  <c:v>Good</c:v>
                </c:pt>
                <c:pt idx="7">
                  <c:v>Poor</c:v>
                </c:pt>
              </c:strCache>
            </c:strRef>
          </c:cat>
          <c:val>
            <c:numRef>
              <c:f>Sheet1!$C$2:$C$9</c:f>
              <c:numCache>
                <c:formatCode>#"%"</c:formatCode>
                <c:ptCount val="8"/>
                <c:pt idx="0">
                  <c:v>77</c:v>
                </c:pt>
                <c:pt idx="1">
                  <c:v>10</c:v>
                </c:pt>
                <c:pt idx="3">
                  <c:v>78</c:v>
                </c:pt>
                <c:pt idx="4">
                  <c:v>10</c:v>
                </c:pt>
                <c:pt idx="6">
                  <c:v>81</c:v>
                </c:pt>
                <c:pt idx="7">
                  <c:v>8</c:v>
                </c:pt>
              </c:numCache>
            </c:numRef>
          </c:val>
        </c:ser>
        <c:dLbls>
          <c:dLblPos val="inEnd"/>
          <c:showLegendKey val="0"/>
          <c:showVal val="1"/>
          <c:showCatName val="0"/>
          <c:showSerName val="0"/>
          <c:showPercent val="0"/>
          <c:showBubbleSize val="0"/>
        </c:dLbls>
        <c:gapWidth val="110"/>
        <c:overlap val="100"/>
        <c:axId val="100931840"/>
        <c:axId val="100957184"/>
      </c:barChart>
      <c:catAx>
        <c:axId val="100931840"/>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00957184"/>
        <c:crosses val="autoZero"/>
        <c:auto val="1"/>
        <c:lblAlgn val="ctr"/>
        <c:lblOffset val="100"/>
        <c:noMultiLvlLbl val="0"/>
      </c:catAx>
      <c:valAx>
        <c:axId val="100957184"/>
        <c:scaling>
          <c:orientation val="minMax"/>
          <c:max val="100"/>
          <c:min val="0"/>
        </c:scaling>
        <c:delete val="1"/>
        <c:axPos val="t"/>
        <c:numFmt formatCode="General" sourceLinked="1"/>
        <c:majorTickMark val="out"/>
        <c:minorTickMark val="out"/>
        <c:tickLblPos val="nextTo"/>
        <c:crossAx val="100931840"/>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82D198"/>
              </a:solidFill>
              <a:ln w="19050">
                <a:solidFill>
                  <a:schemeClr val="bg1"/>
                </a:solidFill>
              </a:ln>
            </c:spPr>
          </c:dPt>
          <c:dPt>
            <c:idx val="2"/>
            <c:bubble3D val="0"/>
            <c:spPr>
              <a:solidFill>
                <a:srgbClr val="BFBFBF"/>
              </a:solidFill>
              <a:ln w="19050">
                <a:solidFill>
                  <a:schemeClr val="bg1"/>
                </a:solidFill>
              </a:ln>
            </c:spPr>
          </c:dPt>
          <c:dPt>
            <c:idx val="3"/>
            <c:bubble3D val="0"/>
            <c:spPr>
              <a:solidFill>
                <a:srgbClr val="F28C8C"/>
              </a:solidFill>
              <a:ln w="19050">
                <a:solidFill>
                  <a:schemeClr val="bg1"/>
                </a:solidFill>
              </a:ln>
            </c:spPr>
          </c:dPt>
          <c:dPt>
            <c:idx val="4"/>
            <c:bubble3D val="0"/>
            <c:spPr>
              <a:solidFill>
                <a:srgbClr val="EC5656"/>
              </a:solidFill>
              <a:ln w="19050">
                <a:solidFill>
                  <a:schemeClr val="bg1"/>
                </a:solidFill>
              </a:ln>
            </c:spPr>
          </c:dPt>
          <c:dPt>
            <c:idx val="5"/>
            <c:bubble3D val="0"/>
            <c:spPr>
              <a:solidFill>
                <a:schemeClr val="accent4">
                  <a:lumMod val="50000"/>
                </a:schemeClr>
              </a:solidFill>
              <a:ln w="19050">
                <a:solidFill>
                  <a:schemeClr val="bg1"/>
                </a:solidFill>
              </a:ln>
            </c:spPr>
          </c:dPt>
          <c:dLbls>
            <c:dLbl>
              <c:idx val="4"/>
              <c:layout>
                <c:manualLayout>
                  <c:x val="9.5852876250464222E-3"/>
                  <c:y val="0"/>
                </c:manualLayout>
              </c:layout>
              <c:showLegendKey val="0"/>
              <c:showVal val="1"/>
              <c:showCatName val="0"/>
              <c:showSerName val="0"/>
              <c:showPercent val="0"/>
              <c:showBubbleSize val="0"/>
            </c:dLbl>
            <c:numFmt formatCode="[&lt;3]&quot;&quot;;0\%" sourceLinked="0"/>
            <c:txPr>
              <a:bodyPr/>
              <a:lstStyle/>
              <a:p>
                <a:pPr>
                  <a:defRPr sz="900" b="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39</c:v>
                </c:pt>
                <c:pt idx="1">
                  <c:v>38</c:v>
                </c:pt>
                <c:pt idx="2">
                  <c:v>14</c:v>
                </c:pt>
                <c:pt idx="3">
                  <c:v>7</c:v>
                </c:pt>
                <c:pt idx="4">
                  <c:v>3</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49</c:v>
                </c:pt>
                <c:pt idx="1">
                  <c:v>51</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dPt>
          <c:dPt>
            <c:idx val="1"/>
            <c:bubble3D val="0"/>
            <c:spPr>
              <a:solidFill>
                <a:srgbClr val="BCC3C8"/>
              </a:solidFill>
            </c:spPr>
          </c:dPt>
          <c:cat>
            <c:strRef>
              <c:f>Sheet1!$A$2:$A$3</c:f>
              <c:strCache>
                <c:ptCount val="2"/>
                <c:pt idx="0">
                  <c:v>1st Qtr</c:v>
                </c:pt>
                <c:pt idx="1">
                  <c:v>2nd Qtr</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chemeClr val="tx2">
                  <a:lumMod val="60000"/>
                  <a:lumOff val="40000"/>
                </a:schemeClr>
              </a:solidFill>
            </c:spPr>
          </c:dPt>
          <c:cat>
            <c:strRef>
              <c:f>Sheet1!$A$2:$A$3</c:f>
              <c:strCache>
                <c:ptCount val="2"/>
                <c:pt idx="0">
                  <c:v>1st Qtr</c:v>
                </c:pt>
                <c:pt idx="1">
                  <c:v>2nd Qtr</c:v>
                </c:pt>
              </c:strCache>
            </c:strRef>
          </c:cat>
          <c:val>
            <c:numRef>
              <c:f>Sheet1!$B$2:$B$3</c:f>
              <c:numCache>
                <c:formatCode>General</c:formatCode>
                <c:ptCount val="2"/>
                <c:pt idx="0">
                  <c:v>77</c:v>
                </c:pt>
                <c:pt idx="1">
                  <c:v>23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DR ALISTAIR ASHTON</c:v>
                </c:pt>
                <c:pt idx="1">
                  <c:v>LEIGH FAMILY PRACTICE</c:v>
                </c:pt>
                <c:pt idx="2">
                  <c:v>DR R ANDERSON &amp; DR M AHMED</c:v>
                </c:pt>
                <c:pt idx="3">
                  <c:v>INTRAHEALTH TYLDESLEY</c:v>
                </c:pt>
                <c:pt idx="4">
                  <c:v>PEMBERTON SURGERY</c:v>
                </c:pt>
                <c:pt idx="5">
                  <c:v>BEECH HILL MEDICAL PRACTICE</c:v>
                </c:pt>
                <c:pt idx="6">
                  <c:v>PENNYGATE MEDICAL CENTRE</c:v>
                </c:pt>
                <c:pt idx="7">
                  <c:v>ASPULL SURGERY</c:v>
                </c:pt>
                <c:pt idx="8">
                  <c:v>BRADSHAW MEDICAL CENTRE</c:v>
                </c:pt>
                <c:pt idx="9">
                  <c:v>SULLIVAN WAY SURGERY</c:v>
                </c:pt>
                <c:pt idx="10">
                  <c:v>DR PATEL, KAMATH &amp; PARTNERS</c:v>
                </c:pt>
                <c:pt idx="11">
                  <c:v>BRYN CROSS SURGERY</c:v>
                </c:pt>
                <c:pt idx="12">
                  <c:v>INCE SURGERY</c:v>
                </c:pt>
                <c:pt idx="13">
                  <c:v>DR TUN &amp; PARTNERS</c:v>
                </c:pt>
                <c:pt idx="14">
                  <c:v>THOMPSON ART</c:v>
                </c:pt>
                <c:pt idx="15">
                  <c:v>INTRAHEALTH FAMILY PRACT</c:v>
                </c:pt>
                <c:pt idx="16">
                  <c:v>THE DICCONSON GROUP PRACTICE</c:v>
                </c:pt>
                <c:pt idx="17">
                  <c:v>DR SPIELMANN &amp; PARTNERS</c:v>
                </c:pt>
                <c:pt idx="18">
                  <c:v>INTRAHEALTH PLATT BRIDGE</c:v>
                </c:pt>
                <c:pt idx="19">
                  <c:v>INTRAHEALTH MARSH GREEN</c:v>
                </c:pt>
                <c:pt idx="20">
                  <c:v>DR ANIS &amp; ANIS</c:v>
                </c:pt>
                <c:pt idx="21">
                  <c:v>CCG</c:v>
                </c:pt>
                <c:pt idx="22">
                  <c:v>PITALIA SK</c:v>
                </c:pt>
                <c:pt idx="23">
                  <c:v>ZAMAN</c:v>
                </c:pt>
                <c:pt idx="24">
                  <c:v>STANDISH MEDICAL PRACTICE</c:v>
                </c:pt>
                <c:pt idx="25">
                  <c:v>DR MUNRO &amp; PARTNERS</c:v>
                </c:pt>
                <c:pt idx="26">
                  <c:v>BROOKMILL MEDICAL CENTRE</c:v>
                </c:pt>
                <c:pt idx="27">
                  <c:v>KHATRI K</c:v>
                </c:pt>
                <c:pt idx="28">
                  <c:v>XAVIER CA</c:v>
                </c:pt>
                <c:pt idx="29">
                  <c:v>DRS D'ARIFAT, ELISLAM, WAN &amp; SHAIKH</c:v>
                </c:pt>
                <c:pt idx="30">
                  <c:v>PLATT BRIDGE HEALTH CENTRE</c:v>
                </c:pt>
                <c:pt idx="31">
                  <c:v>FOXLEIGH FAMILY SURGERY</c:v>
                </c:pt>
                <c:pt idx="32">
                  <c:v>DOUBLET-STEWART MPH</c:v>
                </c:pt>
                <c:pt idx="33">
                  <c:v>ULLAH M</c:v>
                </c:pt>
                <c:pt idx="34">
                  <c:v>SAXENA L</c:v>
                </c:pt>
                <c:pt idx="35">
                  <c:v>LOWER INCE SURGERY</c:v>
                </c:pt>
                <c:pt idx="36">
                  <c:v>OLLERTON A</c:v>
                </c:pt>
                <c:pt idx="37">
                  <c:v>THE CHANDLER SURGERY</c:v>
                </c:pt>
                <c:pt idx="38">
                  <c:v>SHAHBAZI SS</c:v>
                </c:pt>
                <c:pt idx="39">
                  <c:v>INTRAHEALTH LSV</c:v>
                </c:pt>
                <c:pt idx="40">
                  <c:v>MEDICENTRE</c:v>
                </c:pt>
                <c:pt idx="41">
                  <c:v>DR TRIVEDI &amp; TRIVEDI</c:v>
                </c:pt>
                <c:pt idx="42">
                  <c:v>DR KK CHAN</c:v>
                </c:pt>
                <c:pt idx="43">
                  <c:v>DR S VASANTH</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44"/>
                <c:pt idx="0">
                  <c:v>DR ALISTAIR ASHTON</c:v>
                </c:pt>
                <c:pt idx="1">
                  <c:v>LEIGH FAMILY PRACTICE</c:v>
                </c:pt>
                <c:pt idx="2">
                  <c:v>DR R ANDERSON &amp; DR M AHMED</c:v>
                </c:pt>
                <c:pt idx="3">
                  <c:v>INTRAHEALTH TYLDESLEY</c:v>
                </c:pt>
                <c:pt idx="4">
                  <c:v>PEMBERTON SURGERY</c:v>
                </c:pt>
                <c:pt idx="5">
                  <c:v>BEECH HILL MEDICAL PRACTICE</c:v>
                </c:pt>
                <c:pt idx="6">
                  <c:v>PENNYGATE MEDICAL CENTRE</c:v>
                </c:pt>
                <c:pt idx="7">
                  <c:v>ASPULL SURGERY</c:v>
                </c:pt>
                <c:pt idx="8">
                  <c:v>BRADSHAW MEDICAL CENTRE</c:v>
                </c:pt>
                <c:pt idx="9">
                  <c:v>SULLIVAN WAY SURGERY</c:v>
                </c:pt>
                <c:pt idx="10">
                  <c:v>DR PATEL, KAMATH &amp; PARTNERS</c:v>
                </c:pt>
                <c:pt idx="11">
                  <c:v>BRYN CROSS SURGERY</c:v>
                </c:pt>
                <c:pt idx="12">
                  <c:v>INCE SURGERY</c:v>
                </c:pt>
                <c:pt idx="13">
                  <c:v>DR TUN &amp; PARTNERS</c:v>
                </c:pt>
                <c:pt idx="14">
                  <c:v>THOMPSON ART</c:v>
                </c:pt>
                <c:pt idx="15">
                  <c:v>INTRAHEALTH FAMILY PRACT</c:v>
                </c:pt>
                <c:pt idx="16">
                  <c:v>THE DICCONSON GROUP PRACTICE</c:v>
                </c:pt>
                <c:pt idx="17">
                  <c:v>DR SPIELMANN &amp; PARTNERS</c:v>
                </c:pt>
                <c:pt idx="18">
                  <c:v>INTRAHEALTH PLATT BRIDGE</c:v>
                </c:pt>
                <c:pt idx="19">
                  <c:v>INTRAHEALTH MARSH GREEN</c:v>
                </c:pt>
                <c:pt idx="20">
                  <c:v>DR ANIS &amp; ANIS</c:v>
                </c:pt>
                <c:pt idx="21">
                  <c:v>CCG</c:v>
                </c:pt>
                <c:pt idx="22">
                  <c:v>PITALIA SK</c:v>
                </c:pt>
                <c:pt idx="23">
                  <c:v>ZAMAN</c:v>
                </c:pt>
                <c:pt idx="24">
                  <c:v>STANDISH MEDICAL PRACTICE</c:v>
                </c:pt>
                <c:pt idx="25">
                  <c:v>DR MUNRO &amp; PARTNERS</c:v>
                </c:pt>
                <c:pt idx="26">
                  <c:v>BROOKMILL MEDICAL CENTRE</c:v>
                </c:pt>
                <c:pt idx="27">
                  <c:v>KHATRI K</c:v>
                </c:pt>
                <c:pt idx="28">
                  <c:v>XAVIER CA</c:v>
                </c:pt>
                <c:pt idx="29">
                  <c:v>DRS D'ARIFAT, ELISLAM, WAN &amp; SHAIKH</c:v>
                </c:pt>
                <c:pt idx="30">
                  <c:v>PLATT BRIDGE HEALTH CENTRE</c:v>
                </c:pt>
                <c:pt idx="31">
                  <c:v>FOXLEIGH FAMILY SURGERY</c:v>
                </c:pt>
                <c:pt idx="32">
                  <c:v>DOUBLET-STEWART MPH</c:v>
                </c:pt>
                <c:pt idx="33">
                  <c:v>ULLAH M</c:v>
                </c:pt>
                <c:pt idx="34">
                  <c:v>SAXENA L</c:v>
                </c:pt>
                <c:pt idx="35">
                  <c:v>LOWER INCE SURGERY</c:v>
                </c:pt>
                <c:pt idx="36">
                  <c:v>OLLERTON A</c:v>
                </c:pt>
                <c:pt idx="37">
                  <c:v>THE CHANDLER SURGERY</c:v>
                </c:pt>
                <c:pt idx="38">
                  <c:v>SHAHBAZI SS</c:v>
                </c:pt>
                <c:pt idx="39">
                  <c:v>INTRAHEALTH LSV</c:v>
                </c:pt>
                <c:pt idx="40">
                  <c:v>MEDICENTRE</c:v>
                </c:pt>
                <c:pt idx="41">
                  <c:v>DR TRIVEDI &amp; TRIVEDI</c:v>
                </c:pt>
                <c:pt idx="42">
                  <c:v>DR KK CHAN</c:v>
                </c:pt>
                <c:pt idx="43">
                  <c:v>DR S VASANTH</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DR ALISTAIR ASHTON</c:v>
                </c:pt>
                <c:pt idx="1">
                  <c:v>LEIGH FAMILY PRACTICE</c:v>
                </c:pt>
                <c:pt idx="2">
                  <c:v>DR R ANDERSON &amp; DR M AHMED</c:v>
                </c:pt>
                <c:pt idx="3">
                  <c:v>INTRAHEALTH TYLDESLEY</c:v>
                </c:pt>
                <c:pt idx="4">
                  <c:v>PEMBERTON SURGERY</c:v>
                </c:pt>
                <c:pt idx="5">
                  <c:v>BEECH HILL MEDICAL PRACTICE</c:v>
                </c:pt>
                <c:pt idx="6">
                  <c:v>PENNYGATE MEDICAL CENTRE</c:v>
                </c:pt>
                <c:pt idx="7">
                  <c:v>ASPULL SURGERY</c:v>
                </c:pt>
                <c:pt idx="8">
                  <c:v>BRADSHAW MEDICAL CENTRE</c:v>
                </c:pt>
                <c:pt idx="9">
                  <c:v>SULLIVAN WAY SURGERY</c:v>
                </c:pt>
                <c:pt idx="10">
                  <c:v>DR PATEL, KAMATH &amp; PARTNERS</c:v>
                </c:pt>
                <c:pt idx="11">
                  <c:v>BRYN CROSS SURGERY</c:v>
                </c:pt>
                <c:pt idx="12">
                  <c:v>INCE SURGERY</c:v>
                </c:pt>
                <c:pt idx="13">
                  <c:v>DR TUN &amp; PARTNERS</c:v>
                </c:pt>
                <c:pt idx="14">
                  <c:v>THOMPSON ART</c:v>
                </c:pt>
                <c:pt idx="15">
                  <c:v>INTRAHEALTH FAMILY PRACT</c:v>
                </c:pt>
                <c:pt idx="16">
                  <c:v>THE DICCONSON GROUP PRACTICE</c:v>
                </c:pt>
                <c:pt idx="17">
                  <c:v>DR SPIELMANN &amp; PARTNERS</c:v>
                </c:pt>
                <c:pt idx="18">
                  <c:v>INTRAHEALTH PLATT BRIDGE</c:v>
                </c:pt>
                <c:pt idx="19">
                  <c:v>INTRAHEALTH MARSH GREEN</c:v>
                </c:pt>
                <c:pt idx="20">
                  <c:v>DR ANIS &amp; ANIS</c:v>
                </c:pt>
                <c:pt idx="21">
                  <c:v>CCG</c:v>
                </c:pt>
                <c:pt idx="22">
                  <c:v>PITALIA SK</c:v>
                </c:pt>
                <c:pt idx="23">
                  <c:v>ZAMAN</c:v>
                </c:pt>
                <c:pt idx="24">
                  <c:v>STANDISH MEDICAL PRACTICE</c:v>
                </c:pt>
                <c:pt idx="25">
                  <c:v>DR MUNRO &amp; PARTNERS</c:v>
                </c:pt>
                <c:pt idx="26">
                  <c:v>BROOKMILL MEDICAL CENTRE</c:v>
                </c:pt>
                <c:pt idx="27">
                  <c:v>KHATRI K</c:v>
                </c:pt>
                <c:pt idx="28">
                  <c:v>XAVIER CA</c:v>
                </c:pt>
                <c:pt idx="29">
                  <c:v>DRS D'ARIFAT, ELISLAM, WAN &amp; SHAIKH</c:v>
                </c:pt>
                <c:pt idx="30">
                  <c:v>PLATT BRIDGE HEALTH CENTRE</c:v>
                </c:pt>
                <c:pt idx="31">
                  <c:v>FOXLEIGH FAMILY SURGERY</c:v>
                </c:pt>
                <c:pt idx="32">
                  <c:v>DOUBLET-STEWART MPH</c:v>
                </c:pt>
                <c:pt idx="33">
                  <c:v>ULLAH M</c:v>
                </c:pt>
                <c:pt idx="34">
                  <c:v>SAXENA L</c:v>
                </c:pt>
                <c:pt idx="35">
                  <c:v>LOWER INCE SURGERY</c:v>
                </c:pt>
                <c:pt idx="36">
                  <c:v>OLLERTON A</c:v>
                </c:pt>
                <c:pt idx="37">
                  <c:v>THE CHANDLER SURGERY</c:v>
                </c:pt>
                <c:pt idx="38">
                  <c:v>SHAHBAZI SS</c:v>
                </c:pt>
                <c:pt idx="39">
                  <c:v>INTRAHEALTH LSV</c:v>
                </c:pt>
                <c:pt idx="40">
                  <c:v>MEDICENTRE</c:v>
                </c:pt>
                <c:pt idx="41">
                  <c:v>DR TRIVEDI &amp; TRIVEDI</c:v>
                </c:pt>
                <c:pt idx="42">
                  <c:v>DR KK CHAN</c:v>
                </c:pt>
                <c:pt idx="43">
                  <c:v>DR S VASANTH</c:v>
                </c:pt>
              </c:strCache>
            </c:strRef>
          </c:cat>
          <c:val>
            <c:numRef>
              <c:f>Sheet1!$F$2:$F$45</c:f>
              <c:numCache>
                <c:formatCode>General</c:formatCode>
                <c:ptCount val="44"/>
                <c:pt idx="0">
                  <c:v>0.49</c:v>
                </c:pt>
                <c:pt idx="1">
                  <c:v>0.52</c:v>
                </c:pt>
                <c:pt idx="2">
                  <c:v>0.59</c:v>
                </c:pt>
                <c:pt idx="3">
                  <c:v>0.62</c:v>
                </c:pt>
                <c:pt idx="4">
                  <c:v>0.63</c:v>
                </c:pt>
                <c:pt idx="5">
                  <c:v>0.66</c:v>
                </c:pt>
                <c:pt idx="6">
                  <c:v>0.66</c:v>
                </c:pt>
                <c:pt idx="7">
                  <c:v>0.68</c:v>
                </c:pt>
                <c:pt idx="8">
                  <c:v>0.69</c:v>
                </c:pt>
                <c:pt idx="9">
                  <c:v>0.69</c:v>
                </c:pt>
                <c:pt idx="10">
                  <c:v>0.7</c:v>
                </c:pt>
                <c:pt idx="11">
                  <c:v>0.7</c:v>
                </c:pt>
                <c:pt idx="12">
                  <c:v>0.7</c:v>
                </c:pt>
                <c:pt idx="13">
                  <c:v>0.71</c:v>
                </c:pt>
                <c:pt idx="14">
                  <c:v>0.73</c:v>
                </c:pt>
                <c:pt idx="15">
                  <c:v>0.73</c:v>
                </c:pt>
                <c:pt idx="16">
                  <c:v>0.74</c:v>
                </c:pt>
                <c:pt idx="17">
                  <c:v>0.74</c:v>
                </c:pt>
                <c:pt idx="18">
                  <c:v>0.75</c:v>
                </c:pt>
                <c:pt idx="19">
                  <c:v>0.75</c:v>
                </c:pt>
                <c:pt idx="20">
                  <c:v>0.76</c:v>
                </c:pt>
                <c:pt idx="21">
                  <c:v>0.77</c:v>
                </c:pt>
                <c:pt idx="22">
                  <c:v>0.78</c:v>
                </c:pt>
                <c:pt idx="23">
                  <c:v>0.79</c:v>
                </c:pt>
                <c:pt idx="24">
                  <c:v>0.79</c:v>
                </c:pt>
                <c:pt idx="25">
                  <c:v>0.79</c:v>
                </c:pt>
                <c:pt idx="26">
                  <c:v>0.79</c:v>
                </c:pt>
                <c:pt idx="27">
                  <c:v>0.79</c:v>
                </c:pt>
                <c:pt idx="28">
                  <c:v>0.79</c:v>
                </c:pt>
                <c:pt idx="29">
                  <c:v>0.8</c:v>
                </c:pt>
                <c:pt idx="30">
                  <c:v>0.81</c:v>
                </c:pt>
                <c:pt idx="31">
                  <c:v>0.81</c:v>
                </c:pt>
                <c:pt idx="32">
                  <c:v>0.81</c:v>
                </c:pt>
                <c:pt idx="33">
                  <c:v>0.82</c:v>
                </c:pt>
                <c:pt idx="34">
                  <c:v>0.82</c:v>
                </c:pt>
                <c:pt idx="35">
                  <c:v>0.82</c:v>
                </c:pt>
                <c:pt idx="36">
                  <c:v>0.82</c:v>
                </c:pt>
                <c:pt idx="37">
                  <c:v>0.83</c:v>
                </c:pt>
                <c:pt idx="38">
                  <c:v>0.83</c:v>
                </c:pt>
                <c:pt idx="39">
                  <c:v>0.83</c:v>
                </c:pt>
                <c:pt idx="40">
                  <c:v>0.84</c:v>
                </c:pt>
                <c:pt idx="41">
                  <c:v>0.84</c:v>
                </c:pt>
                <c:pt idx="42">
                  <c:v>0.84</c:v>
                </c:pt>
                <c:pt idx="43">
                  <c:v>0.84</c:v>
                </c:pt>
              </c:numCache>
            </c:numRef>
          </c:val>
        </c:ser>
        <c:ser>
          <c:idx val="5"/>
          <c:order val="5"/>
          <c:tx>
            <c:strRef>
              <c:f>Sheet1!$G$1</c:f>
              <c:strCache>
                <c:ptCount val="1"/>
                <c:pt idx="0">
                  <c:v>Column3</c:v>
                </c:pt>
              </c:strCache>
            </c:strRef>
          </c:tx>
          <c:invertIfNegative val="0"/>
          <c:cat>
            <c:strRef>
              <c:f>Sheet1!$A$2:$A$45</c:f>
              <c:strCache>
                <c:ptCount val="44"/>
                <c:pt idx="0">
                  <c:v>DR ALISTAIR ASHTON</c:v>
                </c:pt>
                <c:pt idx="1">
                  <c:v>LEIGH FAMILY PRACTICE</c:v>
                </c:pt>
                <c:pt idx="2">
                  <c:v>DR R ANDERSON &amp; DR M AHMED</c:v>
                </c:pt>
                <c:pt idx="3">
                  <c:v>INTRAHEALTH TYLDESLEY</c:v>
                </c:pt>
                <c:pt idx="4">
                  <c:v>PEMBERTON SURGERY</c:v>
                </c:pt>
                <c:pt idx="5">
                  <c:v>BEECH HILL MEDICAL PRACTICE</c:v>
                </c:pt>
                <c:pt idx="6">
                  <c:v>PENNYGATE MEDICAL CENTRE</c:v>
                </c:pt>
                <c:pt idx="7">
                  <c:v>ASPULL SURGERY</c:v>
                </c:pt>
                <c:pt idx="8">
                  <c:v>BRADSHAW MEDICAL CENTRE</c:v>
                </c:pt>
                <c:pt idx="9">
                  <c:v>SULLIVAN WAY SURGERY</c:v>
                </c:pt>
                <c:pt idx="10">
                  <c:v>DR PATEL, KAMATH &amp; PARTNERS</c:v>
                </c:pt>
                <c:pt idx="11">
                  <c:v>BRYN CROSS SURGERY</c:v>
                </c:pt>
                <c:pt idx="12">
                  <c:v>INCE SURGERY</c:v>
                </c:pt>
                <c:pt idx="13">
                  <c:v>DR TUN &amp; PARTNERS</c:v>
                </c:pt>
                <c:pt idx="14">
                  <c:v>THOMPSON ART</c:v>
                </c:pt>
                <c:pt idx="15">
                  <c:v>INTRAHEALTH FAMILY PRACT</c:v>
                </c:pt>
                <c:pt idx="16">
                  <c:v>THE DICCONSON GROUP PRACTICE</c:v>
                </c:pt>
                <c:pt idx="17">
                  <c:v>DR SPIELMANN &amp; PARTNERS</c:v>
                </c:pt>
                <c:pt idx="18">
                  <c:v>INTRAHEALTH PLATT BRIDGE</c:v>
                </c:pt>
                <c:pt idx="19">
                  <c:v>INTRAHEALTH MARSH GREEN</c:v>
                </c:pt>
                <c:pt idx="20">
                  <c:v>DR ANIS &amp; ANIS</c:v>
                </c:pt>
                <c:pt idx="21">
                  <c:v>CCG</c:v>
                </c:pt>
                <c:pt idx="22">
                  <c:v>PITALIA SK</c:v>
                </c:pt>
                <c:pt idx="23">
                  <c:v>ZAMAN</c:v>
                </c:pt>
                <c:pt idx="24">
                  <c:v>STANDISH MEDICAL PRACTICE</c:v>
                </c:pt>
                <c:pt idx="25">
                  <c:v>DR MUNRO &amp; PARTNERS</c:v>
                </c:pt>
                <c:pt idx="26">
                  <c:v>BROOKMILL MEDICAL CENTRE</c:v>
                </c:pt>
                <c:pt idx="27">
                  <c:v>KHATRI K</c:v>
                </c:pt>
                <c:pt idx="28">
                  <c:v>XAVIER CA</c:v>
                </c:pt>
                <c:pt idx="29">
                  <c:v>DRS D'ARIFAT, ELISLAM, WAN &amp; SHAIKH</c:v>
                </c:pt>
                <c:pt idx="30">
                  <c:v>PLATT BRIDGE HEALTH CENTRE</c:v>
                </c:pt>
                <c:pt idx="31">
                  <c:v>FOXLEIGH FAMILY SURGERY</c:v>
                </c:pt>
                <c:pt idx="32">
                  <c:v>DOUBLET-STEWART MPH</c:v>
                </c:pt>
                <c:pt idx="33">
                  <c:v>ULLAH M</c:v>
                </c:pt>
                <c:pt idx="34">
                  <c:v>SAXENA L</c:v>
                </c:pt>
                <c:pt idx="35">
                  <c:v>LOWER INCE SURGERY</c:v>
                </c:pt>
                <c:pt idx="36">
                  <c:v>OLLERTON A</c:v>
                </c:pt>
                <c:pt idx="37">
                  <c:v>THE CHANDLER SURGERY</c:v>
                </c:pt>
                <c:pt idx="38">
                  <c:v>SHAHBAZI SS</c:v>
                </c:pt>
                <c:pt idx="39">
                  <c:v>INTRAHEALTH LSV</c:v>
                </c:pt>
                <c:pt idx="40">
                  <c:v>MEDICENTRE</c:v>
                </c:pt>
                <c:pt idx="41">
                  <c:v>DR TRIVEDI &amp; TRIVEDI</c:v>
                </c:pt>
                <c:pt idx="42">
                  <c:v>DR KK CHAN</c:v>
                </c:pt>
                <c:pt idx="43">
                  <c:v>DR S VASANTH</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44"/>
                <c:pt idx="0">
                  <c:v>DR ALISTAIR ASHTON</c:v>
                </c:pt>
                <c:pt idx="1">
                  <c:v>LEIGH FAMILY PRACTICE</c:v>
                </c:pt>
                <c:pt idx="2">
                  <c:v>DR R ANDERSON &amp; DR M AHMED</c:v>
                </c:pt>
                <c:pt idx="3">
                  <c:v>INTRAHEALTH TYLDESLEY</c:v>
                </c:pt>
                <c:pt idx="4">
                  <c:v>PEMBERTON SURGERY</c:v>
                </c:pt>
                <c:pt idx="5">
                  <c:v>BEECH HILL MEDICAL PRACTICE</c:v>
                </c:pt>
                <c:pt idx="6">
                  <c:v>PENNYGATE MEDICAL CENTRE</c:v>
                </c:pt>
                <c:pt idx="7">
                  <c:v>ASPULL SURGERY</c:v>
                </c:pt>
                <c:pt idx="8">
                  <c:v>BRADSHAW MEDICAL CENTRE</c:v>
                </c:pt>
                <c:pt idx="9">
                  <c:v>SULLIVAN WAY SURGERY</c:v>
                </c:pt>
                <c:pt idx="10">
                  <c:v>DR PATEL, KAMATH &amp; PARTNERS</c:v>
                </c:pt>
                <c:pt idx="11">
                  <c:v>BRYN CROSS SURGERY</c:v>
                </c:pt>
                <c:pt idx="12">
                  <c:v>INCE SURGERY</c:v>
                </c:pt>
                <c:pt idx="13">
                  <c:v>DR TUN &amp; PARTNERS</c:v>
                </c:pt>
                <c:pt idx="14">
                  <c:v>THOMPSON ART</c:v>
                </c:pt>
                <c:pt idx="15">
                  <c:v>INTRAHEALTH FAMILY PRACT</c:v>
                </c:pt>
                <c:pt idx="16">
                  <c:v>THE DICCONSON GROUP PRACTICE</c:v>
                </c:pt>
                <c:pt idx="17">
                  <c:v>DR SPIELMANN &amp; PARTNERS</c:v>
                </c:pt>
                <c:pt idx="18">
                  <c:v>INTRAHEALTH PLATT BRIDGE</c:v>
                </c:pt>
                <c:pt idx="19">
                  <c:v>INTRAHEALTH MARSH GREEN</c:v>
                </c:pt>
                <c:pt idx="20">
                  <c:v>DR ANIS &amp; ANIS</c:v>
                </c:pt>
                <c:pt idx="21">
                  <c:v>CCG</c:v>
                </c:pt>
                <c:pt idx="22">
                  <c:v>PITALIA SK</c:v>
                </c:pt>
                <c:pt idx="23">
                  <c:v>ZAMAN</c:v>
                </c:pt>
                <c:pt idx="24">
                  <c:v>STANDISH MEDICAL PRACTICE</c:v>
                </c:pt>
                <c:pt idx="25">
                  <c:v>DR MUNRO &amp; PARTNERS</c:v>
                </c:pt>
                <c:pt idx="26">
                  <c:v>BROOKMILL MEDICAL CENTRE</c:v>
                </c:pt>
                <c:pt idx="27">
                  <c:v>KHATRI K</c:v>
                </c:pt>
                <c:pt idx="28">
                  <c:v>XAVIER CA</c:v>
                </c:pt>
                <c:pt idx="29">
                  <c:v>DRS D'ARIFAT, ELISLAM, WAN &amp; SHAIKH</c:v>
                </c:pt>
                <c:pt idx="30">
                  <c:v>PLATT BRIDGE HEALTH CENTRE</c:v>
                </c:pt>
                <c:pt idx="31">
                  <c:v>FOXLEIGH FAMILY SURGERY</c:v>
                </c:pt>
                <c:pt idx="32">
                  <c:v>DOUBLET-STEWART MPH</c:v>
                </c:pt>
                <c:pt idx="33">
                  <c:v>ULLAH M</c:v>
                </c:pt>
                <c:pt idx="34">
                  <c:v>SAXENA L</c:v>
                </c:pt>
                <c:pt idx="35">
                  <c:v>LOWER INCE SURGERY</c:v>
                </c:pt>
                <c:pt idx="36">
                  <c:v>OLLERTON A</c:v>
                </c:pt>
                <c:pt idx="37">
                  <c:v>THE CHANDLER SURGERY</c:v>
                </c:pt>
                <c:pt idx="38">
                  <c:v>SHAHBAZI SS</c:v>
                </c:pt>
                <c:pt idx="39">
                  <c:v>INTRAHEALTH LSV</c:v>
                </c:pt>
                <c:pt idx="40">
                  <c:v>MEDICENTRE</c:v>
                </c:pt>
                <c:pt idx="41">
                  <c:v>DR TRIVEDI &amp; TRIVEDI</c:v>
                </c:pt>
                <c:pt idx="42">
                  <c:v>DR KK CHAN</c:v>
                </c:pt>
                <c:pt idx="43">
                  <c:v>DR S VASANTH</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03412480"/>
        <c:axId val="103394304"/>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DR ALISTAIR ASHTON</c:v>
                </c:pt>
                <c:pt idx="1">
                  <c:v>LEIGH FAMILY PRACTICE</c:v>
                </c:pt>
                <c:pt idx="2">
                  <c:v>DR R ANDERSON &amp; DR M AHMED</c:v>
                </c:pt>
                <c:pt idx="3">
                  <c:v>INTRAHEALTH TYLDESLEY</c:v>
                </c:pt>
                <c:pt idx="4">
                  <c:v>PEMBERTON SURGERY</c:v>
                </c:pt>
                <c:pt idx="5">
                  <c:v>BEECH HILL MEDICAL PRACTICE</c:v>
                </c:pt>
                <c:pt idx="6">
                  <c:v>PENNYGATE MEDICAL CENTRE</c:v>
                </c:pt>
                <c:pt idx="7">
                  <c:v>ASPULL SURGERY</c:v>
                </c:pt>
                <c:pt idx="8">
                  <c:v>BRADSHAW MEDICAL CENTRE</c:v>
                </c:pt>
                <c:pt idx="9">
                  <c:v>SULLIVAN WAY SURGERY</c:v>
                </c:pt>
                <c:pt idx="10">
                  <c:v>DR PATEL, KAMATH &amp; PARTNERS</c:v>
                </c:pt>
                <c:pt idx="11">
                  <c:v>BRYN CROSS SURGERY</c:v>
                </c:pt>
                <c:pt idx="12">
                  <c:v>INCE SURGERY</c:v>
                </c:pt>
                <c:pt idx="13">
                  <c:v>DR TUN &amp; PARTNERS</c:v>
                </c:pt>
                <c:pt idx="14">
                  <c:v>THOMPSON ART</c:v>
                </c:pt>
                <c:pt idx="15">
                  <c:v>INTRAHEALTH FAMILY PRACT</c:v>
                </c:pt>
                <c:pt idx="16">
                  <c:v>THE DICCONSON GROUP PRACTICE</c:v>
                </c:pt>
                <c:pt idx="17">
                  <c:v>DR SPIELMANN &amp; PARTNERS</c:v>
                </c:pt>
                <c:pt idx="18">
                  <c:v>INTRAHEALTH PLATT BRIDGE</c:v>
                </c:pt>
                <c:pt idx="19">
                  <c:v>INTRAHEALTH MARSH GREEN</c:v>
                </c:pt>
                <c:pt idx="20">
                  <c:v>DR ANIS &amp; ANIS</c:v>
                </c:pt>
                <c:pt idx="21">
                  <c:v>CCG</c:v>
                </c:pt>
                <c:pt idx="22">
                  <c:v>PITALIA SK</c:v>
                </c:pt>
                <c:pt idx="23">
                  <c:v>ZAMAN</c:v>
                </c:pt>
                <c:pt idx="24">
                  <c:v>STANDISH MEDICAL PRACTICE</c:v>
                </c:pt>
                <c:pt idx="25">
                  <c:v>DR MUNRO &amp; PARTNERS</c:v>
                </c:pt>
                <c:pt idx="26">
                  <c:v>BROOKMILL MEDICAL CENTRE</c:v>
                </c:pt>
                <c:pt idx="27">
                  <c:v>KHATRI K</c:v>
                </c:pt>
                <c:pt idx="28">
                  <c:v>XAVIER CA</c:v>
                </c:pt>
                <c:pt idx="29">
                  <c:v>DRS D'ARIFAT, ELISLAM, WAN &amp; SHAIKH</c:v>
                </c:pt>
                <c:pt idx="30">
                  <c:v>PLATT BRIDGE HEALTH CENTRE</c:v>
                </c:pt>
                <c:pt idx="31">
                  <c:v>FOXLEIGH FAMILY SURGERY</c:v>
                </c:pt>
                <c:pt idx="32">
                  <c:v>DOUBLET-STEWART MPH</c:v>
                </c:pt>
                <c:pt idx="33">
                  <c:v>ULLAH M</c:v>
                </c:pt>
                <c:pt idx="34">
                  <c:v>SAXENA L</c:v>
                </c:pt>
                <c:pt idx="35">
                  <c:v>LOWER INCE SURGERY</c:v>
                </c:pt>
                <c:pt idx="36">
                  <c:v>OLLERTON A</c:v>
                </c:pt>
                <c:pt idx="37">
                  <c:v>THE CHANDLER SURGERY</c:v>
                </c:pt>
                <c:pt idx="38">
                  <c:v>SHAHBAZI SS</c:v>
                </c:pt>
                <c:pt idx="39">
                  <c:v>INTRAHEALTH LSV</c:v>
                </c:pt>
                <c:pt idx="40">
                  <c:v>MEDICENTRE</c:v>
                </c:pt>
                <c:pt idx="41">
                  <c:v>DR TRIVEDI &amp; TRIVEDI</c:v>
                </c:pt>
                <c:pt idx="42">
                  <c:v>DR KK CHAN</c:v>
                </c:pt>
                <c:pt idx="43">
                  <c:v>DR S VASANTH</c:v>
                </c:pt>
              </c:strCache>
            </c:strRef>
          </c:cat>
          <c:val>
            <c:numRef>
              <c:f>Sheet1!$B$2:$B$45</c:f>
              <c:numCache>
                <c:formatCode>0%</c:formatCode>
                <c:ptCount val="44"/>
                <c:pt idx="0">
                  <c:v>0.73</c:v>
                </c:pt>
                <c:pt idx="1">
                  <c:v>0.73</c:v>
                </c:pt>
                <c:pt idx="2">
                  <c:v>0.73</c:v>
                </c:pt>
                <c:pt idx="3">
                  <c:v>0.73</c:v>
                </c:pt>
                <c:pt idx="4">
                  <c:v>0.73</c:v>
                </c:pt>
                <c:pt idx="5">
                  <c:v>0.73</c:v>
                </c:pt>
                <c:pt idx="6">
                  <c:v>0.73</c:v>
                </c:pt>
                <c:pt idx="7">
                  <c:v>0.73</c:v>
                </c:pt>
                <c:pt idx="8">
                  <c:v>0.73</c:v>
                </c:pt>
                <c:pt idx="9">
                  <c:v>0.73</c:v>
                </c:pt>
                <c:pt idx="10">
                  <c:v>0.73</c:v>
                </c:pt>
                <c:pt idx="11">
                  <c:v>0.73</c:v>
                </c:pt>
                <c:pt idx="12">
                  <c:v>0.73</c:v>
                </c:pt>
                <c:pt idx="13">
                  <c:v>0.73</c:v>
                </c:pt>
                <c:pt idx="14">
                  <c:v>0.73</c:v>
                </c:pt>
                <c:pt idx="15">
                  <c:v>0.73</c:v>
                </c:pt>
                <c:pt idx="16">
                  <c:v>0.73</c:v>
                </c:pt>
                <c:pt idx="17">
                  <c:v>0.73</c:v>
                </c:pt>
                <c:pt idx="18">
                  <c:v>0.73</c:v>
                </c:pt>
                <c:pt idx="19">
                  <c:v>0.73</c:v>
                </c:pt>
                <c:pt idx="20">
                  <c:v>0.73</c:v>
                </c:pt>
                <c:pt idx="21">
                  <c:v>0.73</c:v>
                </c:pt>
                <c:pt idx="22">
                  <c:v>0.73</c:v>
                </c:pt>
                <c:pt idx="23">
                  <c:v>0.73</c:v>
                </c:pt>
                <c:pt idx="24">
                  <c:v>0.73</c:v>
                </c:pt>
                <c:pt idx="25">
                  <c:v>0.73</c:v>
                </c:pt>
                <c:pt idx="26">
                  <c:v>0.73</c:v>
                </c:pt>
                <c:pt idx="27">
                  <c:v>0.73</c:v>
                </c:pt>
                <c:pt idx="28">
                  <c:v>0.73</c:v>
                </c:pt>
                <c:pt idx="29">
                  <c:v>0.73</c:v>
                </c:pt>
                <c:pt idx="30">
                  <c:v>0.73</c:v>
                </c:pt>
                <c:pt idx="31">
                  <c:v>0.73</c:v>
                </c:pt>
                <c:pt idx="32">
                  <c:v>0.73</c:v>
                </c:pt>
                <c:pt idx="33">
                  <c:v>0.73</c:v>
                </c:pt>
                <c:pt idx="34">
                  <c:v>0.73</c:v>
                </c:pt>
                <c:pt idx="35">
                  <c:v>0.73</c:v>
                </c:pt>
                <c:pt idx="36">
                  <c:v>0.73</c:v>
                </c:pt>
                <c:pt idx="37">
                  <c:v>0.73</c:v>
                </c:pt>
                <c:pt idx="38">
                  <c:v>0.73</c:v>
                </c:pt>
                <c:pt idx="39">
                  <c:v>0.73</c:v>
                </c:pt>
                <c:pt idx="40">
                  <c:v>0.73</c:v>
                </c:pt>
                <c:pt idx="41">
                  <c:v>0.73</c:v>
                </c:pt>
                <c:pt idx="42">
                  <c:v>0.73</c:v>
                </c:pt>
                <c:pt idx="43">
                  <c:v>0.73</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44"/>
                <c:pt idx="0">
                  <c:v>DR ALISTAIR ASHTON</c:v>
                </c:pt>
                <c:pt idx="1">
                  <c:v>LEIGH FAMILY PRACTICE</c:v>
                </c:pt>
                <c:pt idx="2">
                  <c:v>DR R ANDERSON &amp; DR M AHMED</c:v>
                </c:pt>
                <c:pt idx="3">
                  <c:v>INTRAHEALTH TYLDESLEY</c:v>
                </c:pt>
                <c:pt idx="4">
                  <c:v>PEMBERTON SURGERY</c:v>
                </c:pt>
                <c:pt idx="5">
                  <c:v>BEECH HILL MEDICAL PRACTICE</c:v>
                </c:pt>
                <c:pt idx="6">
                  <c:v>PENNYGATE MEDICAL CENTRE</c:v>
                </c:pt>
                <c:pt idx="7">
                  <c:v>ASPULL SURGERY</c:v>
                </c:pt>
                <c:pt idx="8">
                  <c:v>BRADSHAW MEDICAL CENTRE</c:v>
                </c:pt>
                <c:pt idx="9">
                  <c:v>SULLIVAN WAY SURGERY</c:v>
                </c:pt>
                <c:pt idx="10">
                  <c:v>DR PATEL, KAMATH &amp; PARTNERS</c:v>
                </c:pt>
                <c:pt idx="11">
                  <c:v>BRYN CROSS SURGERY</c:v>
                </c:pt>
                <c:pt idx="12">
                  <c:v>INCE SURGERY</c:v>
                </c:pt>
                <c:pt idx="13">
                  <c:v>DR TUN &amp; PARTNERS</c:v>
                </c:pt>
                <c:pt idx="14">
                  <c:v>THOMPSON ART</c:v>
                </c:pt>
                <c:pt idx="15">
                  <c:v>INTRAHEALTH FAMILY PRACT</c:v>
                </c:pt>
                <c:pt idx="16">
                  <c:v>THE DICCONSON GROUP PRACTICE</c:v>
                </c:pt>
                <c:pt idx="17">
                  <c:v>DR SPIELMANN &amp; PARTNERS</c:v>
                </c:pt>
                <c:pt idx="18">
                  <c:v>INTRAHEALTH PLATT BRIDGE</c:v>
                </c:pt>
                <c:pt idx="19">
                  <c:v>INTRAHEALTH MARSH GREEN</c:v>
                </c:pt>
                <c:pt idx="20">
                  <c:v>DR ANIS &amp; ANIS</c:v>
                </c:pt>
                <c:pt idx="21">
                  <c:v>CCG</c:v>
                </c:pt>
                <c:pt idx="22">
                  <c:v>PITALIA SK</c:v>
                </c:pt>
                <c:pt idx="23">
                  <c:v>ZAMAN</c:v>
                </c:pt>
                <c:pt idx="24">
                  <c:v>STANDISH MEDICAL PRACTICE</c:v>
                </c:pt>
                <c:pt idx="25">
                  <c:v>DR MUNRO &amp; PARTNERS</c:v>
                </c:pt>
                <c:pt idx="26">
                  <c:v>BROOKMILL MEDICAL CENTRE</c:v>
                </c:pt>
                <c:pt idx="27">
                  <c:v>KHATRI K</c:v>
                </c:pt>
                <c:pt idx="28">
                  <c:v>XAVIER CA</c:v>
                </c:pt>
                <c:pt idx="29">
                  <c:v>DRS D'ARIFAT, ELISLAM, WAN &amp; SHAIKH</c:v>
                </c:pt>
                <c:pt idx="30">
                  <c:v>PLATT BRIDGE HEALTH CENTRE</c:v>
                </c:pt>
                <c:pt idx="31">
                  <c:v>FOXLEIGH FAMILY SURGERY</c:v>
                </c:pt>
                <c:pt idx="32">
                  <c:v>DOUBLET-STEWART MPH</c:v>
                </c:pt>
                <c:pt idx="33">
                  <c:v>ULLAH M</c:v>
                </c:pt>
                <c:pt idx="34">
                  <c:v>SAXENA L</c:v>
                </c:pt>
                <c:pt idx="35">
                  <c:v>LOWER INCE SURGERY</c:v>
                </c:pt>
                <c:pt idx="36">
                  <c:v>OLLERTON A</c:v>
                </c:pt>
                <c:pt idx="37">
                  <c:v>THE CHANDLER SURGERY</c:v>
                </c:pt>
                <c:pt idx="38">
                  <c:v>SHAHBAZI SS</c:v>
                </c:pt>
                <c:pt idx="39">
                  <c:v>INTRAHEALTH LSV</c:v>
                </c:pt>
                <c:pt idx="40">
                  <c:v>MEDICENTRE</c:v>
                </c:pt>
                <c:pt idx="41">
                  <c:v>DR TRIVEDI &amp; TRIVEDI</c:v>
                </c:pt>
                <c:pt idx="42">
                  <c:v>DR KK CHAN</c:v>
                </c:pt>
                <c:pt idx="43">
                  <c:v>DR S VASANTH</c:v>
                </c:pt>
              </c:strCache>
            </c:strRef>
          </c:cat>
          <c:val>
            <c:numRef>
              <c:f>Sheet1!$C$2:$C$45</c:f>
              <c:numCache>
                <c:formatCode>0%</c:formatCode>
                <c:ptCount val="44"/>
                <c:pt idx="0">
                  <c:v>0.49</c:v>
                </c:pt>
                <c:pt idx="1">
                  <c:v>0.52</c:v>
                </c:pt>
                <c:pt idx="2">
                  <c:v>0.59</c:v>
                </c:pt>
                <c:pt idx="3">
                  <c:v>0.62</c:v>
                </c:pt>
                <c:pt idx="4">
                  <c:v>0.63</c:v>
                </c:pt>
                <c:pt idx="5">
                  <c:v>0.66</c:v>
                </c:pt>
                <c:pt idx="6">
                  <c:v>0.66</c:v>
                </c:pt>
                <c:pt idx="7">
                  <c:v>0.68</c:v>
                </c:pt>
                <c:pt idx="8">
                  <c:v>0.69</c:v>
                </c:pt>
                <c:pt idx="9">
                  <c:v>0.69</c:v>
                </c:pt>
                <c:pt idx="10">
                  <c:v>0.7</c:v>
                </c:pt>
                <c:pt idx="11">
                  <c:v>0.7</c:v>
                </c:pt>
                <c:pt idx="12">
                  <c:v>0.7</c:v>
                </c:pt>
                <c:pt idx="13">
                  <c:v>0.71</c:v>
                </c:pt>
                <c:pt idx="14">
                  <c:v>0.73</c:v>
                </c:pt>
                <c:pt idx="15">
                  <c:v>0.73</c:v>
                </c:pt>
                <c:pt idx="16">
                  <c:v>0.74</c:v>
                </c:pt>
                <c:pt idx="17">
                  <c:v>0.74</c:v>
                </c:pt>
                <c:pt idx="18">
                  <c:v>0.75</c:v>
                </c:pt>
                <c:pt idx="19">
                  <c:v>0.75</c:v>
                </c:pt>
                <c:pt idx="20">
                  <c:v>0.76</c:v>
                </c:pt>
                <c:pt idx="21">
                  <c:v>-10</c:v>
                </c:pt>
                <c:pt idx="22">
                  <c:v>0.78</c:v>
                </c:pt>
                <c:pt idx="23">
                  <c:v>0.79</c:v>
                </c:pt>
                <c:pt idx="24">
                  <c:v>0.79</c:v>
                </c:pt>
                <c:pt idx="25">
                  <c:v>0.79</c:v>
                </c:pt>
                <c:pt idx="26">
                  <c:v>0.79</c:v>
                </c:pt>
                <c:pt idx="27">
                  <c:v>0.79</c:v>
                </c:pt>
                <c:pt idx="28">
                  <c:v>0.79</c:v>
                </c:pt>
                <c:pt idx="29">
                  <c:v>0.8</c:v>
                </c:pt>
                <c:pt idx="30">
                  <c:v>0.81</c:v>
                </c:pt>
                <c:pt idx="31">
                  <c:v>0.81</c:v>
                </c:pt>
                <c:pt idx="32">
                  <c:v>0.81</c:v>
                </c:pt>
                <c:pt idx="33">
                  <c:v>0.82</c:v>
                </c:pt>
                <c:pt idx="34">
                  <c:v>0.82</c:v>
                </c:pt>
                <c:pt idx="35">
                  <c:v>0.82</c:v>
                </c:pt>
                <c:pt idx="36">
                  <c:v>0.82</c:v>
                </c:pt>
                <c:pt idx="37">
                  <c:v>0.83</c:v>
                </c:pt>
                <c:pt idx="38">
                  <c:v>0.83</c:v>
                </c:pt>
                <c:pt idx="39">
                  <c:v>0.83</c:v>
                </c:pt>
                <c:pt idx="40">
                  <c:v>0.84</c:v>
                </c:pt>
                <c:pt idx="41">
                  <c:v>0.84</c:v>
                </c:pt>
                <c:pt idx="42">
                  <c:v>0.84</c:v>
                </c:pt>
                <c:pt idx="43">
                  <c:v>0.84</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0.77</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03390208"/>
        <c:axId val="103392768"/>
      </c:lineChart>
      <c:catAx>
        <c:axId val="103390208"/>
        <c:scaling>
          <c:orientation val="minMax"/>
        </c:scaling>
        <c:delete val="0"/>
        <c:axPos val="b"/>
        <c:majorTickMark val="out"/>
        <c:minorTickMark val="none"/>
        <c:tickLblPos val="nextTo"/>
        <c:txPr>
          <a:bodyPr rot="-5400000" vert="horz"/>
          <a:lstStyle/>
          <a:p>
            <a:pPr>
              <a:defRPr sz="700"/>
            </a:pPr>
            <a:endParaRPr lang="en-US"/>
          </a:p>
        </c:txPr>
        <c:crossAx val="103392768"/>
        <c:crosses val="autoZero"/>
        <c:auto val="1"/>
        <c:lblAlgn val="ctr"/>
        <c:lblOffset val="100"/>
        <c:noMultiLvlLbl val="0"/>
      </c:catAx>
      <c:valAx>
        <c:axId val="103392768"/>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03390208"/>
        <c:crosses val="autoZero"/>
        <c:crossBetween val="between"/>
      </c:valAx>
      <c:valAx>
        <c:axId val="103394304"/>
        <c:scaling>
          <c:orientation val="minMax"/>
          <c:max val="1"/>
          <c:min val="0"/>
        </c:scaling>
        <c:delete val="0"/>
        <c:axPos val="r"/>
        <c:numFmt formatCode="General" sourceLinked="1"/>
        <c:majorTickMark val="none"/>
        <c:minorTickMark val="none"/>
        <c:tickLblPos val="none"/>
        <c:spPr>
          <a:ln>
            <a:noFill/>
          </a:ln>
        </c:spPr>
        <c:crossAx val="103412480"/>
        <c:crosses val="max"/>
        <c:crossBetween val="between"/>
      </c:valAx>
      <c:catAx>
        <c:axId val="103412480"/>
        <c:scaling>
          <c:orientation val="minMax"/>
        </c:scaling>
        <c:delete val="1"/>
        <c:axPos val="b"/>
        <c:majorTickMark val="out"/>
        <c:minorTickMark val="none"/>
        <c:tickLblPos val="nextTo"/>
        <c:crossAx val="10339430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22"/>
                <c:pt idx="0">
                  <c:v>ASTLEY GENERAL PRACTICE</c:v>
                </c:pt>
                <c:pt idx="1">
                  <c:v>DR MAUNG &amp; PARTNERS</c:v>
                </c:pt>
                <c:pt idx="2">
                  <c:v>BRAITHWAITE SURGERY</c:v>
                </c:pt>
                <c:pt idx="3">
                  <c:v>DR M PAL</c:v>
                </c:pt>
                <c:pt idx="4">
                  <c:v>DR ELLIS &amp; KREPPEL</c:v>
                </c:pt>
                <c:pt idx="5">
                  <c:v>SIVAKUMAR &amp; PARTNER</c:v>
                </c:pt>
                <c:pt idx="6">
                  <c:v>DALTON TM</c:v>
                </c:pt>
                <c:pt idx="7">
                  <c:v>MARUS BRIDGE PRACTICE</c:v>
                </c:pt>
                <c:pt idx="8">
                  <c:v>GUPTA K</c:v>
                </c:pt>
                <c:pt idx="9">
                  <c:v>DR CP KHATRI</c:v>
                </c:pt>
                <c:pt idx="10">
                  <c:v>ESA BH</c:v>
                </c:pt>
                <c:pt idx="11">
                  <c:v>DR S N SHARMA AND PARTNER</c:v>
                </c:pt>
                <c:pt idx="12">
                  <c:v>PREMIER HEALTH TEAM</c:v>
                </c:pt>
                <c:pt idx="13">
                  <c:v>GRASMERE SURGERY</c:v>
                </c:pt>
                <c:pt idx="14">
                  <c:v>DAS DN</c:v>
                </c:pt>
                <c:pt idx="15">
                  <c:v>ELLIOT STREET SURGERY</c:v>
                </c:pt>
                <c:pt idx="16">
                  <c:v>LILFORD PARK SURGERY</c:v>
                </c:pt>
                <c:pt idx="17">
                  <c:v>DR AK &amp; N ATREY</c:v>
                </c:pt>
                <c:pt idx="18">
                  <c:v>DR JD SEABROOK</c:v>
                </c:pt>
                <c:pt idx="19">
                  <c:v>GRASMERE SURGERY</c:v>
                </c:pt>
                <c:pt idx="20">
                  <c:v>HATIKAKOTY N</c:v>
                </c:pt>
                <c:pt idx="21">
                  <c:v>DR PT MAHADEVAPPA</c:v>
                </c:pt>
              </c:strCache>
            </c:strRef>
          </c:cat>
          <c:val>
            <c:numRef>
              <c:f>Sheet1!$D$2:$D$45</c:f>
              <c:numCache>
                <c:formatCode>General</c:formatCode>
                <c:ptCount val="44"/>
              </c:numCache>
            </c:numRef>
          </c:val>
        </c:ser>
        <c:ser>
          <c:idx val="3"/>
          <c:order val="3"/>
          <c:tx>
            <c:strRef>
              <c:f>Sheet1!$E$1</c:f>
              <c:strCache>
                <c:ptCount val="1"/>
                <c:pt idx="0">
                  <c:v>Column1</c:v>
                </c:pt>
              </c:strCache>
            </c:strRef>
          </c:tx>
          <c:invertIfNegative val="0"/>
          <c:cat>
            <c:strRef>
              <c:f>Sheet1!$A$2:$A$45</c:f>
              <c:strCache>
                <c:ptCount val="22"/>
                <c:pt idx="0">
                  <c:v>ASTLEY GENERAL PRACTICE</c:v>
                </c:pt>
                <c:pt idx="1">
                  <c:v>DR MAUNG &amp; PARTNERS</c:v>
                </c:pt>
                <c:pt idx="2">
                  <c:v>BRAITHWAITE SURGERY</c:v>
                </c:pt>
                <c:pt idx="3">
                  <c:v>DR M PAL</c:v>
                </c:pt>
                <c:pt idx="4">
                  <c:v>DR ELLIS &amp; KREPPEL</c:v>
                </c:pt>
                <c:pt idx="5">
                  <c:v>SIVAKUMAR &amp; PARTNER</c:v>
                </c:pt>
                <c:pt idx="6">
                  <c:v>DALTON TM</c:v>
                </c:pt>
                <c:pt idx="7">
                  <c:v>MARUS BRIDGE PRACTICE</c:v>
                </c:pt>
                <c:pt idx="8">
                  <c:v>GUPTA K</c:v>
                </c:pt>
                <c:pt idx="9">
                  <c:v>DR CP KHATRI</c:v>
                </c:pt>
                <c:pt idx="10">
                  <c:v>ESA BH</c:v>
                </c:pt>
                <c:pt idx="11">
                  <c:v>DR S N SHARMA AND PARTNER</c:v>
                </c:pt>
                <c:pt idx="12">
                  <c:v>PREMIER HEALTH TEAM</c:v>
                </c:pt>
                <c:pt idx="13">
                  <c:v>GRASMERE SURGERY</c:v>
                </c:pt>
                <c:pt idx="14">
                  <c:v>DAS DN</c:v>
                </c:pt>
                <c:pt idx="15">
                  <c:v>ELLIOT STREET SURGERY</c:v>
                </c:pt>
                <c:pt idx="16">
                  <c:v>LILFORD PARK SURGERY</c:v>
                </c:pt>
                <c:pt idx="17">
                  <c:v>DR AK &amp; N ATREY</c:v>
                </c:pt>
                <c:pt idx="18">
                  <c:v>DR JD SEABROOK</c:v>
                </c:pt>
                <c:pt idx="19">
                  <c:v>GRASMERE SURGERY</c:v>
                </c:pt>
                <c:pt idx="20">
                  <c:v>HATIKAKOTY N</c:v>
                </c:pt>
                <c:pt idx="21">
                  <c:v>DR PT MAHADEVAPPA</c:v>
                </c:pt>
              </c:strCache>
            </c:strRef>
          </c:cat>
          <c:val>
            <c:numRef>
              <c:f>Sheet1!$E$2:$E$45</c:f>
              <c:numCache>
                <c:formatCode>General</c:formatCode>
                <c:ptCount val="44"/>
              </c:numCache>
            </c:numRef>
          </c:val>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22"/>
                <c:pt idx="0">
                  <c:v>ASTLEY GENERAL PRACTICE</c:v>
                </c:pt>
                <c:pt idx="1">
                  <c:v>DR MAUNG &amp; PARTNERS</c:v>
                </c:pt>
                <c:pt idx="2">
                  <c:v>BRAITHWAITE SURGERY</c:v>
                </c:pt>
                <c:pt idx="3">
                  <c:v>DR M PAL</c:v>
                </c:pt>
                <c:pt idx="4">
                  <c:v>DR ELLIS &amp; KREPPEL</c:v>
                </c:pt>
                <c:pt idx="5">
                  <c:v>SIVAKUMAR &amp; PARTNER</c:v>
                </c:pt>
                <c:pt idx="6">
                  <c:v>DALTON TM</c:v>
                </c:pt>
                <c:pt idx="7">
                  <c:v>MARUS BRIDGE PRACTICE</c:v>
                </c:pt>
                <c:pt idx="8">
                  <c:v>GUPTA K</c:v>
                </c:pt>
                <c:pt idx="9">
                  <c:v>DR CP KHATRI</c:v>
                </c:pt>
                <c:pt idx="10">
                  <c:v>ESA BH</c:v>
                </c:pt>
                <c:pt idx="11">
                  <c:v>DR S N SHARMA AND PARTNER</c:v>
                </c:pt>
                <c:pt idx="12">
                  <c:v>PREMIER HEALTH TEAM</c:v>
                </c:pt>
                <c:pt idx="13">
                  <c:v>GRASMERE SURGERY</c:v>
                </c:pt>
                <c:pt idx="14">
                  <c:v>DAS DN</c:v>
                </c:pt>
                <c:pt idx="15">
                  <c:v>ELLIOT STREET SURGERY</c:v>
                </c:pt>
                <c:pt idx="16">
                  <c:v>LILFORD PARK SURGERY</c:v>
                </c:pt>
                <c:pt idx="17">
                  <c:v>DR AK &amp; N ATREY</c:v>
                </c:pt>
                <c:pt idx="18">
                  <c:v>DR JD SEABROOK</c:v>
                </c:pt>
                <c:pt idx="19">
                  <c:v>GRASMERE SURGERY</c:v>
                </c:pt>
                <c:pt idx="20">
                  <c:v>HATIKAKOTY N</c:v>
                </c:pt>
                <c:pt idx="21">
                  <c:v>DR PT MAHADEVAPPA</c:v>
                </c:pt>
              </c:strCache>
            </c:strRef>
          </c:cat>
          <c:val>
            <c:numRef>
              <c:f>Sheet1!$F$2:$F$45</c:f>
              <c:numCache>
                <c:formatCode>General</c:formatCode>
                <c:ptCount val="44"/>
                <c:pt idx="0">
                  <c:v>0.84</c:v>
                </c:pt>
                <c:pt idx="1">
                  <c:v>0.85</c:v>
                </c:pt>
                <c:pt idx="2">
                  <c:v>0.86</c:v>
                </c:pt>
                <c:pt idx="3">
                  <c:v>0.86</c:v>
                </c:pt>
                <c:pt idx="4">
                  <c:v>0.86</c:v>
                </c:pt>
                <c:pt idx="5">
                  <c:v>0.87</c:v>
                </c:pt>
                <c:pt idx="6">
                  <c:v>0.87</c:v>
                </c:pt>
                <c:pt idx="7">
                  <c:v>0.88</c:v>
                </c:pt>
                <c:pt idx="8">
                  <c:v>0.88</c:v>
                </c:pt>
                <c:pt idx="9">
                  <c:v>0.9</c:v>
                </c:pt>
                <c:pt idx="10">
                  <c:v>0.9</c:v>
                </c:pt>
                <c:pt idx="11">
                  <c:v>0.9</c:v>
                </c:pt>
                <c:pt idx="12">
                  <c:v>0.9</c:v>
                </c:pt>
                <c:pt idx="13">
                  <c:v>0.92</c:v>
                </c:pt>
                <c:pt idx="14">
                  <c:v>0.92</c:v>
                </c:pt>
                <c:pt idx="15">
                  <c:v>0.94</c:v>
                </c:pt>
                <c:pt idx="16">
                  <c:v>0.95</c:v>
                </c:pt>
                <c:pt idx="17">
                  <c:v>0.95</c:v>
                </c:pt>
                <c:pt idx="18">
                  <c:v>0.96</c:v>
                </c:pt>
                <c:pt idx="19">
                  <c:v>0.96</c:v>
                </c:pt>
                <c:pt idx="20">
                  <c:v>0.98</c:v>
                </c:pt>
                <c:pt idx="21">
                  <c:v>0.98</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er>
        <c:ser>
          <c:idx val="5"/>
          <c:order val="5"/>
          <c:tx>
            <c:strRef>
              <c:f>Sheet1!$G$1</c:f>
              <c:strCache>
                <c:ptCount val="1"/>
                <c:pt idx="0">
                  <c:v>Column3</c:v>
                </c:pt>
              </c:strCache>
            </c:strRef>
          </c:tx>
          <c:invertIfNegative val="0"/>
          <c:cat>
            <c:strRef>
              <c:f>Sheet1!$A$2:$A$45</c:f>
              <c:strCache>
                <c:ptCount val="22"/>
                <c:pt idx="0">
                  <c:v>ASTLEY GENERAL PRACTICE</c:v>
                </c:pt>
                <c:pt idx="1">
                  <c:v>DR MAUNG &amp; PARTNERS</c:v>
                </c:pt>
                <c:pt idx="2">
                  <c:v>BRAITHWAITE SURGERY</c:v>
                </c:pt>
                <c:pt idx="3">
                  <c:v>DR M PAL</c:v>
                </c:pt>
                <c:pt idx="4">
                  <c:v>DR ELLIS &amp; KREPPEL</c:v>
                </c:pt>
                <c:pt idx="5">
                  <c:v>SIVAKUMAR &amp; PARTNER</c:v>
                </c:pt>
                <c:pt idx="6">
                  <c:v>DALTON TM</c:v>
                </c:pt>
                <c:pt idx="7">
                  <c:v>MARUS BRIDGE PRACTICE</c:v>
                </c:pt>
                <c:pt idx="8">
                  <c:v>GUPTA K</c:v>
                </c:pt>
                <c:pt idx="9">
                  <c:v>DR CP KHATRI</c:v>
                </c:pt>
                <c:pt idx="10">
                  <c:v>ESA BH</c:v>
                </c:pt>
                <c:pt idx="11">
                  <c:v>DR S N SHARMA AND PARTNER</c:v>
                </c:pt>
                <c:pt idx="12">
                  <c:v>PREMIER HEALTH TEAM</c:v>
                </c:pt>
                <c:pt idx="13">
                  <c:v>GRASMERE SURGERY</c:v>
                </c:pt>
                <c:pt idx="14">
                  <c:v>DAS DN</c:v>
                </c:pt>
                <c:pt idx="15">
                  <c:v>ELLIOT STREET SURGERY</c:v>
                </c:pt>
                <c:pt idx="16">
                  <c:v>LILFORD PARK SURGERY</c:v>
                </c:pt>
                <c:pt idx="17">
                  <c:v>DR AK &amp; N ATREY</c:v>
                </c:pt>
                <c:pt idx="18">
                  <c:v>DR JD SEABROOK</c:v>
                </c:pt>
                <c:pt idx="19">
                  <c:v>GRASMERE SURGERY</c:v>
                </c:pt>
                <c:pt idx="20">
                  <c:v>HATIKAKOTY N</c:v>
                </c:pt>
                <c:pt idx="21">
                  <c:v>DR PT MAHADEVAPPA</c:v>
                </c:pt>
              </c:strCache>
            </c:strRef>
          </c:cat>
          <c:val>
            <c:numRef>
              <c:f>Sheet1!$G$2:$G$45</c:f>
              <c:numCache>
                <c:formatCode>General</c:formatCode>
                <c:ptCount val="44"/>
              </c:numCache>
            </c:numRef>
          </c:val>
        </c:ser>
        <c:ser>
          <c:idx val="6"/>
          <c:order val="6"/>
          <c:tx>
            <c:strRef>
              <c:f>Sheet1!$H$1</c:f>
              <c:strCache>
                <c:ptCount val="1"/>
                <c:pt idx="0">
                  <c:v>Column4</c:v>
                </c:pt>
              </c:strCache>
            </c:strRef>
          </c:tx>
          <c:invertIfNegative val="0"/>
          <c:cat>
            <c:strRef>
              <c:f>Sheet1!$A$2:$A$45</c:f>
              <c:strCache>
                <c:ptCount val="22"/>
                <c:pt idx="0">
                  <c:v>ASTLEY GENERAL PRACTICE</c:v>
                </c:pt>
                <c:pt idx="1">
                  <c:v>DR MAUNG &amp; PARTNERS</c:v>
                </c:pt>
                <c:pt idx="2">
                  <c:v>BRAITHWAITE SURGERY</c:v>
                </c:pt>
                <c:pt idx="3">
                  <c:v>DR M PAL</c:v>
                </c:pt>
                <c:pt idx="4">
                  <c:v>DR ELLIS &amp; KREPPEL</c:v>
                </c:pt>
                <c:pt idx="5">
                  <c:v>SIVAKUMAR &amp; PARTNER</c:v>
                </c:pt>
                <c:pt idx="6">
                  <c:v>DALTON TM</c:v>
                </c:pt>
                <c:pt idx="7">
                  <c:v>MARUS BRIDGE PRACTICE</c:v>
                </c:pt>
                <c:pt idx="8">
                  <c:v>GUPTA K</c:v>
                </c:pt>
                <c:pt idx="9">
                  <c:v>DR CP KHATRI</c:v>
                </c:pt>
                <c:pt idx="10">
                  <c:v>ESA BH</c:v>
                </c:pt>
                <c:pt idx="11">
                  <c:v>DR S N SHARMA AND PARTNER</c:v>
                </c:pt>
                <c:pt idx="12">
                  <c:v>PREMIER HEALTH TEAM</c:v>
                </c:pt>
                <c:pt idx="13">
                  <c:v>GRASMERE SURGERY</c:v>
                </c:pt>
                <c:pt idx="14">
                  <c:v>DAS DN</c:v>
                </c:pt>
                <c:pt idx="15">
                  <c:v>ELLIOT STREET SURGERY</c:v>
                </c:pt>
                <c:pt idx="16">
                  <c:v>LILFORD PARK SURGERY</c:v>
                </c:pt>
                <c:pt idx="17">
                  <c:v>DR AK &amp; N ATREY</c:v>
                </c:pt>
                <c:pt idx="18">
                  <c:v>DR JD SEABROOK</c:v>
                </c:pt>
                <c:pt idx="19">
                  <c:v>GRASMERE SURGERY</c:v>
                </c:pt>
                <c:pt idx="20">
                  <c:v>HATIKAKOTY N</c:v>
                </c:pt>
                <c:pt idx="21">
                  <c:v>DR PT MAHADEVAPPA</c:v>
                </c:pt>
              </c:strCache>
            </c:strRef>
          </c:cat>
          <c:val>
            <c:numRef>
              <c:f>Sheet1!$H$2:$H$45</c:f>
              <c:numCache>
                <c:formatCode>General</c:formatCode>
                <c:ptCount val="44"/>
              </c:numCache>
            </c:numRef>
          </c:val>
        </c:ser>
        <c:dLbls>
          <c:showLegendKey val="0"/>
          <c:showVal val="0"/>
          <c:showCatName val="0"/>
          <c:showSerName val="0"/>
          <c:showPercent val="0"/>
          <c:showBubbleSize val="0"/>
        </c:dLbls>
        <c:gapWidth val="500"/>
        <c:axId val="103962112"/>
        <c:axId val="10396057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22"/>
                <c:pt idx="0">
                  <c:v>ASTLEY GENERAL PRACTICE</c:v>
                </c:pt>
                <c:pt idx="1">
                  <c:v>DR MAUNG &amp; PARTNERS</c:v>
                </c:pt>
                <c:pt idx="2">
                  <c:v>BRAITHWAITE SURGERY</c:v>
                </c:pt>
                <c:pt idx="3">
                  <c:v>DR M PAL</c:v>
                </c:pt>
                <c:pt idx="4">
                  <c:v>DR ELLIS &amp; KREPPEL</c:v>
                </c:pt>
                <c:pt idx="5">
                  <c:v>SIVAKUMAR &amp; PARTNER</c:v>
                </c:pt>
                <c:pt idx="6">
                  <c:v>DALTON TM</c:v>
                </c:pt>
                <c:pt idx="7">
                  <c:v>MARUS BRIDGE PRACTICE</c:v>
                </c:pt>
                <c:pt idx="8">
                  <c:v>GUPTA K</c:v>
                </c:pt>
                <c:pt idx="9">
                  <c:v>DR CP KHATRI</c:v>
                </c:pt>
                <c:pt idx="10">
                  <c:v>ESA BH</c:v>
                </c:pt>
                <c:pt idx="11">
                  <c:v>DR S N SHARMA AND PARTNER</c:v>
                </c:pt>
                <c:pt idx="12">
                  <c:v>PREMIER HEALTH TEAM</c:v>
                </c:pt>
                <c:pt idx="13">
                  <c:v>GRASMERE SURGERY</c:v>
                </c:pt>
                <c:pt idx="14">
                  <c:v>DAS DN</c:v>
                </c:pt>
                <c:pt idx="15">
                  <c:v>ELLIOT STREET SURGERY</c:v>
                </c:pt>
                <c:pt idx="16">
                  <c:v>LILFORD PARK SURGERY</c:v>
                </c:pt>
                <c:pt idx="17">
                  <c:v>DR AK &amp; N ATREY</c:v>
                </c:pt>
                <c:pt idx="18">
                  <c:v>DR JD SEABROOK</c:v>
                </c:pt>
                <c:pt idx="19">
                  <c:v>GRASMERE SURGERY</c:v>
                </c:pt>
                <c:pt idx="20">
                  <c:v>HATIKAKOTY N</c:v>
                </c:pt>
                <c:pt idx="21">
                  <c:v>DR PT MAHADEVAPPA</c:v>
                </c:pt>
              </c:strCache>
            </c:strRef>
          </c:cat>
          <c:val>
            <c:numRef>
              <c:f>Sheet1!$B$2:$B$45</c:f>
              <c:numCache>
                <c:formatCode>0%</c:formatCode>
                <c:ptCount val="44"/>
                <c:pt idx="0">
                  <c:v>0.73</c:v>
                </c:pt>
                <c:pt idx="1">
                  <c:v>0.73</c:v>
                </c:pt>
                <c:pt idx="2">
                  <c:v>0.73</c:v>
                </c:pt>
                <c:pt idx="3">
                  <c:v>0.73</c:v>
                </c:pt>
                <c:pt idx="4">
                  <c:v>0.73</c:v>
                </c:pt>
                <c:pt idx="5">
                  <c:v>0.73</c:v>
                </c:pt>
                <c:pt idx="6">
                  <c:v>0.73</c:v>
                </c:pt>
                <c:pt idx="7">
                  <c:v>0.73</c:v>
                </c:pt>
                <c:pt idx="8">
                  <c:v>0.73</c:v>
                </c:pt>
                <c:pt idx="9">
                  <c:v>0.73</c:v>
                </c:pt>
                <c:pt idx="10">
                  <c:v>0.73</c:v>
                </c:pt>
                <c:pt idx="11">
                  <c:v>0.73</c:v>
                </c:pt>
                <c:pt idx="12">
                  <c:v>0.73</c:v>
                </c:pt>
                <c:pt idx="13">
                  <c:v>0.73</c:v>
                </c:pt>
                <c:pt idx="14">
                  <c:v>0.73</c:v>
                </c:pt>
                <c:pt idx="15">
                  <c:v>0.73</c:v>
                </c:pt>
                <c:pt idx="16">
                  <c:v>0.73</c:v>
                </c:pt>
                <c:pt idx="17">
                  <c:v>0.73</c:v>
                </c:pt>
                <c:pt idx="18">
                  <c:v>0.73</c:v>
                </c:pt>
                <c:pt idx="19">
                  <c:v>0.73</c:v>
                </c:pt>
                <c:pt idx="20">
                  <c:v>0.73</c:v>
                </c:pt>
                <c:pt idx="21">
                  <c:v>0.73</c:v>
                </c:pt>
                <c:pt idx="22">
                  <c:v>0.73</c:v>
                </c:pt>
                <c:pt idx="23">
                  <c:v>0.73</c:v>
                </c:pt>
                <c:pt idx="24">
                  <c:v>0.73</c:v>
                </c:pt>
                <c:pt idx="25">
                  <c:v>0.73</c:v>
                </c:pt>
                <c:pt idx="26">
                  <c:v>0.73</c:v>
                </c:pt>
                <c:pt idx="27">
                  <c:v>0.73</c:v>
                </c:pt>
                <c:pt idx="28">
                  <c:v>0.73</c:v>
                </c:pt>
                <c:pt idx="29">
                  <c:v>0.73</c:v>
                </c:pt>
                <c:pt idx="30">
                  <c:v>0.73</c:v>
                </c:pt>
                <c:pt idx="31">
                  <c:v>0.73</c:v>
                </c:pt>
                <c:pt idx="32">
                  <c:v>0.73</c:v>
                </c:pt>
                <c:pt idx="33">
                  <c:v>0.73</c:v>
                </c:pt>
                <c:pt idx="34">
                  <c:v>0.73</c:v>
                </c:pt>
                <c:pt idx="35">
                  <c:v>0.73</c:v>
                </c:pt>
                <c:pt idx="36">
                  <c:v>0.73</c:v>
                </c:pt>
                <c:pt idx="37">
                  <c:v>0.73</c:v>
                </c:pt>
                <c:pt idx="38">
                  <c:v>0.73</c:v>
                </c:pt>
                <c:pt idx="39">
                  <c:v>0.73</c:v>
                </c:pt>
                <c:pt idx="40">
                  <c:v>0.73</c:v>
                </c:pt>
                <c:pt idx="41">
                  <c:v>0.73</c:v>
                </c:pt>
                <c:pt idx="42">
                  <c:v>0.73</c:v>
                </c:pt>
                <c:pt idx="43">
                  <c:v>0.73</c:v>
                </c:pt>
              </c:numCache>
            </c:numRef>
          </c:val>
          <c:smooth val="0"/>
        </c:ser>
        <c:ser>
          <c:idx val="1"/>
          <c:order val="1"/>
          <c:tx>
            <c:strRef>
              <c:f>Sheet1!$C$1</c:f>
              <c:strCache>
                <c:ptCount val="1"/>
                <c:pt idx="0">
                  <c:v>Performance</c:v>
                </c:pt>
              </c:strCache>
            </c:strRef>
          </c:tx>
          <c:spPr>
            <a:ln>
              <a:noFill/>
            </a:ln>
          </c:spPr>
          <c:marker>
            <c:symbol val="circle"/>
            <c:size val="6"/>
          </c:marker>
          <c:dPt>
            <c:idx val="15"/>
            <c:bubble3D val="0"/>
          </c:dPt>
          <c:dPt>
            <c:idx val="16"/>
            <c:bubble3D val="0"/>
          </c:dPt>
          <c:dPt>
            <c:idx val="23"/>
            <c:bubble3D val="0"/>
          </c:dPt>
          <c:cat>
            <c:strRef>
              <c:f>Sheet1!$A$2:$A$45</c:f>
              <c:strCache>
                <c:ptCount val="22"/>
                <c:pt idx="0">
                  <c:v>ASTLEY GENERAL PRACTICE</c:v>
                </c:pt>
                <c:pt idx="1">
                  <c:v>DR MAUNG &amp; PARTNERS</c:v>
                </c:pt>
                <c:pt idx="2">
                  <c:v>BRAITHWAITE SURGERY</c:v>
                </c:pt>
                <c:pt idx="3">
                  <c:v>DR M PAL</c:v>
                </c:pt>
                <c:pt idx="4">
                  <c:v>DR ELLIS &amp; KREPPEL</c:v>
                </c:pt>
                <c:pt idx="5">
                  <c:v>SIVAKUMAR &amp; PARTNER</c:v>
                </c:pt>
                <c:pt idx="6">
                  <c:v>DALTON TM</c:v>
                </c:pt>
                <c:pt idx="7">
                  <c:v>MARUS BRIDGE PRACTICE</c:v>
                </c:pt>
                <c:pt idx="8">
                  <c:v>GUPTA K</c:v>
                </c:pt>
                <c:pt idx="9">
                  <c:v>DR CP KHATRI</c:v>
                </c:pt>
                <c:pt idx="10">
                  <c:v>ESA BH</c:v>
                </c:pt>
                <c:pt idx="11">
                  <c:v>DR S N SHARMA AND PARTNER</c:v>
                </c:pt>
                <c:pt idx="12">
                  <c:v>PREMIER HEALTH TEAM</c:v>
                </c:pt>
                <c:pt idx="13">
                  <c:v>GRASMERE SURGERY</c:v>
                </c:pt>
                <c:pt idx="14">
                  <c:v>DAS DN</c:v>
                </c:pt>
                <c:pt idx="15">
                  <c:v>ELLIOT STREET SURGERY</c:v>
                </c:pt>
                <c:pt idx="16">
                  <c:v>LILFORD PARK SURGERY</c:v>
                </c:pt>
                <c:pt idx="17">
                  <c:v>DR AK &amp; N ATREY</c:v>
                </c:pt>
                <c:pt idx="18">
                  <c:v>DR JD SEABROOK</c:v>
                </c:pt>
                <c:pt idx="19">
                  <c:v>GRASMERE SURGERY</c:v>
                </c:pt>
                <c:pt idx="20">
                  <c:v>HATIKAKOTY N</c:v>
                </c:pt>
                <c:pt idx="21">
                  <c:v>DR PT MAHADEVAPPA</c:v>
                </c:pt>
              </c:strCache>
            </c:strRef>
          </c:cat>
          <c:val>
            <c:numRef>
              <c:f>Sheet1!$C$2:$C$45</c:f>
              <c:numCache>
                <c:formatCode>0%</c:formatCode>
                <c:ptCount val="44"/>
                <c:pt idx="0">
                  <c:v>0.84</c:v>
                </c:pt>
                <c:pt idx="1">
                  <c:v>0.85</c:v>
                </c:pt>
                <c:pt idx="2">
                  <c:v>0.86</c:v>
                </c:pt>
                <c:pt idx="3">
                  <c:v>0.86</c:v>
                </c:pt>
                <c:pt idx="4">
                  <c:v>0.86</c:v>
                </c:pt>
                <c:pt idx="5">
                  <c:v>0.87</c:v>
                </c:pt>
                <c:pt idx="6">
                  <c:v>0.87</c:v>
                </c:pt>
                <c:pt idx="7">
                  <c:v>0.88</c:v>
                </c:pt>
                <c:pt idx="8">
                  <c:v>0.88</c:v>
                </c:pt>
                <c:pt idx="9">
                  <c:v>0.9</c:v>
                </c:pt>
                <c:pt idx="10">
                  <c:v>0.9</c:v>
                </c:pt>
                <c:pt idx="11">
                  <c:v>0.9</c:v>
                </c:pt>
                <c:pt idx="12">
                  <c:v>0.9</c:v>
                </c:pt>
                <c:pt idx="13">
                  <c:v>0.92</c:v>
                </c:pt>
                <c:pt idx="14">
                  <c:v>0.92</c:v>
                </c:pt>
                <c:pt idx="15">
                  <c:v>0.94</c:v>
                </c:pt>
                <c:pt idx="16">
                  <c:v>0.95</c:v>
                </c:pt>
                <c:pt idx="17">
                  <c:v>0.95</c:v>
                </c:pt>
                <c:pt idx="18">
                  <c:v>0.96</c:v>
                </c:pt>
                <c:pt idx="19">
                  <c:v>0.96</c:v>
                </c:pt>
                <c:pt idx="20">
                  <c:v>0.98</c:v>
                </c:pt>
                <c:pt idx="21">
                  <c:v>0.98</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ser>
        <c:dLbls>
          <c:showLegendKey val="0"/>
          <c:showVal val="0"/>
          <c:showCatName val="0"/>
          <c:showSerName val="0"/>
          <c:showPercent val="0"/>
          <c:showBubbleSize val="0"/>
        </c:dLbls>
        <c:marker val="1"/>
        <c:smooth val="0"/>
        <c:axId val="103948288"/>
        <c:axId val="103950592"/>
      </c:lineChart>
      <c:catAx>
        <c:axId val="103948288"/>
        <c:scaling>
          <c:orientation val="minMax"/>
        </c:scaling>
        <c:delete val="0"/>
        <c:axPos val="b"/>
        <c:majorTickMark val="out"/>
        <c:minorTickMark val="none"/>
        <c:tickLblPos val="nextTo"/>
        <c:txPr>
          <a:bodyPr rot="-5400000" vert="horz"/>
          <a:lstStyle/>
          <a:p>
            <a:pPr>
              <a:defRPr sz="700"/>
            </a:pPr>
            <a:endParaRPr lang="en-US"/>
          </a:p>
        </c:txPr>
        <c:crossAx val="103950592"/>
        <c:crosses val="autoZero"/>
        <c:auto val="1"/>
        <c:lblAlgn val="ctr"/>
        <c:lblOffset val="100"/>
        <c:noMultiLvlLbl val="0"/>
      </c:catAx>
      <c:valAx>
        <c:axId val="103950592"/>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103948288"/>
        <c:crosses val="autoZero"/>
        <c:crossBetween val="between"/>
      </c:valAx>
      <c:valAx>
        <c:axId val="103960576"/>
        <c:scaling>
          <c:orientation val="minMax"/>
          <c:max val="1"/>
          <c:min val="0"/>
        </c:scaling>
        <c:delete val="0"/>
        <c:axPos val="r"/>
        <c:numFmt formatCode="General" sourceLinked="1"/>
        <c:majorTickMark val="none"/>
        <c:minorTickMark val="none"/>
        <c:tickLblPos val="none"/>
        <c:spPr>
          <a:ln>
            <a:noFill/>
          </a:ln>
        </c:spPr>
        <c:crossAx val="103962112"/>
        <c:crosses val="max"/>
        <c:crossBetween val="between"/>
      </c:valAx>
      <c:catAx>
        <c:axId val="103962112"/>
        <c:scaling>
          <c:orientation val="minMax"/>
        </c:scaling>
        <c:delete val="1"/>
        <c:axPos val="b"/>
        <c:majorTickMark val="out"/>
        <c:minorTickMark val="none"/>
        <c:tickLblPos val="nextTo"/>
        <c:crossAx val="10396057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52076855400486"/>
          <c:y val="0.10438522703826561"/>
          <c:w val="0.54237810940776632"/>
          <c:h val="0.85323064600845622"/>
        </c:manualLayout>
      </c:layout>
      <c:barChart>
        <c:barDir val="bar"/>
        <c:grouping val="clustered"/>
        <c:varyColors val="0"/>
        <c:ser>
          <c:idx val="0"/>
          <c:order val="0"/>
          <c:tx>
            <c:strRef>
              <c:f>Sheet1!$B$1</c:f>
              <c:strCache>
                <c:ptCount val="1"/>
                <c:pt idx="0">
                  <c:v>Column1</c:v>
                </c:pt>
              </c:strCache>
            </c:strRef>
          </c:tx>
          <c:spPr>
            <a:solidFill>
              <a:schemeClr val="accent2">
                <a:lumMod val="40000"/>
                <a:lumOff val="60000"/>
              </a:schemeClr>
            </a:solidFill>
            <a:ln w="76200">
              <a:solidFill>
                <a:schemeClr val="bg1"/>
              </a:solidFill>
              <a:bevel/>
            </a:ln>
          </c:spPr>
          <c:invertIfNegative val="0"/>
          <c:dPt>
            <c:idx val="0"/>
            <c:invertIfNegative val="0"/>
            <c:bubble3D val="0"/>
          </c:dPt>
          <c:dLbls>
            <c:delete val="1"/>
          </c:dLbls>
          <c:cat>
            <c:strRef>
              <c:f>Sheet1!$A$2:$A$9</c:f>
              <c:strCache>
                <c:ptCount val="8"/>
                <c:pt idx="0">
                  <c:v>Don't wait too long</c:v>
                </c:pt>
                <c:pt idx="1">
                  <c:v>Wait too long</c:v>
                </c:pt>
                <c:pt idx="3">
                  <c:v>Don't wait too long</c:v>
                </c:pt>
                <c:pt idx="4">
                  <c:v>Wait too long</c:v>
                </c:pt>
                <c:pt idx="6">
                  <c:v>Don't wait too long</c:v>
                </c:pt>
                <c:pt idx="7">
                  <c:v>Wait too long</c:v>
                </c:pt>
              </c:strCache>
            </c:strRef>
          </c:cat>
          <c:val>
            <c:numRef>
              <c:f>Sheet1!$B$2:$B$9</c:f>
              <c:numCache>
                <c:formatCode>General</c:formatCode>
                <c:ptCount val="8"/>
                <c:pt idx="0">
                  <c:v>100</c:v>
                </c:pt>
                <c:pt idx="1">
                  <c:v>100</c:v>
                </c:pt>
                <c:pt idx="3">
                  <c:v>100</c:v>
                </c:pt>
                <c:pt idx="4">
                  <c:v>100</c:v>
                </c:pt>
                <c:pt idx="6">
                  <c:v>100</c:v>
                </c:pt>
                <c:pt idx="7">
                  <c:v>100</c:v>
                </c:pt>
              </c:numCache>
            </c:numRef>
          </c:val>
        </c:ser>
        <c:ser>
          <c:idx val="1"/>
          <c:order val="1"/>
          <c:tx>
            <c:strRef>
              <c:f>Sheet1!$C$1</c:f>
              <c:strCache>
                <c:ptCount val="1"/>
                <c:pt idx="0">
                  <c:v>Column2</c:v>
                </c:pt>
              </c:strCache>
            </c:strRef>
          </c:tx>
          <c:spPr>
            <a:solidFill>
              <a:schemeClr val="accent6"/>
            </a:solidFill>
          </c:spPr>
          <c:invertIfNegative val="0"/>
          <c:dPt>
            <c:idx val="0"/>
            <c:invertIfNegative val="0"/>
            <c:bubble3D val="0"/>
          </c:dPt>
          <c:dPt>
            <c:idx val="1"/>
            <c:invertIfNegative val="0"/>
            <c:bubble3D val="0"/>
            <c:spPr>
              <a:solidFill>
                <a:schemeClr val="accent5">
                  <a:lumMod val="60000"/>
                  <a:lumOff val="40000"/>
                </a:schemeClr>
              </a:solidFill>
            </c:spPr>
          </c:dPt>
          <c:dPt>
            <c:idx val="4"/>
            <c:invertIfNegative val="0"/>
            <c:bubble3D val="0"/>
            <c:spPr>
              <a:solidFill>
                <a:schemeClr val="accent5">
                  <a:lumMod val="60000"/>
                  <a:lumOff val="40000"/>
                </a:schemeClr>
              </a:solidFill>
            </c:spPr>
          </c:dPt>
          <c:dPt>
            <c:idx val="7"/>
            <c:invertIfNegative val="0"/>
            <c:bubble3D val="0"/>
            <c:spPr>
              <a:solidFill>
                <a:schemeClr val="accent5">
                  <a:lumMod val="60000"/>
                  <a:lumOff val="40000"/>
                </a:schemeClr>
              </a:solidFill>
            </c:spPr>
          </c:dPt>
          <c:dLbls>
            <c:dLbl>
              <c:idx val="0"/>
              <c:layout>
                <c:manualLayout>
                  <c:x val="0.56738933280304693"/>
                  <c:y val="7.7997441684291113E-6"/>
                </c:manualLayout>
              </c:layout>
              <c:dLblPos val="outEnd"/>
              <c:showLegendKey val="0"/>
              <c:showVal val="1"/>
              <c:showCatName val="0"/>
              <c:showSerName val="0"/>
              <c:showPercent val="0"/>
              <c:showBubbleSize val="0"/>
            </c:dLbl>
            <c:dLbl>
              <c:idx val="1"/>
              <c:layout>
                <c:manualLayout>
                  <c:x val="0.54527623110854007"/>
                  <c:y val="0"/>
                </c:manualLayout>
              </c:layout>
              <c:dLblPos val="outEnd"/>
              <c:showLegendKey val="0"/>
              <c:showVal val="1"/>
              <c:showCatName val="0"/>
              <c:showSerName val="0"/>
              <c:showPercent val="0"/>
              <c:showBubbleSize val="0"/>
            </c:dLbl>
            <c:dLbl>
              <c:idx val="3"/>
              <c:layout>
                <c:manualLayout>
                  <c:x val="0.54527623110854007"/>
                  <c:y val="4.160735900884005E-3"/>
                </c:manualLayout>
              </c:layout>
              <c:dLblPos val="outEnd"/>
              <c:showLegendKey val="0"/>
              <c:showVal val="1"/>
              <c:showCatName val="0"/>
              <c:showSerName val="0"/>
              <c:showPercent val="0"/>
              <c:showBubbleSize val="0"/>
            </c:dLbl>
            <c:dLbl>
              <c:idx val="4"/>
              <c:layout>
                <c:manualLayout>
                  <c:x val="0.54527623110854007"/>
                  <c:y val="0"/>
                </c:manualLayout>
              </c:layout>
              <c:dLblPos val="outEnd"/>
              <c:showLegendKey val="0"/>
              <c:showVal val="1"/>
              <c:showCatName val="0"/>
              <c:showSerName val="0"/>
              <c:showPercent val="0"/>
              <c:showBubbleSize val="0"/>
            </c:dLbl>
            <c:dLbl>
              <c:idx val="6"/>
              <c:layout>
                <c:manualLayout>
                  <c:x val="0.54942323800226578"/>
                  <c:y val="3.2759120548649752E-7"/>
                </c:manualLayout>
              </c:layout>
              <c:dLblPos val="outEnd"/>
              <c:showLegendKey val="0"/>
              <c:showVal val="1"/>
              <c:showCatName val="0"/>
              <c:showSerName val="0"/>
              <c:showPercent val="0"/>
              <c:showBubbleSize val="0"/>
            </c:dLbl>
            <c:dLbl>
              <c:idx val="7"/>
              <c:layout>
                <c:manualLayout>
                  <c:x val="0.54942323800226578"/>
                  <c:y val="0"/>
                </c:manualLayout>
              </c:layout>
              <c:dLblPos val="outEnd"/>
              <c:showLegendKey val="0"/>
              <c:showVal val="1"/>
              <c:showCatName val="0"/>
              <c:showSerName val="0"/>
              <c:showPercent val="0"/>
              <c:showBubbleSize val="0"/>
            </c:dLbl>
            <c:txPr>
              <a:bodyPr/>
              <a:lstStyle/>
              <a:p>
                <a:pPr>
                  <a:defRPr sz="1050" b="1">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Don't wait too long</c:v>
                </c:pt>
                <c:pt idx="1">
                  <c:v>Wait too long</c:v>
                </c:pt>
                <c:pt idx="3">
                  <c:v>Don't wait too long</c:v>
                </c:pt>
                <c:pt idx="4">
                  <c:v>Wait too long</c:v>
                </c:pt>
                <c:pt idx="6">
                  <c:v>Don't wait too long</c:v>
                </c:pt>
                <c:pt idx="7">
                  <c:v>Wait too long</c:v>
                </c:pt>
              </c:strCache>
            </c:strRef>
          </c:cat>
          <c:val>
            <c:numRef>
              <c:f>Sheet1!$C$2:$C$9</c:f>
              <c:numCache>
                <c:formatCode>#"%"</c:formatCode>
                <c:ptCount val="8"/>
                <c:pt idx="0">
                  <c:v>63</c:v>
                </c:pt>
                <c:pt idx="1">
                  <c:v>29</c:v>
                </c:pt>
                <c:pt idx="3">
                  <c:v>63</c:v>
                </c:pt>
                <c:pt idx="4">
                  <c:v>29</c:v>
                </c:pt>
                <c:pt idx="6">
                  <c:v>65</c:v>
                </c:pt>
                <c:pt idx="7">
                  <c:v>29</c:v>
                </c:pt>
              </c:numCache>
            </c:numRef>
          </c:val>
        </c:ser>
        <c:dLbls>
          <c:dLblPos val="inEnd"/>
          <c:showLegendKey val="0"/>
          <c:showVal val="1"/>
          <c:showCatName val="0"/>
          <c:showSerName val="0"/>
          <c:showPercent val="0"/>
          <c:showBubbleSize val="0"/>
        </c:dLbls>
        <c:gapWidth val="110"/>
        <c:overlap val="100"/>
        <c:axId val="105054208"/>
        <c:axId val="105067264"/>
      </c:barChart>
      <c:catAx>
        <c:axId val="105054208"/>
        <c:scaling>
          <c:orientation val="maxMin"/>
        </c:scaling>
        <c:delete val="0"/>
        <c:axPos val="l"/>
        <c:majorTickMark val="out"/>
        <c:minorTickMark val="none"/>
        <c:tickLblPos val="nextTo"/>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105067264"/>
        <c:crosses val="autoZero"/>
        <c:auto val="1"/>
        <c:lblAlgn val="ctr"/>
        <c:lblOffset val="100"/>
        <c:noMultiLvlLbl val="0"/>
      </c:catAx>
      <c:valAx>
        <c:axId val="105067264"/>
        <c:scaling>
          <c:orientation val="minMax"/>
          <c:max val="100"/>
          <c:min val="0"/>
        </c:scaling>
        <c:delete val="1"/>
        <c:axPos val="t"/>
        <c:numFmt formatCode="General" sourceLinked="1"/>
        <c:majorTickMark val="out"/>
        <c:minorTickMark val="out"/>
        <c:tickLblPos val="nextTo"/>
        <c:crossAx val="105054208"/>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dPt>
          <c:dPt>
            <c:idx val="1"/>
            <c:bubble3D val="0"/>
            <c:spPr>
              <a:solidFill>
                <a:srgbClr val="F28C8C"/>
              </a:solidFill>
              <a:ln w="19050">
                <a:solidFill>
                  <a:schemeClr val="bg1"/>
                </a:solidFill>
              </a:ln>
            </c:spPr>
          </c:dPt>
          <c:dPt>
            <c:idx val="2"/>
            <c:bubble3D val="0"/>
            <c:spPr>
              <a:solidFill>
                <a:srgbClr val="EC5656"/>
              </a:solidFill>
              <a:ln w="19050">
                <a:solidFill>
                  <a:schemeClr val="bg1"/>
                </a:solidFill>
              </a:ln>
            </c:spPr>
          </c:dPt>
          <c:dPt>
            <c:idx val="3"/>
            <c:bubble3D val="0"/>
            <c:spPr>
              <a:solidFill>
                <a:srgbClr val="FFFFFF">
                  <a:lumMod val="75000"/>
                </a:srgbClr>
              </a:solidFill>
              <a:ln w="19050">
                <a:solidFill>
                  <a:schemeClr val="bg1"/>
                </a:solidFill>
              </a:ln>
            </c:spPr>
          </c:dPt>
          <c:dPt>
            <c:idx val="4"/>
            <c:bubble3D val="0"/>
            <c:spPr>
              <a:solidFill>
                <a:schemeClr val="accent3">
                  <a:lumMod val="40000"/>
                  <a:lumOff val="60000"/>
                </a:schemeClr>
              </a:solidFill>
              <a:ln w="19050">
                <a:solidFill>
                  <a:schemeClr val="bg1"/>
                </a:solidFill>
              </a:ln>
            </c:spPr>
          </c:dPt>
          <c:dPt>
            <c:idx val="5"/>
            <c:bubble3D val="0"/>
            <c:spPr>
              <a:solidFill>
                <a:schemeClr val="accent4">
                  <a:lumMod val="50000"/>
                </a:schemeClr>
              </a:solidFill>
              <a:ln w="19050">
                <a:solidFill>
                  <a:schemeClr val="bg1"/>
                </a:solidFill>
              </a:ln>
            </c:spPr>
          </c:dPt>
          <c:dLbls>
            <c:numFmt formatCode="[&lt;3]&quot;&quot;;0\%" sourceLinked="0"/>
            <c:txPr>
              <a:bodyPr/>
              <a:lstStyle/>
              <a:p>
                <a:pPr>
                  <a:defRPr sz="900">
                    <a:solidFill>
                      <a:schemeClr val="bg1">
                        <a:lumMod val="95000"/>
                      </a:schemeClr>
                    </a:solidFill>
                  </a:defRPr>
                </a:pPr>
                <a:endParaRPr lang="en-US"/>
              </a:p>
            </c:txPr>
            <c:showLegendKey val="0"/>
            <c:showVal val="1"/>
            <c:showCatName val="0"/>
            <c:showSerName val="0"/>
            <c:showPercent val="0"/>
            <c:showBubbleSize val="0"/>
            <c:separator>, </c:separator>
            <c:showLeaderLines val="1"/>
          </c:dLbls>
          <c:cat>
            <c:strRef>
              <c:f>Sheet1!$A$2:$A$5</c:f>
              <c:strCache>
                <c:ptCount val="4"/>
                <c:pt idx="0">
                  <c:v>I don't normally have to wait too long</c:v>
                </c:pt>
                <c:pt idx="1">
                  <c:v>I have to wait a bit too long</c:v>
                </c:pt>
                <c:pt idx="2">
                  <c:v>I have to wait far too long</c:v>
                </c:pt>
                <c:pt idx="3">
                  <c:v>No opinion/doesn't apply</c:v>
                </c:pt>
              </c:strCache>
            </c:strRef>
          </c:cat>
          <c:val>
            <c:numRef>
              <c:f>Sheet1!$B$2:$B$5</c:f>
              <c:numCache>
                <c:formatCode>General</c:formatCode>
                <c:ptCount val="4"/>
                <c:pt idx="0">
                  <c:v>63</c:v>
                </c:pt>
                <c:pt idx="1">
                  <c:v>21</c:v>
                </c:pt>
                <c:pt idx="2">
                  <c:v>7</c:v>
                </c:pt>
                <c:pt idx="3">
                  <c:v>8</c:v>
                </c:pt>
              </c:numCache>
            </c:numRef>
          </c:val>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2736739974722202"/>
          <c:y val="0.1794000877381508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2" y="0"/>
            <a:ext cx="2946145" cy="493392"/>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79" name="Rectangle 3"/>
          <p:cNvSpPr>
            <a:spLocks noGrp="1" noChangeArrowheads="1"/>
          </p:cNvSpPr>
          <p:nvPr>
            <p:ph type="dt" sz="quarter" idx="1"/>
          </p:nvPr>
        </p:nvSpPr>
        <p:spPr bwMode="auto">
          <a:xfrm>
            <a:off x="3849911" y="0"/>
            <a:ext cx="2946144" cy="493392"/>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1100"/>
            </a:lvl1pPr>
          </a:lstStyle>
          <a:p>
            <a:pPr>
              <a:defRPr/>
            </a:pPr>
            <a:endParaRPr lang="en-US"/>
          </a:p>
        </p:txBody>
      </p:sp>
      <p:sp>
        <p:nvSpPr>
          <p:cNvPr id="357380" name="Rectangle 4"/>
          <p:cNvSpPr>
            <a:spLocks noGrp="1" noChangeArrowheads="1"/>
          </p:cNvSpPr>
          <p:nvPr>
            <p:ph type="ftr" sz="quarter" idx="2"/>
          </p:nvPr>
        </p:nvSpPr>
        <p:spPr bwMode="auto">
          <a:xfrm>
            <a:off x="2" y="9361825"/>
            <a:ext cx="2946145" cy="493391"/>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81" name="Rectangle 5"/>
          <p:cNvSpPr>
            <a:spLocks noGrp="1" noChangeArrowheads="1"/>
          </p:cNvSpPr>
          <p:nvPr>
            <p:ph type="sldNum" sz="quarter" idx="3"/>
          </p:nvPr>
        </p:nvSpPr>
        <p:spPr bwMode="auto">
          <a:xfrm>
            <a:off x="3849911" y="9361825"/>
            <a:ext cx="2946144" cy="493391"/>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r" defTabSz="906463" eaLnBrk="1" hangingPunct="1">
              <a:spcBef>
                <a:spcPct val="0"/>
              </a:spcBef>
              <a:defRPr sz="1100"/>
            </a:lvl1pPr>
          </a:lstStyle>
          <a:p>
            <a:pPr>
              <a:defRPr/>
            </a:pPr>
            <a:fld id="{B267AA43-1B9F-49F0-BE19-72FD1015666D}" type="slidenum">
              <a:rPr lang="en-US"/>
              <a:pPr>
                <a:defRPr/>
              </a:pPr>
              <a:t>‹#›</a:t>
            </a:fld>
            <a:endParaRPr lang="en-US"/>
          </a:p>
        </p:txBody>
      </p:sp>
    </p:spTree>
    <p:extLst>
      <p:ext uri="{BB962C8B-B14F-4D97-AF65-F5344CB8AC3E}">
        <p14:creationId xmlns:p14="http://schemas.microsoft.com/office/powerpoint/2010/main" val="992878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58800" y="549275"/>
            <a:ext cx="5683250" cy="3933825"/>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0254" y="4683276"/>
            <a:ext cx="5437168" cy="46690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8551" name="Rectangle 7"/>
          <p:cNvSpPr>
            <a:spLocks noGrp="1" noChangeArrowheads="1"/>
          </p:cNvSpPr>
          <p:nvPr>
            <p:ph type="sldNum" sz="quarter" idx="5"/>
          </p:nvPr>
        </p:nvSpPr>
        <p:spPr bwMode="auto">
          <a:xfrm>
            <a:off x="3849911" y="3"/>
            <a:ext cx="2946144" cy="279011"/>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800"/>
            </a:lvl1pPr>
          </a:lstStyle>
          <a:p>
            <a:pPr>
              <a:defRPr/>
            </a:pPr>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BD169286-7779-44A5-A586-15FA91A020D3}" type="slidenum">
              <a:rPr lang="en-GB" sz="1000">
                <a:latin typeface="Arial Black" pitchFamily="34" charset="0"/>
              </a:rPr>
              <a:pPr>
                <a:defRPr/>
              </a:pPr>
              <a:t>‹#›</a:t>
            </a:fld>
            <a:endParaRPr lang="en-GB" sz="1000">
              <a:latin typeface="Arial Black" pitchFamily="34" charset="0"/>
            </a:endParaRPr>
          </a:p>
        </p:txBody>
      </p:sp>
      <p:sp>
        <p:nvSpPr>
          <p:cNvPr id="108552" name="Text Box 8"/>
          <p:cNvSpPr txBox="1">
            <a:spLocks noChangeArrowheads="1"/>
          </p:cNvSpPr>
          <p:nvPr/>
        </p:nvSpPr>
        <p:spPr bwMode="auto">
          <a:xfrm>
            <a:off x="0" y="9524182"/>
            <a:ext cx="6797675" cy="339919"/>
          </a:xfrm>
          <a:prstGeom prst="rect">
            <a:avLst/>
          </a:prstGeom>
          <a:noFill/>
          <a:ln w="9525">
            <a:noFill/>
            <a:miter lim="800000"/>
            <a:headEnd/>
            <a:tailEnd/>
          </a:ln>
        </p:spPr>
        <p:txBody>
          <a:bodyPr lIns="89224" tIns="46396" rIns="89224" bIns="46396">
            <a:spAutoFit/>
          </a:bodyPr>
          <a:lstStyle/>
          <a:p>
            <a:pPr algn="ctr" defTabSz="906463" eaLnBrk="1" hangingPunct="1">
              <a:spcBef>
                <a:spcPct val="50000"/>
              </a:spcBef>
              <a:defRPr/>
            </a:pPr>
            <a:r>
              <a:rPr lang="en-GB" sz="800" i="1">
                <a:solidFill>
                  <a:srgbClr val="5F5F5F"/>
                </a:solidFill>
                <a:ea typeface="Times New Roman" pitchFamily="18" charset="0"/>
                <a:cs typeface="Arial" charset="0"/>
              </a:rPr>
              <a:t>© 2008 Ipsos MORI.  Contains Ipsos MORI confidential and proprietary information.</a:t>
            </a:r>
            <a:br>
              <a:rPr lang="en-GB" sz="800" i="1">
                <a:solidFill>
                  <a:srgbClr val="5F5F5F"/>
                </a:solidFill>
                <a:ea typeface="Times New Roman" pitchFamily="18" charset="0"/>
                <a:cs typeface="Arial" charset="0"/>
              </a:rPr>
            </a:br>
            <a:r>
              <a:rPr lang="en-GB" sz="800" i="1">
                <a:solidFill>
                  <a:srgbClr val="5F5F5F"/>
                </a:solidFill>
                <a:ea typeface="Times New Roman" pitchFamily="18" charset="0"/>
                <a:cs typeface="Arial" charset="0"/>
              </a:rPr>
              <a:t>Not to be disclosed or reproduced without the prior written consent of Ipsos MORI.</a:t>
            </a:r>
          </a:p>
        </p:txBody>
      </p:sp>
    </p:spTree>
    <p:extLst>
      <p:ext uri="{BB962C8B-B14F-4D97-AF65-F5344CB8AC3E}">
        <p14:creationId xmlns:p14="http://schemas.microsoft.com/office/powerpoint/2010/main" val="403013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66700" algn="l" rtl="0" eaLnBrk="0" fontAlgn="base" hangingPunct="0">
      <a:spcBef>
        <a:spcPct val="30000"/>
      </a:spcBef>
      <a:spcAft>
        <a:spcPct val="0"/>
      </a:spcAft>
      <a:defRPr sz="1200" kern="1200">
        <a:solidFill>
          <a:schemeClr val="tx1"/>
        </a:solidFill>
        <a:latin typeface="Arial" charset="0"/>
        <a:ea typeface="+mn-ea"/>
        <a:cs typeface="+mn-cs"/>
      </a:defRPr>
    </a:lvl2pPr>
    <a:lvl3pPr marL="534988" algn="l" rtl="0" eaLnBrk="0" fontAlgn="base" hangingPunct="0">
      <a:spcBef>
        <a:spcPct val="30000"/>
      </a:spcBef>
      <a:spcAft>
        <a:spcPct val="0"/>
      </a:spcAft>
      <a:defRPr sz="1200" kern="1200">
        <a:solidFill>
          <a:schemeClr val="tx1"/>
        </a:solidFill>
        <a:latin typeface="Arial" charset="0"/>
        <a:ea typeface="+mn-ea"/>
        <a:cs typeface="+mn-cs"/>
      </a:defRPr>
    </a:lvl3pPr>
    <a:lvl4pPr marL="809625" algn="l" rtl="0" eaLnBrk="0" fontAlgn="base" hangingPunct="0">
      <a:spcBef>
        <a:spcPct val="30000"/>
      </a:spcBef>
      <a:spcAft>
        <a:spcPct val="0"/>
      </a:spcAft>
      <a:defRPr sz="1200" kern="1200">
        <a:solidFill>
          <a:schemeClr val="tx1"/>
        </a:solidFill>
        <a:latin typeface="Arial" charset="0"/>
        <a:ea typeface="+mn-ea"/>
        <a:cs typeface="+mn-cs"/>
      </a:defRPr>
    </a:lvl4pPr>
    <a:lvl5pPr marL="1076325"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2163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4089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5555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1546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6102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6358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52590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52590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33714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25052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25052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4546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2800" b="0" baseline="0" dirty="0" smtClean="0">
              <a:solidFill>
                <a:srgbClr val="FF0000"/>
              </a:solidFill>
              <a:latin typeface="Arial MT Std Light" pitchFamily="34"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3249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45462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53167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209977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5316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157201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29369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29369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24699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202730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671426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86998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33535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4243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11107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89906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0" baseline="0"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62211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
    <p:bg>
      <p:bgPr>
        <a:solidFill>
          <a:schemeClr val="tx1"/>
        </a:solidFill>
        <a:effectLst/>
      </p:bgPr>
    </p:bg>
    <p:spTree>
      <p:nvGrpSpPr>
        <p:cNvPr id="1" name=""/>
        <p:cNvGrpSpPr/>
        <p:nvPr/>
      </p:nvGrpSpPr>
      <p:grpSpPr>
        <a:xfrm>
          <a:off x="0" y="0"/>
          <a:ext cx="0" cy="0"/>
          <a:chOff x="0" y="0"/>
          <a:chExt cx="0" cy="0"/>
        </a:xfrm>
      </p:grpSpPr>
      <p:sp>
        <p:nvSpPr>
          <p:cNvPr id="33" name="Rectangle 32"/>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1"/>
          <p:cNvSpPr>
            <a:spLocks noGrp="1"/>
          </p:cNvSpPr>
          <p:nvPr>
            <p:ph type="title" hasCustomPrompt="1"/>
          </p:nvPr>
        </p:nvSpPr>
        <p:spPr bwMode="ltGray">
          <a:xfrm>
            <a:off x="3" y="1988842"/>
            <a:ext cx="7524769"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sp>
        <p:nvSpPr>
          <p:cNvPr id="30" name="Text Placeholder 29"/>
          <p:cNvSpPr>
            <a:spLocks noGrp="1"/>
          </p:cNvSpPr>
          <p:nvPr>
            <p:ph type="body" sz="quarter" idx="10" hasCustomPrompt="1"/>
          </p:nvPr>
        </p:nvSpPr>
        <p:spPr bwMode="ltGray">
          <a:xfrm>
            <a:off x="1" y="3172814"/>
            <a:ext cx="6446838" cy="616226"/>
          </a:xfrm>
        </p:spPr>
        <p:txBody>
          <a:bodyPr lIns="216000" rIns="720000"/>
          <a:lstStyle>
            <a:lvl1pPr>
              <a:buNone/>
              <a:defRPr sz="2000" b="1">
                <a:solidFill>
                  <a:srgbClr val="A0DCB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userDrawn="1"/>
        </p:nvSpPr>
        <p:spPr bwMode="ltGray">
          <a:xfrm>
            <a:off x="7239020"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smtClean="0">
                <a:solidFill>
                  <a:schemeClr val="bg1"/>
                </a:solidFill>
              </a:rPr>
              <a:t>Version 1| Internal Use Only</a:t>
            </a:r>
          </a:p>
        </p:txBody>
      </p:sp>
      <p:cxnSp>
        <p:nvCxnSpPr>
          <p:cNvPr id="13" name="Straight Connector 12"/>
          <p:cNvCxnSpPr/>
          <p:nvPr userDrawn="1"/>
        </p:nvCxnSpPr>
        <p:spPr bwMode="ltGray">
          <a:xfrm>
            <a:off x="0" y="4435524"/>
            <a:ext cx="9906000" cy="1588"/>
          </a:xfrm>
          <a:prstGeom prst="line">
            <a:avLst/>
          </a:prstGeom>
          <a:solidFill>
            <a:schemeClr val="accent2"/>
          </a:solidFill>
          <a:ln w="12700" cap="flat" cmpd="sng" algn="ctr">
            <a:solidFill>
              <a:srgbClr val="7896C2"/>
            </a:solidFill>
            <a:prstDash val="solid"/>
            <a:round/>
            <a:headEnd type="none" w="med" len="med"/>
            <a:tailEnd type="none" w="med" len="med"/>
          </a:ln>
          <a:effectLst/>
        </p:spPr>
      </p:cxnSp>
      <p:grpSp>
        <p:nvGrpSpPr>
          <p:cNvPr id="26" name="Group 25"/>
          <p:cNvGrpSpPr>
            <a:grpSpLocks noChangeAspect="1"/>
          </p:cNvGrpSpPr>
          <p:nvPr userDrawn="1"/>
        </p:nvGrpSpPr>
        <p:grpSpPr bwMode="gray">
          <a:xfrm>
            <a:off x="9320174" y="6455006"/>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8" name="Freeform 27"/>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9" name="Freeform 28"/>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25" name="Picture 2" descr="R:\Graphics team\Work_2015\LOGOS_HiRes\SRI\Ipsos MORI SRI (whit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064"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46066" y="1135069"/>
            <a:ext cx="9417051"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tement Divider - Primary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7" name="Text Placeholder 29"/>
          <p:cNvSpPr>
            <a:spLocks noGrp="1"/>
          </p:cNvSpPr>
          <p:nvPr>
            <p:ph type="body" sz="quarter" idx="17" hasCustomPrompt="1"/>
          </p:nvPr>
        </p:nvSpPr>
        <p:spPr bwMode="gray">
          <a:xfrm>
            <a:off x="247654" y="2527588"/>
            <a:ext cx="9429750" cy="1354217"/>
          </a:xfrm>
        </p:spPr>
        <p:txBody>
          <a:bodyPr wrap="square" lIns="216000" rIns="216000" anchor="ctr">
            <a:spAutoFit/>
          </a:bodyPr>
          <a:lstStyle>
            <a:lvl1pPr marL="0" indent="0">
              <a:buNone/>
              <a:defRPr sz="4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44</a:t>
            </a:r>
          </a:p>
        </p:txBody>
      </p:sp>
      <p:grpSp>
        <p:nvGrpSpPr>
          <p:cNvPr id="28" name="Group 27"/>
          <p:cNvGrpSpPr>
            <a:grpSpLocks noChangeAspect="1"/>
          </p:cNvGrpSpPr>
          <p:nvPr userDrawn="1"/>
        </p:nvGrpSpPr>
        <p:grpSpPr bwMode="gray">
          <a:xfrm>
            <a:off x="9417501" y="6455006"/>
            <a:ext cx="244503"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9" name="Picture 38" descr="Ipsos SRI Logo - WHITE.png"/>
          <p:cNvPicPr>
            <a:picLocks noChangeAspect="1"/>
          </p:cNvPicPr>
          <p:nvPr userDrawn="1"/>
        </p:nvPicPr>
        <p:blipFill>
          <a:blip r:embed="rId2" cstate="print"/>
          <a:stretch>
            <a:fillRect/>
          </a:stretch>
        </p:blipFill>
        <p:spPr bwMode="gray">
          <a:xfrm>
            <a:off x="247800" y="6453333"/>
            <a:ext cx="1166788" cy="226800"/>
          </a:xfrm>
          <a:prstGeom prst="rect">
            <a:avLst/>
          </a:prstGeom>
        </p:spPr>
      </p:pic>
    </p:spTree>
    <p:extLst>
      <p:ext uri="{BB962C8B-B14F-4D97-AF65-F5344CB8AC3E}">
        <p14:creationId xmlns:p14="http://schemas.microsoft.com/office/powerpoint/2010/main" val="40591595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p:grpSpPr>
      <p:sp>
        <p:nvSpPr>
          <p:cNvPr id="3" name="Rectangle 2"/>
          <p:cNvSpPr/>
          <p:nvPr userDrawn="1"/>
        </p:nvSpPr>
        <p:spPr bwMode="auto">
          <a:xfrm>
            <a:off x="0" y="6064112"/>
            <a:ext cx="9906000" cy="288049"/>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hasCustomPrompt="1"/>
          </p:nvPr>
        </p:nvSpPr>
        <p:spPr bwMode="gray"/>
        <p:txBody>
          <a:bodyPr/>
          <a:lstStyle>
            <a:lvl1pPr>
              <a:defRPr baseline="0"/>
            </a:lvl1pPr>
          </a:lstStyle>
          <a:p>
            <a:r>
              <a:rPr lang="en-US" dirty="0" smtClean="0"/>
              <a:t>Click to edit slide title Arial Bold size 24</a:t>
            </a:r>
            <a:endParaRPr lang="en-GB" dirty="0"/>
          </a:p>
        </p:txBody>
      </p:sp>
      <p:sp>
        <p:nvSpPr>
          <p:cNvPr id="18" name="Content Placeholder 12"/>
          <p:cNvSpPr>
            <a:spLocks noGrp="1"/>
          </p:cNvSpPr>
          <p:nvPr>
            <p:ph sz="quarter" idx="10" hasCustomPrompt="1"/>
          </p:nvPr>
        </p:nvSpPr>
        <p:spPr bwMode="gray">
          <a:xfrm>
            <a:off x="246066" y="1196752"/>
            <a:ext cx="9472613" cy="4392953"/>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9" name="Text Placeholder 8"/>
          <p:cNvSpPr>
            <a:spLocks noGrp="1"/>
          </p:cNvSpPr>
          <p:nvPr>
            <p:ph type="body" sz="quarter" idx="12" hasCustomPrompt="1"/>
          </p:nvPr>
        </p:nvSpPr>
        <p:spPr bwMode="gray">
          <a:xfrm>
            <a:off x="246063" y="6087480"/>
            <a:ext cx="6238876" cy="216454"/>
          </a:xfrm>
          <a:prstGeom prst="rect">
            <a:avLst/>
          </a:prstGeom>
        </p:spPr>
        <p:txBody>
          <a:bodyPr anchor="ctr" anchorCtr="0"/>
          <a:lstStyle>
            <a:lvl1pPr marL="0" indent="0" algn="l">
              <a:buNone/>
              <a:defRPr sz="800">
                <a:solidFill>
                  <a:schemeClr val="bg1"/>
                </a:solidFill>
              </a:defRPr>
            </a:lvl1pPr>
          </a:lstStyle>
          <a:p>
            <a:pPr lvl="0"/>
            <a:r>
              <a:rPr lang="en-US" dirty="0" smtClean="0"/>
              <a:t>Click to edit Base</a:t>
            </a:r>
          </a:p>
        </p:txBody>
      </p:sp>
    </p:spTree>
    <p:extLst>
      <p:ext uri="{BB962C8B-B14F-4D97-AF65-F5344CB8AC3E}">
        <p14:creationId xmlns:p14="http://schemas.microsoft.com/office/powerpoint/2010/main" val="37769323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accent3"/>
        </a:solidFill>
        <a:effectLst/>
      </p:bgPr>
    </p:bg>
    <p:spTree>
      <p:nvGrpSpPr>
        <p:cNvPr id="1" name=""/>
        <p:cNvGrpSpPr/>
        <p:nvPr/>
      </p:nvGrpSpPr>
      <p:grpSpPr>
        <a:xfrm>
          <a:off x="0" y="0"/>
          <a:ext cx="0" cy="0"/>
          <a:chOff x="0" y="0"/>
          <a:chExt cx="0" cy="0"/>
        </a:xfrm>
      </p:grpSpPr>
      <p:sp>
        <p:nvSpPr>
          <p:cNvPr id="1135" name="Rectangle 111"/>
          <p:cNvSpPr>
            <a:spLocks noChangeArrowheads="1"/>
          </p:cNvSpPr>
          <p:nvPr userDrawn="1"/>
        </p:nvSpPr>
        <p:spPr bwMode="gray">
          <a:xfrm flipV="1">
            <a:off x="0" y="819143"/>
            <a:ext cx="9906000" cy="5533018"/>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dirty="0"/>
          </a:p>
        </p:txBody>
      </p:sp>
      <p:sp>
        <p:nvSpPr>
          <p:cNvPr id="22533" name="Rectangle 2"/>
          <p:cNvSpPr>
            <a:spLocks noGrp="1" noChangeArrowheads="1"/>
          </p:cNvSpPr>
          <p:nvPr>
            <p:ph type="title"/>
          </p:nvPr>
        </p:nvSpPr>
        <p:spPr bwMode="gray">
          <a:xfrm>
            <a:off x="247801" y="0"/>
            <a:ext cx="8064523" cy="76470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sp>
        <p:nvSpPr>
          <p:cNvPr id="24" name="TextBox 23"/>
          <p:cNvSpPr txBox="1"/>
          <p:nvPr/>
        </p:nvSpPr>
        <p:spPr bwMode="gray">
          <a:xfrm>
            <a:off x="922989" y="6715148"/>
            <a:ext cx="5715041"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solidFill>
              </a:rPr>
              <a:t>15-032172-01 Version 1 | Internal Use Only</a:t>
            </a:r>
            <a:endParaRPr lang="en-US" sz="700" dirty="0">
              <a:solidFill>
                <a:schemeClr val="bg1"/>
              </a:solidFill>
            </a:endParaRPr>
          </a:p>
        </p:txBody>
      </p:sp>
      <p:sp>
        <p:nvSpPr>
          <p:cNvPr id="12" name="Text Placeholder 11"/>
          <p:cNvSpPr>
            <a:spLocks noGrp="1"/>
          </p:cNvSpPr>
          <p:nvPr>
            <p:ph type="body" idx="1"/>
          </p:nvPr>
        </p:nvSpPr>
        <p:spPr>
          <a:xfrm>
            <a:off x="246067" y="1125538"/>
            <a:ext cx="9413875"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solidFill>
              </a:rPr>
              <a:t>© Ipsos MORI</a:t>
            </a:r>
            <a:endParaRPr lang="en-US" sz="700" dirty="0">
              <a:solidFill>
                <a:schemeClr val="bg1"/>
              </a:solidFill>
            </a:endParaRPr>
          </a:p>
        </p:txBody>
      </p:sp>
      <p:grpSp>
        <p:nvGrpSpPr>
          <p:cNvPr id="61" name="Group 60"/>
          <p:cNvGrpSpPr>
            <a:grpSpLocks noChangeAspect="1"/>
          </p:cNvGrpSpPr>
          <p:nvPr/>
        </p:nvGrpSpPr>
        <p:grpSpPr bwMode="ltGray">
          <a:xfrm>
            <a:off x="9320174" y="6455006"/>
            <a:ext cx="341830" cy="313735"/>
            <a:chOff x="1020" y="346"/>
            <a:chExt cx="4114" cy="3756"/>
          </a:xfrm>
        </p:grpSpPr>
        <p:sp>
          <p:nvSpPr>
            <p:cNvPr id="62" name="Freeform 61"/>
            <p:cNvSpPr>
              <a:spLocks/>
            </p:cNvSpPr>
            <p:nvPr userDrawn="1"/>
          </p:nvSpPr>
          <p:spPr bwMode="lt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lt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lt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lt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p:cNvSpPr>
            <p:nvPr userDrawn="1"/>
          </p:nvSpPr>
          <p:spPr bwMode="lt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lt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8" name="Freeform 67"/>
            <p:cNvSpPr>
              <a:spLocks/>
            </p:cNvSpPr>
            <p:nvPr userDrawn="1"/>
          </p:nvSpPr>
          <p:spPr bwMode="lt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9" name="Freeform 68"/>
            <p:cNvSpPr>
              <a:spLocks/>
            </p:cNvSpPr>
            <p:nvPr userDrawn="1"/>
          </p:nvSpPr>
          <p:spPr bwMode="lt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0" name="Freeform 69"/>
            <p:cNvSpPr>
              <a:spLocks noEditPoints="1"/>
            </p:cNvSpPr>
            <p:nvPr userDrawn="1"/>
          </p:nvSpPr>
          <p:spPr bwMode="lt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1" name="Freeform 70"/>
            <p:cNvSpPr>
              <a:spLocks/>
            </p:cNvSpPr>
            <p:nvPr userDrawn="1"/>
          </p:nvSpPr>
          <p:spPr bwMode="lt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2" name="Freeform 71"/>
            <p:cNvSpPr>
              <a:spLocks noEditPoints="1"/>
            </p:cNvSpPr>
            <p:nvPr userDrawn="1"/>
          </p:nvSpPr>
          <p:spPr bwMode="lt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3" name="Freeform 72"/>
            <p:cNvSpPr>
              <a:spLocks/>
            </p:cNvSpPr>
            <p:nvPr userDrawn="1"/>
          </p:nvSpPr>
          <p:spPr bwMode="lt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4" name="Freeform 73"/>
            <p:cNvSpPr>
              <a:spLocks/>
            </p:cNvSpPr>
            <p:nvPr userDrawn="1"/>
          </p:nvSpPr>
          <p:spPr bwMode="lt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5" name="Freeform 74"/>
            <p:cNvSpPr>
              <a:spLocks noEditPoints="1"/>
            </p:cNvSpPr>
            <p:nvPr userDrawn="1"/>
          </p:nvSpPr>
          <p:spPr bwMode="lt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6" name="Freeform 75"/>
            <p:cNvSpPr>
              <a:spLocks/>
            </p:cNvSpPr>
            <p:nvPr userDrawn="1"/>
          </p:nvSpPr>
          <p:spPr bwMode="lt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sp>
        <p:nvSpPr>
          <p:cNvPr id="30" name="TextBox 29"/>
          <p:cNvSpPr txBox="1"/>
          <p:nvPr userDrawn="1"/>
        </p:nvSpPr>
        <p:spPr bwMode="gray">
          <a:xfrm>
            <a:off x="4880328" y="6468184"/>
            <a:ext cx="165110" cy="161583"/>
          </a:xfrm>
          <a:prstGeom prst="rect">
            <a:avLst/>
          </a:prstGeom>
          <a:noFill/>
        </p:spPr>
        <p:txBody>
          <a:bodyPr wrap="none" lIns="0" tIns="0" rIns="0" bIns="0" rtlCol="0">
            <a:spAutoFit/>
          </a:bodyPr>
          <a:lstStyle/>
          <a:p>
            <a:pPr algn="l"/>
            <a:fld id="{2B5C0119-A79E-4519-AC81-846F0D8B06F9}" type="slidenum">
              <a:rPr lang="en-GB" sz="1050">
                <a:solidFill>
                  <a:schemeClr val="bg1"/>
                </a:solidFill>
                <a:latin typeface="Arial"/>
              </a:rPr>
              <a:pPr algn="l"/>
              <a:t>‹#›</a:t>
            </a:fld>
            <a:endParaRPr lang="en-GB" sz="1050" dirty="0">
              <a:solidFill>
                <a:schemeClr val="bg1"/>
              </a:solidFill>
              <a:latin typeface="Arial"/>
            </a:endParaRPr>
          </a:p>
        </p:txBody>
      </p:sp>
      <p:pic>
        <p:nvPicPr>
          <p:cNvPr id="31" name="Picture 2" descr="R:\Graphics team\Work_2015\LOGOS_HiRes\SRI\Ipsos MORI SRI (white).em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252642"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38" r:id="rId1"/>
    <p:sldLayoutId id="2147484143" r:id="rId2"/>
    <p:sldLayoutId id="2147484147" r:id="rId3"/>
    <p:sldLayoutId id="2147484156" r:id="rId4"/>
    <p:sldLayoutId id="2147484162"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0.xml"/><Relationship Id="rId7" Type="http://schemas.openxmlformats.org/officeDocument/2006/relationships/chart" Target="../charts/chart24.xml"/><Relationship Id="rId12"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chart" Target="../charts/chart23.xml"/><Relationship Id="rId11" Type="http://schemas.openxmlformats.org/officeDocument/2006/relationships/chart" Target="../charts/chart28.xml"/><Relationship Id="rId5" Type="http://schemas.openxmlformats.org/officeDocument/2006/relationships/chart" Target="../charts/chart22.xml"/><Relationship Id="rId10" Type="http://schemas.openxmlformats.org/officeDocument/2006/relationships/chart" Target="../charts/chart27.xml"/><Relationship Id="rId4" Type="http://schemas.openxmlformats.org/officeDocument/2006/relationships/chart" Target="../charts/chart21.xml"/><Relationship Id="rId9" Type="http://schemas.openxmlformats.org/officeDocument/2006/relationships/chart" Target="../charts/char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33.xml"/></Relationships>
</file>

<file path=ppt/slides/_rels/slide1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chart" Target="../charts/chart34.xml"/><Relationship Id="rId7" Type="http://schemas.openxmlformats.org/officeDocument/2006/relationships/chart" Target="../charts/chart38.xml"/><Relationship Id="rId12" Type="http://schemas.openxmlformats.org/officeDocument/2006/relationships/chart" Target="../charts/chart4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37.xml"/><Relationship Id="rId11" Type="http://schemas.openxmlformats.org/officeDocument/2006/relationships/chart" Target="../charts/chart42.xml"/><Relationship Id="rId5" Type="http://schemas.openxmlformats.org/officeDocument/2006/relationships/chart" Target="../charts/chart36.xml"/><Relationship Id="rId10" Type="http://schemas.openxmlformats.org/officeDocument/2006/relationships/chart" Target="../charts/chart41.xml"/><Relationship Id="rId4" Type="http://schemas.openxmlformats.org/officeDocument/2006/relationships/chart" Target="../charts/chart35.xml"/><Relationship Id="rId9" Type="http://schemas.openxmlformats.org/officeDocument/2006/relationships/chart" Target="../charts/char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45.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58.xml"/><Relationship Id="rId3" Type="http://schemas.openxmlformats.org/officeDocument/2006/relationships/slide" Target="slide3.xml"/><Relationship Id="rId7" Type="http://schemas.openxmlformats.org/officeDocument/2006/relationships/slide" Target="slide34.xml"/><Relationship Id="rId12" Type="http://schemas.openxmlformats.org/officeDocument/2006/relationships/slide" Target="slide5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52.xml"/><Relationship Id="rId5" Type="http://schemas.openxmlformats.org/officeDocument/2006/relationships/slide" Target="slide14.xml"/><Relationship Id="rId10" Type="http://schemas.openxmlformats.org/officeDocument/2006/relationships/slide" Target="slide48.xml"/><Relationship Id="rId4" Type="http://schemas.openxmlformats.org/officeDocument/2006/relationships/slide" Target="slide8.xml"/><Relationship Id="rId9" Type="http://schemas.openxmlformats.org/officeDocument/2006/relationships/slide" Target="slide43.xml"/><Relationship Id="rId1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2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2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53.xml"/><Relationship Id="rId4" Type="http://schemas.openxmlformats.org/officeDocument/2006/relationships/chart" Target="../charts/char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chart" Target="../charts/chart54.xml"/><Relationship Id="rId7" Type="http://schemas.openxmlformats.org/officeDocument/2006/relationships/chart" Target="../charts/chart58.xml"/><Relationship Id="rId12" Type="http://schemas.openxmlformats.org/officeDocument/2006/relationships/chart" Target="../charts/chart6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57.xml"/><Relationship Id="rId11" Type="http://schemas.openxmlformats.org/officeDocument/2006/relationships/chart" Target="../charts/chart62.xml"/><Relationship Id="rId5" Type="http://schemas.openxmlformats.org/officeDocument/2006/relationships/chart" Target="../charts/chart56.xml"/><Relationship Id="rId10" Type="http://schemas.openxmlformats.org/officeDocument/2006/relationships/chart" Target="../charts/chart61.xml"/><Relationship Id="rId4" Type="http://schemas.openxmlformats.org/officeDocument/2006/relationships/chart" Target="../charts/chart55.xml"/><Relationship Id="rId9" Type="http://schemas.openxmlformats.org/officeDocument/2006/relationships/chart" Target="../charts/chart60.xml"/></Relationships>
</file>

<file path=ppt/slides/_rels/slide2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2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27.xml.rels><?xml version="1.0" encoding="UTF-8" standalone="yes"?>
<Relationships xmlns="http://schemas.openxmlformats.org/package/2006/relationships"><Relationship Id="rId8" Type="http://schemas.openxmlformats.org/officeDocument/2006/relationships/chart" Target="../charts/chart73.xml"/><Relationship Id="rId3" Type="http://schemas.openxmlformats.org/officeDocument/2006/relationships/chart" Target="../charts/chart68.xml"/><Relationship Id="rId7" Type="http://schemas.openxmlformats.org/officeDocument/2006/relationships/chart" Target="../charts/chart72.xml"/><Relationship Id="rId12" Type="http://schemas.openxmlformats.org/officeDocument/2006/relationships/chart" Target="../charts/chart77.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1.xml"/><Relationship Id="rId11" Type="http://schemas.openxmlformats.org/officeDocument/2006/relationships/chart" Target="../charts/chart76.xml"/><Relationship Id="rId5" Type="http://schemas.openxmlformats.org/officeDocument/2006/relationships/chart" Target="../charts/chart70.xml"/><Relationship Id="rId10" Type="http://schemas.openxmlformats.org/officeDocument/2006/relationships/chart" Target="../charts/chart75.xml"/><Relationship Id="rId4" Type="http://schemas.openxmlformats.org/officeDocument/2006/relationships/chart" Target="../charts/chart69.xml"/><Relationship Id="rId9" Type="http://schemas.openxmlformats.org/officeDocument/2006/relationships/chart" Target="../charts/chart74.xml"/></Relationships>
</file>

<file path=ppt/slides/_rels/slide2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29.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83.xml"/></Relationships>
</file>

<file path=ppt/slides/_rels/slide31.xml.rels><?xml version="1.0" encoding="UTF-8" standalone="yes"?>
<Relationships xmlns="http://schemas.openxmlformats.org/package/2006/relationships"><Relationship Id="rId8" Type="http://schemas.openxmlformats.org/officeDocument/2006/relationships/chart" Target="../charts/chart89.xml"/><Relationship Id="rId3" Type="http://schemas.openxmlformats.org/officeDocument/2006/relationships/chart" Target="../charts/chart84.xml"/><Relationship Id="rId7" Type="http://schemas.openxmlformats.org/officeDocument/2006/relationships/chart" Target="../charts/chart88.xml"/><Relationship Id="rId12" Type="http://schemas.openxmlformats.org/officeDocument/2006/relationships/chart" Target="../charts/chart93.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chart" Target="../charts/chart87.xml"/><Relationship Id="rId11" Type="http://schemas.openxmlformats.org/officeDocument/2006/relationships/chart" Target="../charts/chart92.xml"/><Relationship Id="rId5" Type="http://schemas.openxmlformats.org/officeDocument/2006/relationships/chart" Target="../charts/chart86.xml"/><Relationship Id="rId10" Type="http://schemas.openxmlformats.org/officeDocument/2006/relationships/chart" Target="../charts/chart91.xml"/><Relationship Id="rId4" Type="http://schemas.openxmlformats.org/officeDocument/2006/relationships/chart" Target="../charts/chart85.xml"/><Relationship Id="rId9" Type="http://schemas.openxmlformats.org/officeDocument/2006/relationships/chart" Target="../charts/chart90.xml"/></Relationships>
</file>

<file path=ppt/slides/_rels/slide3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3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chart" Target="../charts/chart103.xml"/><Relationship Id="rId3" Type="http://schemas.openxmlformats.org/officeDocument/2006/relationships/chart" Target="../charts/chart98.xml"/><Relationship Id="rId7" Type="http://schemas.openxmlformats.org/officeDocument/2006/relationships/chart" Target="../charts/chart102.xml"/><Relationship Id="rId12" Type="http://schemas.openxmlformats.org/officeDocument/2006/relationships/chart" Target="../charts/chart107.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101.xml"/><Relationship Id="rId11" Type="http://schemas.openxmlformats.org/officeDocument/2006/relationships/chart" Target="../charts/chart106.xml"/><Relationship Id="rId5" Type="http://schemas.openxmlformats.org/officeDocument/2006/relationships/chart" Target="../charts/chart100.xml"/><Relationship Id="rId10" Type="http://schemas.openxmlformats.org/officeDocument/2006/relationships/chart" Target="../charts/chart105.xml"/><Relationship Id="rId4" Type="http://schemas.openxmlformats.org/officeDocument/2006/relationships/chart" Target="../charts/chart99.xml"/><Relationship Id="rId9" Type="http://schemas.openxmlformats.org/officeDocument/2006/relationships/chart" Target="../charts/chart104.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chart" Target="../charts/chart109.xml"/></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chart" Target="../charts/chart113.xml"/></Relationships>
</file>

<file path=ppt/slides/_rels/slide4.xml.rels><?xml version="1.0" encoding="UTF-8" standalone="yes"?>
<Relationships xmlns="http://schemas.openxmlformats.org/package/2006/relationships"><Relationship Id="rId3" Type="http://schemas.openxmlformats.org/officeDocument/2006/relationships/hyperlink" Target="https://gp-patient.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chart" Target="../charts/chart119.xml"/><Relationship Id="rId3" Type="http://schemas.openxmlformats.org/officeDocument/2006/relationships/chart" Target="../charts/chart114.xml"/><Relationship Id="rId7" Type="http://schemas.openxmlformats.org/officeDocument/2006/relationships/chart" Target="../charts/chart118.xml"/><Relationship Id="rId12" Type="http://schemas.openxmlformats.org/officeDocument/2006/relationships/chart" Target="../charts/chart123.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chart" Target="../charts/chart117.xml"/><Relationship Id="rId11" Type="http://schemas.openxmlformats.org/officeDocument/2006/relationships/chart" Target="../charts/chart122.xml"/><Relationship Id="rId5" Type="http://schemas.openxmlformats.org/officeDocument/2006/relationships/chart" Target="../charts/chart116.xml"/><Relationship Id="rId10" Type="http://schemas.openxmlformats.org/officeDocument/2006/relationships/chart" Target="../charts/chart121.xml"/><Relationship Id="rId4" Type="http://schemas.openxmlformats.org/officeDocument/2006/relationships/chart" Target="../charts/chart115.xml"/><Relationship Id="rId9" Type="http://schemas.openxmlformats.org/officeDocument/2006/relationships/chart" Target="../charts/chart120.xml"/></Relationships>
</file>

<file path=ppt/slides/_rels/slide41.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125.xml"/></Relationships>
</file>

<file path=ppt/slides/_rels/slide4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1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29.xml"/></Relationships>
</file>

<file path=ppt/slides/_rels/slide45.xml.rels><?xml version="1.0" encoding="UTF-8" standalone="yes"?>
<Relationships xmlns="http://schemas.openxmlformats.org/package/2006/relationships"><Relationship Id="rId8" Type="http://schemas.openxmlformats.org/officeDocument/2006/relationships/chart" Target="../charts/chart135.xml"/><Relationship Id="rId3" Type="http://schemas.openxmlformats.org/officeDocument/2006/relationships/chart" Target="../charts/chart130.xml"/><Relationship Id="rId7" Type="http://schemas.openxmlformats.org/officeDocument/2006/relationships/chart" Target="../charts/chart134.xml"/><Relationship Id="rId12" Type="http://schemas.openxmlformats.org/officeDocument/2006/relationships/chart" Target="../charts/chart139.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chart" Target="../charts/chart133.xml"/><Relationship Id="rId11" Type="http://schemas.openxmlformats.org/officeDocument/2006/relationships/chart" Target="../charts/chart138.xml"/><Relationship Id="rId5" Type="http://schemas.openxmlformats.org/officeDocument/2006/relationships/chart" Target="../charts/chart132.xml"/><Relationship Id="rId10" Type="http://schemas.openxmlformats.org/officeDocument/2006/relationships/chart" Target="../charts/chart137.xml"/><Relationship Id="rId4" Type="http://schemas.openxmlformats.org/officeDocument/2006/relationships/chart" Target="../charts/chart131.xml"/><Relationship Id="rId9" Type="http://schemas.openxmlformats.org/officeDocument/2006/relationships/chart" Target="../charts/chart136.xml"/></Relationships>
</file>

<file path=ppt/slides/_rels/slide4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47.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chart" Target="../charts/chart149.xml"/><Relationship Id="rId3" Type="http://schemas.openxmlformats.org/officeDocument/2006/relationships/chart" Target="../charts/chart144.xml"/><Relationship Id="rId7" Type="http://schemas.openxmlformats.org/officeDocument/2006/relationships/chart" Target="../charts/chart148.xml"/><Relationship Id="rId12" Type="http://schemas.openxmlformats.org/officeDocument/2006/relationships/chart" Target="../charts/chart153.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chart" Target="../charts/chart147.xml"/><Relationship Id="rId11" Type="http://schemas.openxmlformats.org/officeDocument/2006/relationships/chart" Target="../charts/chart152.xml"/><Relationship Id="rId5" Type="http://schemas.openxmlformats.org/officeDocument/2006/relationships/chart" Target="../charts/chart146.xml"/><Relationship Id="rId10" Type="http://schemas.openxmlformats.org/officeDocument/2006/relationships/chart" Target="../charts/chart151.xml"/><Relationship Id="rId4" Type="http://schemas.openxmlformats.org/officeDocument/2006/relationships/chart" Target="../charts/chart145.xml"/><Relationship Id="rId9" Type="http://schemas.openxmlformats.org/officeDocument/2006/relationships/chart" Target="../charts/chart1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chart" Target="../charts/chart155.xml"/></Relationships>
</file>

<file path=ppt/slides/_rels/slide51.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chart" Target="../charts/chart1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chart" Target="../charts/chart161.xml"/><Relationship Id="rId4" Type="http://schemas.openxmlformats.org/officeDocument/2006/relationships/chart" Target="../charts/chart160.xml"/></Relationships>
</file>

<file path=ppt/slides/_rels/slide55.xml.rels><?xml version="1.0" encoding="UTF-8" standalone="yes"?>
<Relationships xmlns="http://schemas.openxmlformats.org/package/2006/relationships"><Relationship Id="rId8" Type="http://schemas.openxmlformats.org/officeDocument/2006/relationships/chart" Target="../charts/chart167.xml"/><Relationship Id="rId3" Type="http://schemas.openxmlformats.org/officeDocument/2006/relationships/chart" Target="../charts/chart162.xml"/><Relationship Id="rId7" Type="http://schemas.openxmlformats.org/officeDocument/2006/relationships/chart" Target="../charts/chart166.xm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chart" Target="../charts/chart165.xml"/><Relationship Id="rId5" Type="http://schemas.openxmlformats.org/officeDocument/2006/relationships/chart" Target="../charts/chart164.xml"/><Relationship Id="rId10" Type="http://schemas.openxmlformats.org/officeDocument/2006/relationships/chart" Target="../charts/chart169.xml"/><Relationship Id="rId4" Type="http://schemas.openxmlformats.org/officeDocument/2006/relationships/chart" Target="../charts/chart163.xml"/><Relationship Id="rId9" Type="http://schemas.openxmlformats.org/officeDocument/2006/relationships/chart" Target="../charts/chart16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gp-patient.co.uk/"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gp-patient.co.uk/" TargetMode="External"/><Relationship Id="rId7" Type="http://schemas.openxmlformats.org/officeDocument/2006/relationships/hyperlink" Target="http://results.gp-patient.co.uk/report/12/rt1_profiles.aspx"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results.gp-patient.co.uk/report/6/rt3_result.aspx" TargetMode="External"/><Relationship Id="rId5" Type="http://schemas.openxmlformats.org/officeDocument/2006/relationships/hyperlink" Target="http://results.gp-patient.co.uk/report/1/rt1_profiles.aspx" TargetMode="External"/><Relationship Id="rId4" Type="http://schemas.openxmlformats.org/officeDocument/2006/relationships/hyperlink" Target="https://gp-patient.co.uk/surveys-and-report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50" y="2204864"/>
            <a:ext cx="7324298" cy="952283"/>
          </a:xfrm>
        </p:spPr>
        <p:txBody>
          <a:bodyPr/>
          <a:lstStyle/>
          <a:p>
            <a:r>
              <a:rPr lang="en-US" dirty="0" smtClean="0"/>
              <a:t>NHS WIGAN BOROUGH CCG</a:t>
            </a:r>
            <a:endParaRPr lang="en-GB" dirty="0"/>
          </a:p>
        </p:txBody>
      </p:sp>
      <p:sp>
        <p:nvSpPr>
          <p:cNvPr id="9" name="Text Placeholder 8"/>
          <p:cNvSpPr>
            <a:spLocks noGrp="1"/>
          </p:cNvSpPr>
          <p:nvPr>
            <p:ph type="body" sz="quarter" idx="10"/>
          </p:nvPr>
        </p:nvSpPr>
        <p:spPr>
          <a:xfrm>
            <a:off x="124183" y="3244822"/>
            <a:ext cx="9561512" cy="616226"/>
          </a:xfrm>
        </p:spPr>
        <p:txBody>
          <a:bodyPr/>
          <a:lstStyle/>
          <a:p>
            <a:r>
              <a:rPr lang="en-US" sz="2800" dirty="0" smtClean="0">
                <a:solidFill>
                  <a:schemeClr val="bg1"/>
                </a:solidFill>
              </a:rPr>
              <a:t>Latest survey results</a:t>
            </a:r>
          </a:p>
          <a:p>
            <a:r>
              <a:rPr lang="en-US" dirty="0" smtClean="0"/>
              <a:t>January 2016 publication</a:t>
            </a:r>
            <a:endParaRPr lang="en-US" dirty="0"/>
          </a:p>
        </p:txBody>
      </p:sp>
      <p:pic>
        <p:nvPicPr>
          <p:cNvPr id="5" name="Picture 2" descr="R:\Graphics team\Work_2014\ipsos_mori\sri\GPPS\CCG presentation\GPPS_update_logo_white_(emf).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4" y="850053"/>
            <a:ext cx="4465705" cy="70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77144"/>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6203427" y="2921943"/>
            <a:ext cx="3456384" cy="1947217"/>
          </a:xfrm>
          <a:prstGeom prst="rect">
            <a:avLst/>
          </a:prstGeom>
        </p:spPr>
        <p:txBody>
          <a:bodyPr anchor="b"/>
          <a:lstStyle>
            <a:lvl1pPr marL="180975" indent="-180975" algn="l" rtl="0" eaLnBrk="1" fontAlgn="base" hangingPunct="1">
              <a:spcBef>
                <a:spcPts val="12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12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12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12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12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ctr">
              <a:spcBef>
                <a:spcPts val="0"/>
              </a:spcBef>
              <a:buNone/>
            </a:pPr>
            <a:r>
              <a:rPr lang="en-GB" sz="2000" kern="0" dirty="0" smtClean="0"/>
              <a:t>Results range from </a:t>
            </a:r>
            <a:br>
              <a:rPr lang="en-GB" sz="2000" kern="0" dirty="0" smtClean="0"/>
            </a:br>
            <a:r>
              <a:rPr lang="en-GB" sz="3600" b="1" kern="0" dirty="0" smtClean="0">
                <a:solidFill>
                  <a:schemeClr val="accent6">
                    <a:lumMod val="75000"/>
                  </a:schemeClr>
                </a:solidFill>
              </a:rPr>
              <a:t>         </a:t>
            </a:r>
            <a:r>
              <a:rPr lang="en-GB" kern="0" dirty="0" smtClean="0"/>
              <a:t> </a:t>
            </a:r>
            <a:br>
              <a:rPr lang="en-GB" kern="0" dirty="0" smtClean="0"/>
            </a:br>
            <a:r>
              <a:rPr lang="en-GB" sz="2000" kern="0" dirty="0" smtClean="0"/>
              <a:t>to </a:t>
            </a:r>
            <a:br>
              <a:rPr lang="en-GB" sz="2000" kern="0" dirty="0" smtClean="0"/>
            </a:br>
            <a:r>
              <a:rPr lang="en-GB" sz="3600" b="1" kern="0" dirty="0" smtClean="0">
                <a:solidFill>
                  <a:schemeClr val="accent6">
                    <a:lumMod val="75000"/>
                  </a:schemeClr>
                </a:solidFill>
              </a:rPr>
              <a:t>         </a:t>
            </a:r>
            <a:r>
              <a:rPr lang="en-GB" sz="2000" kern="0" dirty="0" smtClean="0"/>
              <a:t> </a:t>
            </a:r>
            <a:endParaRPr lang="en-GB" sz="2000" kern="0" dirty="0"/>
          </a:p>
        </p:txBody>
      </p:sp>
      <p:sp>
        <p:nvSpPr>
          <p:cNvPr id="3" name="Title 2"/>
          <p:cNvSpPr>
            <a:spLocks noGrp="1"/>
          </p:cNvSpPr>
          <p:nvPr>
            <p:ph type="title"/>
          </p:nvPr>
        </p:nvSpPr>
        <p:spPr>
          <a:xfrm>
            <a:off x="272481" y="0"/>
            <a:ext cx="8568952" cy="764704"/>
          </a:xfrm>
        </p:spPr>
        <p:txBody>
          <a:bodyPr/>
          <a:lstStyle/>
          <a:p>
            <a:r>
              <a:rPr lang="en-GB" sz="2000" dirty="0"/>
              <a:t>Overall </a:t>
            </a:r>
            <a:r>
              <a:rPr lang="en-GB" sz="2000" dirty="0" smtClean="0"/>
              <a:t>experience:</a:t>
            </a:r>
            <a:br>
              <a:rPr lang="en-GB" sz="2000" dirty="0" smtClean="0"/>
            </a:br>
            <a:r>
              <a:rPr lang="en-GB" sz="2000" dirty="0" smtClean="0"/>
              <a:t>how the CCG’s </a:t>
            </a:r>
            <a:r>
              <a:rPr lang="en-GB" sz="2000" dirty="0"/>
              <a:t>results </a:t>
            </a:r>
            <a:r>
              <a:rPr lang="en-GB" sz="2000" dirty="0" smtClean="0"/>
              <a:t>compare to other local CCGs</a:t>
            </a:r>
            <a:endParaRPr lang="en-GB" sz="2000" dirty="0">
              <a:solidFill>
                <a:srgbClr val="FF0000"/>
              </a:solidFill>
            </a:endParaRPr>
          </a:p>
        </p:txBody>
      </p:sp>
      <p:sp>
        <p:nvSpPr>
          <p:cNvPr id="13" name="Rectangle 12"/>
          <p:cNvSpPr/>
          <p:nvPr/>
        </p:nvSpPr>
        <p:spPr bwMode="auto">
          <a:xfrm>
            <a:off x="20096" y="980728"/>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15" name="Text Placeholder 5" hidden="1"/>
          <p:cNvSpPr txBox="1">
            <a:spLocks/>
          </p:cNvSpPr>
          <p:nvPr/>
        </p:nvSpPr>
        <p:spPr>
          <a:xfrm>
            <a:off x="247208" y="6128391"/>
            <a:ext cx="945832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dirty="0">
                <a:solidFill>
                  <a:schemeClr val="bg1"/>
                </a:solidFill>
              </a:rPr>
              <a:t>Base: All those completing a </a:t>
            </a:r>
            <a:r>
              <a:rPr lang="en-GB" sz="800" kern="0" dirty="0" smtClean="0">
                <a:solidFill>
                  <a:schemeClr val="bg1"/>
                </a:solidFill>
              </a:rPr>
              <a:t>questionnaire : </a:t>
            </a:r>
            <a:r>
              <a:rPr lang="en-GB" sz="800" kern="0" dirty="0">
                <a:solidFill>
                  <a:schemeClr val="bg1"/>
                </a:solidFill>
              </a:rPr>
              <a:t>CCC </a:t>
            </a:r>
            <a:r>
              <a:rPr lang="en-GB" sz="800" kern="0" dirty="0" smtClean="0">
                <a:solidFill>
                  <a:schemeClr val="bg1"/>
                </a:solidFill>
              </a:rPr>
              <a:t>bases range from </a:t>
            </a:r>
            <a:r>
              <a:rPr lang="en-GB" sz="800" kern="0" dirty="0" smtClean="0">
                <a:solidFill>
                  <a:schemeClr val="accent5">
                    <a:lumMod val="60000"/>
                    <a:lumOff val="40000"/>
                  </a:schemeClr>
                </a:solidFill>
              </a:rPr>
              <a:t>[</a:t>
            </a:r>
            <a:r>
              <a:rPr lang="en-GB" sz="800" kern="0" dirty="0">
                <a:solidFill>
                  <a:schemeClr val="accent5">
                    <a:lumMod val="60000"/>
                    <a:lumOff val="40000"/>
                  </a:schemeClr>
                </a:solidFill>
              </a:rPr>
              <a:t>insert  </a:t>
            </a:r>
            <a:r>
              <a:rPr lang="en-GB" sz="800" kern="0" dirty="0" smtClean="0">
                <a:solidFill>
                  <a:schemeClr val="accent5">
                    <a:lumMod val="60000"/>
                    <a:lumOff val="40000"/>
                  </a:schemeClr>
                </a:solidFill>
              </a:rPr>
              <a:t>smallest CCG base</a:t>
            </a:r>
            <a:r>
              <a:rPr lang="en-GB" sz="800" kern="0" dirty="0">
                <a:solidFill>
                  <a:schemeClr val="accent5">
                    <a:lumMod val="60000"/>
                    <a:lumOff val="40000"/>
                  </a:schemeClr>
                </a:solidFill>
              </a:rPr>
              <a:t>] </a:t>
            </a:r>
            <a:r>
              <a:rPr lang="en-GB" sz="800" kern="0" dirty="0">
                <a:solidFill>
                  <a:schemeClr val="bg1"/>
                </a:solidFill>
              </a:rPr>
              <a:t> </a:t>
            </a:r>
            <a:r>
              <a:rPr lang="en-GB" sz="800" kern="0" dirty="0" smtClean="0">
                <a:solidFill>
                  <a:schemeClr val="bg1"/>
                </a:solidFill>
              </a:rPr>
              <a:t>to </a:t>
            </a:r>
            <a:r>
              <a:rPr lang="en-GB" sz="800" kern="0" dirty="0">
                <a:solidFill>
                  <a:schemeClr val="accent5">
                    <a:lumMod val="60000"/>
                    <a:lumOff val="40000"/>
                  </a:schemeClr>
                </a:solidFill>
              </a:rPr>
              <a:t>[insert  </a:t>
            </a:r>
            <a:r>
              <a:rPr lang="en-GB" sz="800" kern="0" dirty="0" smtClean="0">
                <a:solidFill>
                  <a:schemeClr val="accent5">
                    <a:lumMod val="60000"/>
                    <a:lumOff val="40000"/>
                  </a:schemeClr>
                </a:solidFill>
              </a:rPr>
              <a:t>largest </a:t>
            </a:r>
            <a:r>
              <a:rPr lang="en-GB" sz="800" kern="0" dirty="0">
                <a:solidFill>
                  <a:schemeClr val="accent5">
                    <a:lumMod val="60000"/>
                    <a:lumOff val="40000"/>
                  </a:schemeClr>
                </a:solidFill>
              </a:rPr>
              <a:t>CCG base] </a:t>
            </a:r>
            <a:r>
              <a:rPr lang="en-GB" sz="800" kern="0" dirty="0" smtClean="0">
                <a:solidFill>
                  <a:schemeClr val="accent5">
                    <a:lumMod val="60000"/>
                    <a:lumOff val="40000"/>
                  </a:schemeClr>
                </a:solidFill>
              </a:rPr>
              <a:t>	</a:t>
            </a:r>
            <a:r>
              <a:rPr lang="en-GB" sz="800" dirty="0">
                <a:solidFill>
                  <a:schemeClr val="bg1"/>
                </a:solidFill>
              </a:rPr>
              <a:t> </a:t>
            </a:r>
            <a:r>
              <a:rPr lang="en-GB" sz="800" dirty="0" smtClean="0">
                <a:solidFill>
                  <a:schemeClr val="bg1"/>
                </a:solidFill>
              </a:rPr>
              <a:t>	</a:t>
            </a:r>
            <a:endParaRPr lang="en-GB" sz="800" kern="0" dirty="0">
              <a:solidFill>
                <a:schemeClr val="bg1"/>
              </a:solidFill>
            </a:endParaRPr>
          </a:p>
        </p:txBody>
      </p:sp>
      <p:sp>
        <p:nvSpPr>
          <p:cNvPr id="11" name="Rectangle 10"/>
          <p:cNvSpPr/>
          <p:nvPr/>
        </p:nvSpPr>
        <p:spPr>
          <a:xfrm>
            <a:off x="6203427" y="5571025"/>
            <a:ext cx="3628334" cy="415498"/>
          </a:xfrm>
          <a:prstGeom prst="rect">
            <a:avLst/>
          </a:prstGeom>
        </p:spPr>
        <p:txBody>
          <a:bodyPr wrap="square">
            <a:spAutoFit/>
          </a:bodyPr>
          <a:lstStyle/>
          <a:p>
            <a:pPr algn="l"/>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graphicFrame>
        <p:nvGraphicFramePr>
          <p:cNvPr id="12" name="D_9d6e55b527878086_CalcTable"/>
          <p:cNvGraphicFramePr>
            <a:graphicFrameLocks noGrp="1"/>
          </p:cNvGraphicFramePr>
          <p:nvPr>
            <p:extLst>
              <p:ext uri="{D42A27DB-BD31-4B8C-83A1-F6EECF244321}">
                <p14:modId xmlns:p14="http://schemas.microsoft.com/office/powerpoint/2010/main" val="2050395871"/>
              </p:ext>
            </p:extLst>
          </p:nvPr>
        </p:nvGraphicFramePr>
        <p:xfrm>
          <a:off x="7209194" y="3338149"/>
          <a:ext cx="2808314" cy="1584176"/>
        </p:xfrm>
        <a:graphic>
          <a:graphicData uri="http://schemas.openxmlformats.org/drawingml/2006/table">
            <a:tbl>
              <a:tblPr firstRow="1" bandRow="1">
                <a:tableStyleId>{5C22544A-7EE6-4342-B048-85BDC9FD1C3A}</a:tableStyleId>
              </a:tblPr>
              <a:tblGrid>
                <a:gridCol w="1440162"/>
                <a:gridCol w="1368152"/>
              </a:tblGrid>
              <a:tr h="792088">
                <a:tc>
                  <a:txBody>
                    <a:bodyPr/>
                    <a:lstStyle/>
                    <a:p>
                      <a:pPr algn="ctr"/>
                      <a:r>
                        <a:rPr lang="en-GB" sz="3600" smtClean="0">
                          <a:solidFill>
                            <a:schemeClr val="accent6"/>
                          </a:solidFill>
                        </a:rPr>
                        <a:t>81%</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92088">
                <a:tc>
                  <a:txBody>
                    <a:bodyPr/>
                    <a:lstStyle/>
                    <a:p>
                      <a:pPr algn="ctr"/>
                      <a:r>
                        <a:rPr lang="en-GB" sz="3600" b="1" smtClean="0">
                          <a:solidFill>
                            <a:schemeClr val="accent6"/>
                          </a:solidFill>
                        </a:rPr>
                        <a:t>89%</a:t>
                      </a:r>
                      <a:endParaRPr lang="en-GB" sz="3600" b="1"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6" name="Table 15" hidden="1"/>
          <p:cNvGraphicFramePr>
            <a:graphicFrameLocks noGrp="1"/>
          </p:cNvGraphicFramePr>
          <p:nvPr>
            <p:extLst>
              <p:ext uri="{D42A27DB-BD31-4B8C-83A1-F6EECF244321}">
                <p14:modId xmlns:p14="http://schemas.microsoft.com/office/powerpoint/2010/main" val="382447692"/>
              </p:ext>
            </p:extLst>
          </p:nvPr>
        </p:nvGraphicFramePr>
        <p:xfrm>
          <a:off x="5961112" y="4293096"/>
          <a:ext cx="1278622" cy="792088"/>
        </p:xfrm>
        <a:graphic>
          <a:graphicData uri="http://schemas.openxmlformats.org/drawingml/2006/table">
            <a:tbl>
              <a:tblPr firstRow="1" bandRow="1">
                <a:tableStyleId>{5C22544A-7EE6-4342-B048-85BDC9FD1C3A}</a:tableStyleId>
              </a:tblPr>
              <a:tblGrid>
                <a:gridCol w="1278622"/>
              </a:tblGrid>
              <a:tr h="792088">
                <a:tc>
                  <a:txBody>
                    <a:bodyPr/>
                    <a:lstStyle/>
                    <a:p>
                      <a:pPr algn="ctr"/>
                      <a:r>
                        <a:rPr lang="en-GB" sz="3600" dirty="0" smtClean="0">
                          <a:solidFill>
                            <a:schemeClr val="accent6"/>
                          </a:solidFill>
                        </a:rPr>
                        <a:t>90%</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Rectangle 9"/>
          <p:cNvSpPr/>
          <p:nvPr/>
        </p:nvSpPr>
        <p:spPr>
          <a:xfrm>
            <a:off x="272480" y="1441477"/>
            <a:ext cx="2786340" cy="276999"/>
          </a:xfrm>
          <a:prstGeom prst="rect">
            <a:avLst/>
          </a:prstGeom>
        </p:spPr>
        <p:txBody>
          <a:bodyPr wrap="none">
            <a:spAutoFit/>
          </a:bodyPr>
          <a:lstStyle/>
          <a:p>
            <a:pPr algn="l"/>
            <a:r>
              <a:rPr lang="en-GB" b="1" i="1" dirty="0">
                <a:solidFill>
                  <a:schemeClr val="tx1">
                    <a:lumMod val="75000"/>
                    <a:lumOff val="25000"/>
                  </a:schemeClr>
                </a:solidFill>
              </a:rPr>
              <a:t>Percentage of patients saying </a:t>
            </a:r>
            <a:r>
              <a:rPr lang="en-GB" b="1" i="1" dirty="0" smtClean="0">
                <a:solidFill>
                  <a:schemeClr val="tx1">
                    <a:lumMod val="75000"/>
                    <a:lumOff val="25000"/>
                  </a:schemeClr>
                </a:solidFill>
              </a:rPr>
              <a:t>good</a:t>
            </a:r>
            <a:endParaRPr lang="en-GB" sz="2800" b="1" i="1" dirty="0">
              <a:solidFill>
                <a:schemeClr val="tx1">
                  <a:lumMod val="75000"/>
                  <a:lumOff val="25000"/>
                </a:schemeClr>
              </a:solidFill>
            </a:endParaRPr>
          </a:p>
        </p:txBody>
      </p:sp>
      <p:graphicFrame>
        <p:nvGraphicFramePr>
          <p:cNvPr id="4" name="D_9d6e55b527878086" hidden="1"/>
          <p:cNvGraphicFramePr/>
          <p:nvPr>
            <p:extLst>
              <p:ext uri="{D42A27DB-BD31-4B8C-83A1-F6EECF244321}">
                <p14:modId xmlns:p14="http://schemas.microsoft.com/office/powerpoint/2010/main" val="4015581276"/>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94de764705f6bbab_CalcTable"/>
          <p:cNvGraphicFramePr>
            <a:graphicFrameLocks noGrp="1"/>
          </p:cNvGraphicFramePr>
          <p:nvPr>
            <p:extLst>
              <p:ext uri="{D42A27DB-BD31-4B8C-83A1-F6EECF244321}">
                <p14:modId xmlns:p14="http://schemas.microsoft.com/office/powerpoint/2010/main" val="2700584028"/>
              </p:ext>
            </p:extLst>
          </p:nvPr>
        </p:nvGraphicFramePr>
        <p:xfrm>
          <a:off x="151705" y="6082496"/>
          <a:ext cx="7333615" cy="254509"/>
        </p:xfrm>
        <a:graphic>
          <a:graphicData uri="http://schemas.openxmlformats.org/drawingml/2006/table">
            <a:tbl>
              <a:tblPr firstRow="1" bandRow="1">
                <a:tableStyleId>{5C22544A-7EE6-4342-B048-85BDC9FD1C3A}</a:tableStyleId>
              </a:tblPr>
              <a:tblGrid>
                <a:gridCol w="7333615"/>
              </a:tblGrid>
              <a:tr h="254509">
                <a:tc>
                  <a:txBody>
                    <a:bodyPr/>
                    <a:lstStyle/>
                    <a:p>
                      <a:r>
                        <a:rPr lang="en-GB" sz="800" b="0" smtClean="0"/>
                        <a:t>Base: All those completing a questionnaire: CCG bases range from 1,444 to 6,855</a:t>
                      </a:r>
                      <a:endParaRPr lang="en-GB" sz="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D_94de764705f6bbab" hidden="1"/>
          <p:cNvGraphicFramePr/>
          <p:nvPr>
            <p:extLst>
              <p:ext uri="{D42A27DB-BD31-4B8C-83A1-F6EECF244321}">
                <p14:modId xmlns:p14="http://schemas.microsoft.com/office/powerpoint/2010/main" val="3803733227"/>
              </p:ext>
            </p:extLst>
          </p:nvPr>
        </p:nvGraphicFramePr>
        <p:xfrm>
          <a:off x="2360712" y="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905327" y="6128391"/>
            <a:ext cx="1926433" cy="123111"/>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good</a:t>
            </a:r>
            <a:endParaRPr lang="en-GB" sz="800" kern="0" dirty="0">
              <a:solidFill>
                <a:srgbClr val="FFFFFF"/>
              </a:solidFill>
            </a:endParaRPr>
          </a:p>
        </p:txBody>
      </p:sp>
      <p:pic>
        <p:nvPicPr>
          <p:cNvPr id="18" name="D_c7c02567d1f617a6" descr="I:\DATA\Dispatch\GPPS\Maps for slide packs\Area Team\AT_Q44.JP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23" y="1700808"/>
            <a:ext cx="4380953" cy="42857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MEAGBLONFP5\GPPS_Share\DD\GPPS Y10W1\Data Delivery\Dean Reports\Maps for slide packs\Region Maps\Region_Legend.jpg"/>
          <p:cNvPicPr>
            <a:picLocks noChangeAspect="1" noChangeArrowheads="1"/>
          </p:cNvPicPr>
          <p:nvPr/>
        </p:nvPicPr>
        <p:blipFill rotWithShape="1">
          <a:blip r:embed="rId6">
            <a:extLst>
              <a:ext uri="{28A0092B-C50C-407E-A947-70E740481C1C}">
                <a14:useLocalDpi xmlns:a14="http://schemas.microsoft.com/office/drawing/2010/main" val="0"/>
              </a:ext>
            </a:extLst>
          </a:blip>
          <a:srcRect r="26389" b="8688"/>
          <a:stretch/>
        </p:blipFill>
        <p:spPr bwMode="auto">
          <a:xfrm>
            <a:off x="4941776" y="1745476"/>
            <a:ext cx="1831163" cy="1306069"/>
          </a:xfrm>
          <a:prstGeom prst="rect">
            <a:avLst/>
          </a:prstGeom>
          <a:noFill/>
          <a:ln w="12700">
            <a:solidFill>
              <a:srgbClr val="A6A6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603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bg1"/>
                </a:solidFill>
              </a:rPr>
              <a:t>Overall experience – how th</a:t>
            </a:r>
            <a:r>
              <a:rPr lang="en-GB" dirty="0" smtClean="0"/>
              <a:t>e CCG’s </a:t>
            </a:r>
            <a:r>
              <a:rPr lang="en-GB" dirty="0" smtClean="0">
                <a:solidFill>
                  <a:schemeClr val="bg1"/>
                </a:solidFill>
              </a:rPr>
              <a:t>practices compare</a:t>
            </a:r>
            <a:endParaRPr lang="en-GB" dirty="0">
              <a:solidFill>
                <a:schemeClr val="bg1"/>
              </a:solidFill>
            </a:endParaRPr>
          </a:p>
        </p:txBody>
      </p:sp>
      <p:sp>
        <p:nvSpPr>
          <p:cNvPr id="11" name="Rectangle 10"/>
          <p:cNvSpPr/>
          <p:nvPr/>
        </p:nvSpPr>
        <p:spPr bwMode="auto">
          <a:xfrm>
            <a:off x="20096" y="980728"/>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13" name="Text Placeholder 5" hidden="1"/>
          <p:cNvSpPr txBox="1">
            <a:spLocks/>
          </p:cNvSpPr>
          <p:nvPr/>
        </p:nvSpPr>
        <p:spPr>
          <a:xfrm>
            <a:off x="247208" y="6128391"/>
            <a:ext cx="9584552"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dirty="0">
                <a:solidFill>
                  <a:schemeClr val="bg1"/>
                </a:solidFill>
              </a:rPr>
              <a:t>Base: All those completing a </a:t>
            </a:r>
            <a:r>
              <a:rPr lang="en-GB" sz="800" kern="0" dirty="0" smtClean="0">
                <a:solidFill>
                  <a:schemeClr val="bg1"/>
                </a:solidFill>
              </a:rPr>
              <a:t>questionnaire : Practice  </a:t>
            </a:r>
            <a:r>
              <a:rPr lang="en-GB" sz="800" kern="0" dirty="0">
                <a:solidFill>
                  <a:schemeClr val="bg1"/>
                </a:solidFill>
              </a:rPr>
              <a:t>bases range from </a:t>
            </a:r>
            <a:r>
              <a:rPr lang="en-GB" sz="800" kern="0" dirty="0">
                <a:solidFill>
                  <a:schemeClr val="accent5">
                    <a:lumMod val="60000"/>
                    <a:lumOff val="40000"/>
                  </a:schemeClr>
                </a:solidFill>
              </a:rPr>
              <a:t>[insert  smallest </a:t>
            </a:r>
            <a:r>
              <a:rPr lang="en-GB" sz="800" kern="0" dirty="0" smtClean="0">
                <a:solidFill>
                  <a:schemeClr val="accent5">
                    <a:lumMod val="60000"/>
                    <a:lumOff val="40000"/>
                  </a:schemeClr>
                </a:solidFill>
              </a:rPr>
              <a:t>Practice base</a:t>
            </a:r>
            <a:r>
              <a:rPr lang="en-GB" sz="800" kern="0" dirty="0">
                <a:solidFill>
                  <a:schemeClr val="accent5">
                    <a:lumMod val="60000"/>
                    <a:lumOff val="40000"/>
                  </a:schemeClr>
                </a:solidFill>
              </a:rPr>
              <a:t>] </a:t>
            </a:r>
            <a:r>
              <a:rPr lang="en-GB" sz="800" kern="0" dirty="0">
                <a:solidFill>
                  <a:schemeClr val="bg1"/>
                </a:solidFill>
              </a:rPr>
              <a:t> to </a:t>
            </a:r>
            <a:r>
              <a:rPr lang="en-GB" sz="800" kern="0" dirty="0">
                <a:solidFill>
                  <a:schemeClr val="accent5">
                    <a:lumMod val="60000"/>
                    <a:lumOff val="40000"/>
                  </a:schemeClr>
                </a:solidFill>
              </a:rPr>
              <a:t>[insert  largest </a:t>
            </a:r>
            <a:r>
              <a:rPr lang="en-GB" sz="800" kern="0" dirty="0" smtClean="0">
                <a:solidFill>
                  <a:schemeClr val="accent5">
                    <a:lumMod val="60000"/>
                    <a:lumOff val="40000"/>
                  </a:schemeClr>
                </a:solidFill>
              </a:rPr>
              <a:t>Practice  </a:t>
            </a:r>
            <a:r>
              <a:rPr lang="en-GB" sz="800" kern="0" dirty="0">
                <a:solidFill>
                  <a:schemeClr val="accent5">
                    <a:lumMod val="60000"/>
                    <a:lumOff val="40000"/>
                  </a:schemeClr>
                </a:solidFill>
              </a:rPr>
              <a:t>base] </a:t>
            </a:r>
            <a:r>
              <a:rPr lang="en-GB" sz="800" kern="0" dirty="0" smtClean="0">
                <a:solidFill>
                  <a:schemeClr val="accent5">
                    <a:lumMod val="60000"/>
                    <a:lumOff val="40000"/>
                  </a:schemeClr>
                </a:solidFill>
              </a:rPr>
              <a:t>	</a:t>
            </a:r>
            <a:r>
              <a:rPr lang="en-GB" sz="800" dirty="0">
                <a:solidFill>
                  <a:schemeClr val="bg1"/>
                </a:solidFill>
              </a:rPr>
              <a:t> </a:t>
            </a:r>
            <a:r>
              <a:rPr lang="en-GB" sz="800" dirty="0" smtClean="0">
                <a:solidFill>
                  <a:schemeClr val="bg1"/>
                </a:solidFill>
              </a:rPr>
              <a:t>	</a:t>
            </a:r>
            <a:endParaRPr lang="en-GB" sz="800" kern="0" dirty="0">
              <a:solidFill>
                <a:schemeClr val="bg1"/>
              </a:solidFill>
            </a:endParaRPr>
          </a:p>
        </p:txBody>
      </p:sp>
      <p:sp>
        <p:nvSpPr>
          <p:cNvPr id="15" name="Rectangle 14"/>
          <p:cNvSpPr/>
          <p:nvPr/>
        </p:nvSpPr>
        <p:spPr>
          <a:xfrm>
            <a:off x="6249144" y="5517232"/>
            <a:ext cx="3582616" cy="415498"/>
          </a:xfrm>
          <a:prstGeom prst="rect">
            <a:avLst/>
          </a:prstGeom>
        </p:spPr>
        <p:txBody>
          <a:bodyPr wrap="square">
            <a:spAutoFit/>
          </a:bodyPr>
          <a:lstStyle/>
          <a:p>
            <a:pPr algn="l"/>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graphicFrame>
        <p:nvGraphicFramePr>
          <p:cNvPr id="16" name="Table 15" hidden="1"/>
          <p:cNvGraphicFramePr>
            <a:graphicFrameLocks noGrp="1"/>
          </p:cNvGraphicFramePr>
          <p:nvPr>
            <p:extLst>
              <p:ext uri="{D42A27DB-BD31-4B8C-83A1-F6EECF244321}">
                <p14:modId xmlns:p14="http://schemas.microsoft.com/office/powerpoint/2010/main" val="3201811870"/>
              </p:ext>
            </p:extLst>
          </p:nvPr>
        </p:nvGraphicFramePr>
        <p:xfrm>
          <a:off x="6787100" y="3380234"/>
          <a:ext cx="3035135" cy="792088"/>
        </p:xfrm>
        <a:graphic>
          <a:graphicData uri="http://schemas.openxmlformats.org/drawingml/2006/table">
            <a:tbl>
              <a:tblPr firstRow="1" bandRow="1">
                <a:tableStyleId>{5C22544A-7EE6-4342-B048-85BDC9FD1C3A}</a:tableStyleId>
              </a:tblPr>
              <a:tblGrid>
                <a:gridCol w="1252720"/>
                <a:gridCol w="1782415"/>
              </a:tblGrid>
              <a:tr h="792088">
                <a:tc>
                  <a:txBody>
                    <a:bodyPr/>
                    <a:lstStyle/>
                    <a:p>
                      <a:pPr algn="ctr"/>
                      <a:r>
                        <a:rPr lang="en-GB" sz="3600" dirty="0" smtClean="0">
                          <a:solidFill>
                            <a:schemeClr val="accent6"/>
                          </a:solidFill>
                        </a:rPr>
                        <a:t>83%</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kern="0" dirty="0" smtClean="0">
                          <a:solidFill>
                            <a:srgbClr val="000000"/>
                          </a:solidFill>
                        </a:rPr>
                        <a:t>(</a:t>
                      </a:r>
                      <a:r>
                        <a:rPr lang="en-GB" b="0" kern="0" dirty="0" smtClean="0">
                          <a:solidFill>
                            <a:srgbClr val="FF0000"/>
                          </a:solidFill>
                        </a:rPr>
                        <a:t>Practice</a:t>
                      </a:r>
                      <a:r>
                        <a:rPr lang="en-GB" b="0" kern="0" baseline="0" dirty="0" smtClean="0">
                          <a:solidFill>
                            <a:srgbClr val="FF0000"/>
                          </a:solidFill>
                        </a:rPr>
                        <a:t> X</a:t>
                      </a:r>
                      <a:r>
                        <a:rPr lang="en-GB" b="0" kern="0" baseline="0" dirty="0" smtClean="0">
                          <a:solidFill>
                            <a:srgbClr val="000000"/>
                          </a:solidFill>
                        </a:rPr>
                        <a:t>)</a:t>
                      </a: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Rectangle 4"/>
          <p:cNvSpPr/>
          <p:nvPr/>
        </p:nvSpPr>
        <p:spPr>
          <a:xfrm>
            <a:off x="272480" y="1441709"/>
            <a:ext cx="2786340" cy="276999"/>
          </a:xfrm>
          <a:prstGeom prst="rect">
            <a:avLst/>
          </a:prstGeom>
          <a:solidFill>
            <a:schemeClr val="bg1"/>
          </a:solidFill>
        </p:spPr>
        <p:txBody>
          <a:bodyPr wrap="none">
            <a:spAutoFit/>
          </a:bodyPr>
          <a:lstStyle/>
          <a:p>
            <a:pPr algn="l"/>
            <a:r>
              <a:rPr lang="en-GB" b="1" i="1" dirty="0">
                <a:solidFill>
                  <a:schemeClr val="tx1">
                    <a:lumMod val="75000"/>
                    <a:lumOff val="25000"/>
                  </a:schemeClr>
                </a:solidFill>
              </a:rPr>
              <a:t>Percentage of patients saying </a:t>
            </a:r>
            <a:r>
              <a:rPr lang="en-GB" b="1" i="1" dirty="0" smtClean="0">
                <a:solidFill>
                  <a:schemeClr val="tx1">
                    <a:lumMod val="75000"/>
                    <a:lumOff val="25000"/>
                  </a:schemeClr>
                </a:solidFill>
              </a:rPr>
              <a:t>good</a:t>
            </a:r>
            <a:endParaRPr lang="en-GB" sz="2800" b="1" i="1" dirty="0">
              <a:solidFill>
                <a:schemeClr val="tx1">
                  <a:lumMod val="75000"/>
                  <a:lumOff val="25000"/>
                </a:schemeClr>
              </a:solidFill>
            </a:endParaRPr>
          </a:p>
        </p:txBody>
      </p:sp>
      <p:graphicFrame>
        <p:nvGraphicFramePr>
          <p:cNvPr id="7" name="D_448775e949079e96" hidden="1"/>
          <p:cNvGraphicFramePr/>
          <p:nvPr>
            <p:extLst>
              <p:ext uri="{D42A27DB-BD31-4B8C-83A1-F6EECF244321}">
                <p14:modId xmlns:p14="http://schemas.microsoft.com/office/powerpoint/2010/main" val="2140811799"/>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_ddda1a7dc2588c0d_CalcTable"/>
          <p:cNvGraphicFramePr>
            <a:graphicFrameLocks noGrp="1"/>
          </p:cNvGraphicFramePr>
          <p:nvPr>
            <p:extLst>
              <p:ext uri="{D42A27DB-BD31-4B8C-83A1-F6EECF244321}">
                <p14:modId xmlns:p14="http://schemas.microsoft.com/office/powerpoint/2010/main" val="1412714272"/>
              </p:ext>
            </p:extLst>
          </p:nvPr>
        </p:nvGraphicFramePr>
        <p:xfrm>
          <a:off x="151705" y="6082496"/>
          <a:ext cx="7227289" cy="254509"/>
        </p:xfrm>
        <a:graphic>
          <a:graphicData uri="http://schemas.openxmlformats.org/drawingml/2006/table">
            <a:tbl>
              <a:tblPr firstRow="1" bandRow="1">
                <a:tableStyleId>{5C22544A-7EE6-4342-B048-85BDC9FD1C3A}</a:tableStyleId>
              </a:tblPr>
              <a:tblGrid>
                <a:gridCol w="7227289"/>
              </a:tblGrid>
              <a:tr h="254509">
                <a:tc>
                  <a:txBody>
                    <a:bodyPr/>
                    <a:lstStyle/>
                    <a:p>
                      <a:r>
                        <a:rPr lang="en-GB" sz="800" b="0" smtClean="0"/>
                        <a:t>Base: All those completing a questionnaire: Practice bases range from 48 to 129</a:t>
                      </a:r>
                      <a:endParaRPr lang="en-GB" sz="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8" name="D_ddda1a7dc2588c0d" hidden="1"/>
          <p:cNvGraphicFramePr/>
          <p:nvPr>
            <p:extLst>
              <p:ext uri="{D42A27DB-BD31-4B8C-83A1-F6EECF244321}">
                <p14:modId xmlns:p14="http://schemas.microsoft.com/office/powerpoint/2010/main" val="1772360902"/>
              </p:ext>
            </p:extLst>
          </p:nvPr>
        </p:nvGraphicFramePr>
        <p:xfrm>
          <a:off x="2173870" y="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1"/>
          <p:cNvSpPr txBox="1">
            <a:spLocks/>
          </p:cNvSpPr>
          <p:nvPr/>
        </p:nvSpPr>
        <p:spPr>
          <a:xfrm>
            <a:off x="6897216" y="2887956"/>
            <a:ext cx="2880320" cy="1947217"/>
          </a:xfrm>
          <a:prstGeom prst="rect">
            <a:avLst/>
          </a:prstGeom>
        </p:spPr>
        <p:txBody>
          <a:bodyPr anchor="b"/>
          <a:lstStyle>
            <a:lvl1pPr marL="180975" indent="-180975" algn="l" rtl="0" eaLnBrk="1" fontAlgn="base" hangingPunct="1">
              <a:spcBef>
                <a:spcPts val="12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12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12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12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12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ctr">
              <a:lnSpc>
                <a:spcPct val="150000"/>
              </a:lnSpc>
              <a:spcBef>
                <a:spcPts val="0"/>
              </a:spcBef>
              <a:buNone/>
            </a:pPr>
            <a:r>
              <a:rPr lang="en-GB" sz="2000" kern="0" dirty="0" smtClean="0"/>
              <a:t>Results range from </a:t>
            </a:r>
            <a:br>
              <a:rPr lang="en-GB" sz="2000" kern="0" dirty="0" smtClean="0"/>
            </a:br>
            <a:r>
              <a:rPr lang="en-GB" sz="2000" kern="0" dirty="0" smtClean="0"/>
              <a:t>              </a:t>
            </a:r>
            <a:r>
              <a:rPr lang="en-GB" kern="0" dirty="0" smtClean="0"/>
              <a:t> </a:t>
            </a:r>
            <a:br>
              <a:rPr lang="en-GB" kern="0" dirty="0" smtClean="0"/>
            </a:br>
            <a:r>
              <a:rPr lang="en-GB" sz="2000" kern="0" dirty="0" smtClean="0"/>
              <a:t>to </a:t>
            </a:r>
            <a:br>
              <a:rPr lang="en-GB" sz="2000" kern="0" dirty="0" smtClean="0"/>
            </a:br>
            <a:r>
              <a:rPr lang="en-GB" sz="2000" kern="0" dirty="0" smtClean="0"/>
              <a:t>              </a:t>
            </a:r>
            <a:endParaRPr lang="en-GB" b="1" kern="0" dirty="0"/>
          </a:p>
          <a:p>
            <a:pPr marL="0" indent="0">
              <a:lnSpc>
                <a:spcPct val="150000"/>
              </a:lnSpc>
              <a:spcBef>
                <a:spcPts val="0"/>
              </a:spcBef>
              <a:buNone/>
            </a:pPr>
            <a:r>
              <a:rPr lang="en-GB" sz="2000" kern="0" dirty="0" smtClean="0"/>
              <a:t> </a:t>
            </a:r>
            <a:endParaRPr lang="en-GB" sz="2000" kern="0" dirty="0"/>
          </a:p>
        </p:txBody>
      </p:sp>
      <p:graphicFrame>
        <p:nvGraphicFramePr>
          <p:cNvPr id="18" name="D_448775e949079e96_CalcTable"/>
          <p:cNvGraphicFramePr>
            <a:graphicFrameLocks noGrp="1"/>
          </p:cNvGraphicFramePr>
          <p:nvPr>
            <p:extLst>
              <p:ext uri="{D42A27DB-BD31-4B8C-83A1-F6EECF244321}">
                <p14:modId xmlns:p14="http://schemas.microsoft.com/office/powerpoint/2010/main" val="3133753131"/>
              </p:ext>
            </p:extLst>
          </p:nvPr>
        </p:nvGraphicFramePr>
        <p:xfrm>
          <a:off x="7562200" y="2937059"/>
          <a:ext cx="3196936" cy="1584176"/>
        </p:xfrm>
        <a:graphic>
          <a:graphicData uri="http://schemas.openxmlformats.org/drawingml/2006/table">
            <a:tbl>
              <a:tblPr firstRow="1" bandRow="1">
                <a:tableStyleId>{5C22544A-7EE6-4342-B048-85BDC9FD1C3A}</a:tableStyleId>
              </a:tblPr>
              <a:tblGrid>
                <a:gridCol w="1540752"/>
                <a:gridCol w="1656184"/>
              </a:tblGrid>
              <a:tr h="792088">
                <a:tc>
                  <a:txBody>
                    <a:bodyPr/>
                    <a:lstStyle/>
                    <a:p>
                      <a:pPr algn="ctr"/>
                      <a:r>
                        <a:rPr lang="en-GB" sz="3600" smtClean="0">
                          <a:solidFill>
                            <a:schemeClr val="accent6"/>
                          </a:solidFill>
                        </a:rPr>
                        <a:t>71%</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92088">
                <a:tc>
                  <a:txBody>
                    <a:bodyPr/>
                    <a:lstStyle/>
                    <a:p>
                      <a:pPr algn="ctr"/>
                      <a:r>
                        <a:rPr lang="en-GB" sz="3600" b="1" smtClean="0">
                          <a:solidFill>
                            <a:schemeClr val="accent6"/>
                          </a:solidFill>
                        </a:rPr>
                        <a:t>99%</a:t>
                      </a:r>
                      <a:endParaRPr lang="en-GB" sz="3600" b="1"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smtClean="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9" name="TextBox 18"/>
          <p:cNvSpPr txBox="1"/>
          <p:nvPr/>
        </p:nvSpPr>
        <p:spPr>
          <a:xfrm>
            <a:off x="7761312" y="6128391"/>
            <a:ext cx="2232248" cy="123111"/>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good</a:t>
            </a:r>
            <a:endParaRPr lang="en-GB" sz="800" kern="0" dirty="0">
              <a:solidFill>
                <a:srgbClr val="FFFFFF"/>
              </a:solidFill>
            </a:endParaRPr>
          </a:p>
        </p:txBody>
      </p:sp>
      <p:pic>
        <p:nvPicPr>
          <p:cNvPr id="20" name="D_9d5990ff02d171c6" descr="I:\DATA\Dispatch\GPPS\Maps for slide packs\CCG\CCG_NorthEastWestDevon.jp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689" y="1718708"/>
            <a:ext cx="4380953" cy="42857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MEAGBLONFP5\GPPS_Share\DD\GPPS Y10W1\Data Delivery\Dean Reports\Maps for slide packs\CCG Maps\CCG_Legend.jpg"/>
          <p:cNvPicPr>
            <a:picLocks noChangeAspect="1" noChangeArrowheads="1"/>
          </p:cNvPicPr>
          <p:nvPr/>
        </p:nvPicPr>
        <p:blipFill rotWithShape="1">
          <a:blip r:embed="rId6">
            <a:extLst>
              <a:ext uri="{28A0092B-C50C-407E-A947-70E740481C1C}">
                <a14:useLocalDpi xmlns:a14="http://schemas.microsoft.com/office/drawing/2010/main" val="0"/>
              </a:ext>
            </a:extLst>
          </a:blip>
          <a:srcRect r="33439" b="10660"/>
          <a:stretch/>
        </p:blipFill>
        <p:spPr bwMode="auto">
          <a:xfrm>
            <a:off x="4628190" y="1761683"/>
            <a:ext cx="1676917" cy="1172904"/>
          </a:xfrm>
          <a:prstGeom prst="rect">
            <a:avLst/>
          </a:prstGeom>
          <a:noFill/>
          <a:ln>
            <a:solidFill>
              <a:srgbClr val="A6A6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966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experience – how the CCG’s practices compare</a:t>
            </a:r>
          </a:p>
        </p:txBody>
      </p:sp>
      <p:sp>
        <p:nvSpPr>
          <p:cNvPr id="41" name="Text Placeholder 5" hidden="1"/>
          <p:cNvSpPr txBox="1">
            <a:spLocks noGrp="1"/>
          </p:cNvSpPr>
          <p:nvPr>
            <p:ph type="body" sz="quarter" idx="12"/>
          </p:nvPr>
        </p:nvSpPr>
        <p:spPr>
          <a:xfrm>
            <a:off x="246062" y="6134151"/>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p>
        </p:txBody>
      </p:sp>
      <p:sp>
        <p:nvSpPr>
          <p:cNvPr id="23" name="Rectangle 22"/>
          <p:cNvSpPr/>
          <p:nvPr/>
        </p:nvSpPr>
        <p:spPr>
          <a:xfrm>
            <a:off x="272283" y="1717866"/>
            <a:ext cx="2456122"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good</a:t>
            </a:r>
            <a:endParaRPr lang="en-GB" sz="2000" b="1" i="1" dirty="0">
              <a:solidFill>
                <a:schemeClr val="tx1">
                  <a:lumMod val="75000"/>
                  <a:lumOff val="25000"/>
                </a:schemeClr>
              </a:solidFill>
            </a:endParaRPr>
          </a:p>
        </p:txBody>
      </p:sp>
      <p:grpSp>
        <p:nvGrpSpPr>
          <p:cNvPr id="24" name="Group 23"/>
          <p:cNvGrpSpPr/>
          <p:nvPr/>
        </p:nvGrpSpPr>
        <p:grpSpPr>
          <a:xfrm>
            <a:off x="5139563" y="1648900"/>
            <a:ext cx="3010220" cy="138500"/>
            <a:chOff x="4339208" y="1526076"/>
            <a:chExt cx="3010220"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1" name="Oval 20"/>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flipH="1" flipV="1">
            <a:off x="6788662" y="1717464"/>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19" name="D_589e4df403c101e3"/>
          <p:cNvGraphicFramePr/>
          <p:nvPr>
            <p:extLst>
              <p:ext uri="{D42A27DB-BD31-4B8C-83A1-F6EECF244321}">
                <p14:modId xmlns:p14="http://schemas.microsoft.com/office/powerpoint/2010/main" val="293349628"/>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_cc6b08690b924ba3_CalcTable"/>
          <p:cNvGraphicFramePr>
            <a:graphicFrameLocks noGrp="1"/>
          </p:cNvGraphicFramePr>
          <p:nvPr>
            <p:extLst>
              <p:ext uri="{D42A27DB-BD31-4B8C-83A1-F6EECF244321}">
                <p14:modId xmlns:p14="http://schemas.microsoft.com/office/powerpoint/2010/main" val="3122529672"/>
              </p:ext>
            </p:extLst>
          </p:nvPr>
        </p:nvGraphicFramePr>
        <p:xfrm>
          <a:off x="183644" y="6089104"/>
          <a:ext cx="7524961" cy="213360"/>
        </p:xfrm>
        <a:graphic>
          <a:graphicData uri="http://schemas.openxmlformats.org/drawingml/2006/table">
            <a:tbl>
              <a:tblPr firstRow="1" bandRow="1">
                <a:tableStyleId>{5C22544A-7EE6-4342-B048-85BDC9FD1C3A}</a:tableStyleId>
              </a:tblPr>
              <a:tblGrid>
                <a:gridCol w="7524961"/>
              </a:tblGrid>
              <a:tr h="175721">
                <a:tc>
                  <a:txBody>
                    <a:bodyPr/>
                    <a:lstStyle/>
                    <a:p>
                      <a:pPr marL="0" indent="0">
                        <a:buNone/>
                      </a:pPr>
                      <a:r>
                        <a:rPr lang="en-GB" sz="800" b="0" smtClean="0">
                          <a:solidFill>
                            <a:schemeClr val="bg1"/>
                          </a:solidFill>
                        </a:rPr>
                        <a:t>Base: All those completing a questionnaire: National (836,967); CCG (6,855); Practice bases range from 48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8" name="D_cc6b08690b924ba3" hidden="1"/>
          <p:cNvGraphicFramePr/>
          <p:nvPr>
            <p:extLst>
              <p:ext uri="{D42A27DB-BD31-4B8C-83A1-F6EECF244321}">
                <p14:modId xmlns:p14="http://schemas.microsoft.com/office/powerpoint/2010/main" val="227438289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7833320" y="6114201"/>
            <a:ext cx="2088232"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%Good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good + </a:t>
            </a:r>
            <a:r>
              <a:rPr lang="en-GB" sz="800" kern="0" dirty="0" smtClean="0">
                <a:solidFill>
                  <a:srgbClr val="FFFFFF"/>
                </a:solidFill>
                <a:latin typeface="Arial"/>
              </a:rPr>
              <a:t>%Fairly good</a:t>
            </a:r>
            <a:endParaRPr lang="en-GB" sz="1800" dirty="0" smtClean="0"/>
          </a:p>
        </p:txBody>
      </p:sp>
    </p:spTree>
    <p:extLst>
      <p:ext uri="{BB962C8B-B14F-4D97-AF65-F5344CB8AC3E}">
        <p14:creationId xmlns:p14="http://schemas.microsoft.com/office/powerpoint/2010/main" val="37516082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experience – how the CCG’s practices compare</a:t>
            </a:r>
          </a:p>
        </p:txBody>
      </p:sp>
      <p:sp>
        <p:nvSpPr>
          <p:cNvPr id="41" name="Text Placeholder 5" hidden="1"/>
          <p:cNvSpPr txBox="1">
            <a:spLocks noGrp="1"/>
          </p:cNvSpPr>
          <p:nvPr>
            <p:ph type="body" sz="quarter" idx="12"/>
          </p:nvPr>
        </p:nvSpPr>
        <p:spPr>
          <a:xfrm>
            <a:off x="246062" y="6134151"/>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p>
        </p:txBody>
      </p:sp>
      <p:sp>
        <p:nvSpPr>
          <p:cNvPr id="23" name="Rectangle 22"/>
          <p:cNvSpPr/>
          <p:nvPr/>
        </p:nvSpPr>
        <p:spPr>
          <a:xfrm>
            <a:off x="272283" y="1717866"/>
            <a:ext cx="2456122"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good</a:t>
            </a:r>
            <a:endParaRPr lang="en-GB" sz="2000" b="1" i="1" dirty="0">
              <a:solidFill>
                <a:schemeClr val="tx1">
                  <a:lumMod val="75000"/>
                  <a:lumOff val="25000"/>
                </a:schemeClr>
              </a:solidFill>
            </a:endParaRPr>
          </a:p>
        </p:txBody>
      </p:sp>
      <p:grpSp>
        <p:nvGrpSpPr>
          <p:cNvPr id="24" name="Group 23"/>
          <p:cNvGrpSpPr/>
          <p:nvPr/>
        </p:nvGrpSpPr>
        <p:grpSpPr>
          <a:xfrm>
            <a:off x="5139563" y="1648900"/>
            <a:ext cx="3010220" cy="138500"/>
            <a:chOff x="4339208" y="1526076"/>
            <a:chExt cx="3010220"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1" name="Oval 20"/>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flipH="1" flipV="1">
            <a:off x="6788662" y="1717464"/>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19" name="D_589e4df403c101e3"/>
          <p:cNvGraphicFramePr/>
          <p:nvPr>
            <p:extLst>
              <p:ext uri="{D42A27DB-BD31-4B8C-83A1-F6EECF244321}">
                <p14:modId xmlns:p14="http://schemas.microsoft.com/office/powerpoint/2010/main" val="3188926267"/>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_cc6b08690b924ba3_CalcTable"/>
          <p:cNvGraphicFramePr>
            <a:graphicFrameLocks noGrp="1"/>
          </p:cNvGraphicFramePr>
          <p:nvPr>
            <p:extLst>
              <p:ext uri="{D42A27DB-BD31-4B8C-83A1-F6EECF244321}">
                <p14:modId xmlns:p14="http://schemas.microsoft.com/office/powerpoint/2010/main" val="913895606"/>
              </p:ext>
            </p:extLst>
          </p:nvPr>
        </p:nvGraphicFramePr>
        <p:xfrm>
          <a:off x="183644" y="6089104"/>
          <a:ext cx="7524961" cy="213360"/>
        </p:xfrm>
        <a:graphic>
          <a:graphicData uri="http://schemas.openxmlformats.org/drawingml/2006/table">
            <a:tbl>
              <a:tblPr firstRow="1" bandRow="1">
                <a:tableStyleId>{5C22544A-7EE6-4342-B048-85BDC9FD1C3A}</a:tableStyleId>
              </a:tblPr>
              <a:tblGrid>
                <a:gridCol w="7524961"/>
              </a:tblGrid>
              <a:tr h="175721">
                <a:tc>
                  <a:txBody>
                    <a:bodyPr/>
                    <a:lstStyle/>
                    <a:p>
                      <a:pPr marL="0" indent="0">
                        <a:buNone/>
                      </a:pPr>
                      <a:r>
                        <a:rPr lang="en-GB" sz="800" b="0" smtClean="0">
                          <a:solidFill>
                            <a:schemeClr val="bg1"/>
                          </a:solidFill>
                        </a:rPr>
                        <a:t>Base: All those completing a questionnaire: National (836,967); CCG (6,855); Practice bases range from 48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8" name="D_cc6b08690b924ba3" hidden="1"/>
          <p:cNvGraphicFramePr/>
          <p:nvPr>
            <p:extLst>
              <p:ext uri="{D42A27DB-BD31-4B8C-83A1-F6EECF244321}">
                <p14:modId xmlns:p14="http://schemas.microsoft.com/office/powerpoint/2010/main" val="2912653293"/>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7833320" y="6114201"/>
            <a:ext cx="2088232"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%Good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good + </a:t>
            </a:r>
            <a:r>
              <a:rPr lang="en-GB" sz="800" kern="0" dirty="0" smtClean="0">
                <a:solidFill>
                  <a:srgbClr val="FFFFFF"/>
                </a:solidFill>
                <a:latin typeface="Arial"/>
              </a:rPr>
              <a:t>%Fairly good</a:t>
            </a:r>
            <a:endParaRPr lang="en-GB" sz="1800" dirty="0" smtClean="0"/>
          </a:p>
        </p:txBody>
      </p:sp>
    </p:spTree>
    <p:extLst>
      <p:ext uri="{BB962C8B-B14F-4D97-AF65-F5344CB8AC3E}">
        <p14:creationId xmlns:p14="http://schemas.microsoft.com/office/powerpoint/2010/main" val="40395681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3119482"/>
            <a:ext cx="6768752" cy="553998"/>
          </a:xfrm>
        </p:spPr>
        <p:txBody>
          <a:bodyPr/>
          <a:lstStyle/>
          <a:p>
            <a:r>
              <a:rPr lang="en-GB" sz="3600" dirty="0" smtClean="0"/>
              <a:t>Access to GP services </a:t>
            </a:r>
            <a:endParaRPr lang="en-GB" sz="3600" dirty="0"/>
          </a:p>
        </p:txBody>
      </p:sp>
    </p:spTree>
    <p:extLst>
      <p:ext uri="{BB962C8B-B14F-4D97-AF65-F5344CB8AC3E}">
        <p14:creationId xmlns:p14="http://schemas.microsoft.com/office/powerpoint/2010/main" val="14158298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D_614638381b6402f5"/>
          <p:cNvGraphicFramePr/>
          <p:nvPr>
            <p:extLst>
              <p:ext uri="{D42A27DB-BD31-4B8C-83A1-F6EECF244321}">
                <p14:modId xmlns:p14="http://schemas.microsoft.com/office/powerpoint/2010/main" val="3325367437"/>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8" y="0"/>
            <a:ext cx="8451353" cy="785794"/>
          </a:xfrm>
        </p:spPr>
        <p:txBody>
          <a:bodyPr anchor="ctr"/>
          <a:lstStyle/>
          <a:p>
            <a:r>
              <a:rPr lang="en-GB" dirty="0"/>
              <a:t>Ease of getting through to GP surgery on the phone</a:t>
            </a:r>
          </a:p>
        </p:txBody>
      </p:sp>
      <p:graphicFrame>
        <p:nvGraphicFramePr>
          <p:cNvPr id="24" name="D_cdf9adae7d5734f3"/>
          <p:cNvGraphicFramePr>
            <a:graphicFrameLocks/>
          </p:cNvGraphicFramePr>
          <p:nvPr>
            <p:extLst>
              <p:ext uri="{D42A27DB-BD31-4B8C-83A1-F6EECF244321}">
                <p14:modId xmlns:p14="http://schemas.microsoft.com/office/powerpoint/2010/main" val="1207906661"/>
              </p:ext>
            </p:extLst>
          </p:nvPr>
        </p:nvGraphicFramePr>
        <p:xfrm>
          <a:off x="3015442" y="1745198"/>
          <a:ext cx="4345316" cy="3138284"/>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7857017" y="2420888"/>
            <a:ext cx="1368152" cy="369332"/>
          </a:xfrm>
          <a:prstGeom prst="rect">
            <a:avLst/>
          </a:prstGeom>
          <a:noFill/>
          <a:effectLst/>
        </p:spPr>
        <p:txBody>
          <a:bodyPr wrap="square" lIns="0" tIns="0" rIns="0" bIns="0" rtlCol="0">
            <a:spAutoFit/>
          </a:bodyPr>
          <a:lstStyle/>
          <a:p>
            <a:pPr algn="ctr"/>
            <a:r>
              <a:rPr lang="en-GB" dirty="0" smtClean="0"/>
              <a:t/>
            </a:r>
            <a:br>
              <a:rPr lang="en-GB" dirty="0" smtClean="0"/>
            </a:br>
            <a:r>
              <a:rPr lang="en-GB" dirty="0" smtClean="0"/>
              <a:t>Easy</a:t>
            </a:r>
          </a:p>
        </p:txBody>
      </p:sp>
      <p:cxnSp>
        <p:nvCxnSpPr>
          <p:cNvPr id="32" name="Straight Connector 31"/>
          <p:cNvCxnSpPr/>
          <p:nvPr/>
        </p:nvCxnSpPr>
        <p:spPr bwMode="auto">
          <a:xfrm>
            <a:off x="7329264" y="2147177"/>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4" name="Rectangle 43"/>
          <p:cNvSpPr/>
          <p:nvPr/>
        </p:nvSpPr>
        <p:spPr bwMode="auto">
          <a:xfrm>
            <a:off x="19455" y="1121083"/>
            <a:ext cx="9283999"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Generally, how easy is it to get through to someone at your GP </a:t>
            </a:r>
            <a:r>
              <a:rPr lang="en-GB" sz="1600" b="1" dirty="0" smtClean="0">
                <a:solidFill>
                  <a:schemeClr val="bg1"/>
                </a:solidFill>
              </a:rPr>
              <a:t>surgery on the phone?</a:t>
            </a:r>
            <a:endParaRPr lang="en-GB" sz="1600" b="1" dirty="0">
              <a:solidFill>
                <a:schemeClr val="bg1"/>
              </a:solidFill>
            </a:endParaRPr>
          </a:p>
        </p:txBody>
      </p:sp>
      <p:sp>
        <p:nvSpPr>
          <p:cNvPr id="34" name="Rectangle 33"/>
          <p:cNvSpPr/>
          <p:nvPr/>
        </p:nvSpPr>
        <p:spPr bwMode="auto">
          <a:xfrm>
            <a:off x="583779" y="4262100"/>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7" name="TextBox 36"/>
          <p:cNvSpPr txBox="1"/>
          <p:nvPr/>
        </p:nvSpPr>
        <p:spPr>
          <a:xfrm>
            <a:off x="1082120" y="435072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in CCG - % </a:t>
            </a:r>
            <a:r>
              <a:rPr lang="en-GB" sz="1100" b="1" dirty="0" smtClean="0">
                <a:solidFill>
                  <a:schemeClr val="bg1"/>
                </a:solidFill>
              </a:rPr>
              <a:t>Easy</a:t>
            </a:r>
          </a:p>
        </p:txBody>
      </p:sp>
      <p:sp>
        <p:nvSpPr>
          <p:cNvPr id="38" name="TextBox 37"/>
          <p:cNvSpPr txBox="1"/>
          <p:nvPr/>
        </p:nvSpPr>
        <p:spPr>
          <a:xfrm>
            <a:off x="5745088" y="4353900"/>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Easy</a:t>
            </a:r>
          </a:p>
        </p:txBody>
      </p:sp>
      <p:sp>
        <p:nvSpPr>
          <p:cNvPr id="5" name="TextBox 4"/>
          <p:cNvSpPr txBox="1"/>
          <p:nvPr/>
        </p:nvSpPr>
        <p:spPr>
          <a:xfrm>
            <a:off x="4128134"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33" name="TextBox 32"/>
          <p:cNvSpPr txBox="1"/>
          <p:nvPr/>
        </p:nvSpPr>
        <p:spPr>
          <a:xfrm>
            <a:off x="7604989"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sp>
        <p:nvSpPr>
          <p:cNvPr id="53" name="TextBox 52"/>
          <p:cNvSpPr txBox="1"/>
          <p:nvPr/>
        </p:nvSpPr>
        <p:spPr>
          <a:xfrm>
            <a:off x="7857017" y="3491716"/>
            <a:ext cx="1368152" cy="369332"/>
          </a:xfrm>
          <a:prstGeom prst="rect">
            <a:avLst/>
          </a:prstGeom>
          <a:noFill/>
          <a:effectLst/>
        </p:spPr>
        <p:txBody>
          <a:bodyPr wrap="square" lIns="0" tIns="0" rIns="0" bIns="0" rtlCol="0">
            <a:spAutoFit/>
          </a:bodyPr>
          <a:lstStyle/>
          <a:p>
            <a:pPr algn="ctr"/>
            <a:r>
              <a:rPr lang="en-GB" dirty="0" smtClean="0"/>
              <a:t/>
            </a:r>
            <a:br>
              <a:rPr lang="en-GB" dirty="0" smtClean="0"/>
            </a:br>
            <a:r>
              <a:rPr lang="en-GB" dirty="0" smtClean="0"/>
              <a:t>Not easy</a:t>
            </a:r>
          </a:p>
        </p:txBody>
      </p:sp>
      <p:graphicFrame>
        <p:nvGraphicFramePr>
          <p:cNvPr id="6" name="D_e4f35258c9db5b73"/>
          <p:cNvGraphicFramePr>
            <a:graphicFrameLocks noGrp="1"/>
          </p:cNvGraphicFramePr>
          <p:nvPr>
            <p:extLst>
              <p:ext uri="{D42A27DB-BD31-4B8C-83A1-F6EECF244321}">
                <p14:modId xmlns:p14="http://schemas.microsoft.com/office/powerpoint/2010/main" val="2365192957"/>
              </p:ext>
            </p:extLst>
          </p:nvPr>
        </p:nvGraphicFramePr>
        <p:xfrm>
          <a:off x="7538165"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70%</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D_aebe916e0a5d98f3"/>
          <p:cNvGraphicFramePr>
            <a:graphicFrameLocks noGrp="1"/>
          </p:cNvGraphicFramePr>
          <p:nvPr>
            <p:extLst>
              <p:ext uri="{D42A27DB-BD31-4B8C-83A1-F6EECF244321}">
                <p14:modId xmlns:p14="http://schemas.microsoft.com/office/powerpoint/2010/main" val="1459566794"/>
              </p:ext>
            </p:extLst>
          </p:nvPr>
        </p:nvGraphicFramePr>
        <p:xfrm>
          <a:off x="7538165"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26%</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0" name="Ipsos Ribbon Rules" hidden="1"/>
          <p:cNvGraphicFramePr/>
          <p:nvPr>
            <p:extLst>
              <p:ext uri="{D42A27DB-BD31-4B8C-83A1-F6EECF244321}">
                <p14:modId xmlns:p14="http://schemas.microsoft.com/office/powerpoint/2010/main" val="307079825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D_7e06f964cc169f63"/>
          <p:cNvGraphicFramePr/>
          <p:nvPr>
            <p:extLst>
              <p:ext uri="{D42A27DB-BD31-4B8C-83A1-F6EECF244321}">
                <p14:modId xmlns:p14="http://schemas.microsoft.com/office/powerpoint/2010/main" val="2303585580"/>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D_8ed7ec9fb44ba943"/>
          <p:cNvGraphicFramePr/>
          <p:nvPr>
            <p:extLst>
              <p:ext uri="{D42A27DB-BD31-4B8C-83A1-F6EECF244321}">
                <p14:modId xmlns:p14="http://schemas.microsoft.com/office/powerpoint/2010/main" val="3760600053"/>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1" name="D_52d8e0ccbf9680b3"/>
          <p:cNvGraphicFramePr/>
          <p:nvPr>
            <p:extLst>
              <p:ext uri="{D42A27DB-BD31-4B8C-83A1-F6EECF244321}">
                <p14:modId xmlns:p14="http://schemas.microsoft.com/office/powerpoint/2010/main" val="580170208"/>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2" name="D_e544904a2d64764e"/>
          <p:cNvGraphicFramePr/>
          <p:nvPr>
            <p:extLst>
              <p:ext uri="{D42A27DB-BD31-4B8C-83A1-F6EECF244321}">
                <p14:modId xmlns:p14="http://schemas.microsoft.com/office/powerpoint/2010/main" val="2673176663"/>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D_a855db4b9ec83cd3" hidden="1"/>
          <p:cNvGraphicFramePr/>
          <p:nvPr>
            <p:extLst>
              <p:ext uri="{D42A27DB-BD31-4B8C-83A1-F6EECF244321}">
                <p14:modId xmlns:p14="http://schemas.microsoft.com/office/powerpoint/2010/main" val="2757009729"/>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D_1c783c2884657657" hidden="1"/>
          <p:cNvGraphicFramePr/>
          <p:nvPr>
            <p:extLst>
              <p:ext uri="{D42A27DB-BD31-4B8C-83A1-F6EECF244321}">
                <p14:modId xmlns:p14="http://schemas.microsoft.com/office/powerpoint/2010/main" val="3685522582"/>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D_a855db4b9ec83cd3_CalcTable"/>
          <p:cNvGraphicFramePr>
            <a:graphicFrameLocks noGrp="1"/>
          </p:cNvGraphicFramePr>
          <p:nvPr>
            <p:extLst>
              <p:ext uri="{D42A27DB-BD31-4B8C-83A1-F6EECF244321}">
                <p14:modId xmlns:p14="http://schemas.microsoft.com/office/powerpoint/2010/main" val="3371785558"/>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46%</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2" name="D_1c783c2884657657_CalcTable"/>
          <p:cNvGraphicFramePr>
            <a:graphicFrameLocks noGrp="1"/>
          </p:cNvGraphicFramePr>
          <p:nvPr>
            <p:extLst>
              <p:ext uri="{D42A27DB-BD31-4B8C-83A1-F6EECF244321}">
                <p14:modId xmlns:p14="http://schemas.microsoft.com/office/powerpoint/2010/main" val="4203901656"/>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57%</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77%</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9" name="TextBox 38"/>
          <p:cNvSpPr txBox="1"/>
          <p:nvPr/>
        </p:nvSpPr>
        <p:spPr>
          <a:xfrm>
            <a:off x="7590896" y="6063099"/>
            <a:ext cx="3080792" cy="246221"/>
          </a:xfrm>
          <a:prstGeom prst="rect">
            <a:avLst/>
          </a:prstGeom>
          <a:noFill/>
        </p:spPr>
        <p:txBody>
          <a:bodyPr wrap="square" lIns="0" tIns="0" rIns="0" bIns="0" rtlCol="0">
            <a:spAutoFit/>
          </a:bodyPr>
          <a:lstStyle/>
          <a:p>
            <a:pPr lvl="0" algn="l" eaLnBrk="1" hangingPunct="1">
              <a:spcBef>
                <a:spcPts val="0"/>
              </a:spcBef>
            </a:pPr>
            <a:r>
              <a:rPr lang="en-GB" sz="800" kern="0" dirty="0" smtClean="0">
                <a:solidFill>
                  <a:srgbClr val="FFFFFF"/>
                </a:solidFill>
                <a:latin typeface="Arial"/>
              </a:rPr>
              <a:t>%Easy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easy + </a:t>
            </a:r>
            <a:r>
              <a:rPr lang="en-GB" sz="800" kern="0" dirty="0" smtClean="0">
                <a:solidFill>
                  <a:srgbClr val="FFFFFF"/>
                </a:solidFill>
                <a:latin typeface="Arial"/>
              </a:rPr>
              <a:t>%Fairly </a:t>
            </a:r>
            <a:r>
              <a:rPr lang="en-GB" sz="800" kern="0" dirty="0">
                <a:solidFill>
                  <a:srgbClr val="FFFFFF"/>
                </a:solidFill>
                <a:latin typeface="Arial"/>
              </a:rPr>
              <a:t>easy  </a:t>
            </a:r>
            <a:endParaRPr lang="en-GB" sz="800" kern="0" dirty="0" smtClean="0">
              <a:solidFill>
                <a:srgbClr val="FFFFFF"/>
              </a:solidFill>
              <a:latin typeface="Arial"/>
            </a:endParaRPr>
          </a:p>
          <a:p>
            <a:pPr lvl="0" algn="l" eaLnBrk="1" hangingPunct="1">
              <a:spcBef>
                <a:spcPts val="0"/>
              </a:spcBef>
            </a:pPr>
            <a:r>
              <a:rPr lang="en-GB" sz="800" kern="0" dirty="0" smtClean="0">
                <a:solidFill>
                  <a:srgbClr val="FFFFFF"/>
                </a:solidFill>
                <a:latin typeface="Arial"/>
              </a:rPr>
              <a:t>%</a:t>
            </a:r>
            <a:r>
              <a:rPr lang="en-GB" sz="800" kern="0" dirty="0">
                <a:solidFill>
                  <a:srgbClr val="FFFFFF"/>
                </a:solidFill>
                <a:latin typeface="Arial"/>
              </a:rPr>
              <a:t>Not easy = %Not very easy </a:t>
            </a:r>
            <a:r>
              <a:rPr lang="en-GB" sz="800" kern="0" dirty="0" smtClean="0">
                <a:solidFill>
                  <a:srgbClr val="FFFFFF"/>
                </a:solidFill>
                <a:latin typeface="Arial"/>
              </a:rPr>
              <a:t>+ %Not </a:t>
            </a:r>
            <a:r>
              <a:rPr lang="en-GB" sz="800" kern="0" dirty="0">
                <a:solidFill>
                  <a:srgbClr val="FFFFFF"/>
                </a:solidFill>
                <a:latin typeface="Arial"/>
              </a:rPr>
              <a:t>at all </a:t>
            </a:r>
            <a:r>
              <a:rPr lang="en-GB" sz="800" kern="0" dirty="0" smtClean="0">
                <a:solidFill>
                  <a:srgbClr val="FFFFFF"/>
                </a:solidFill>
                <a:latin typeface="Arial"/>
              </a:rPr>
              <a:t>easy</a:t>
            </a:r>
            <a:endParaRPr lang="en-GB" sz="1800" dirty="0" smtClean="0"/>
          </a:p>
        </p:txBody>
      </p:sp>
      <p:sp>
        <p:nvSpPr>
          <p:cNvPr id="63" name="TextBox 62"/>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73" name="Straight Connector 72"/>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0" name="TextBox 39"/>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3" name="TextBox 42"/>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5" name="TextBox 44"/>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50" name="D_d57bb62c590485fb_CalcTable"/>
          <p:cNvGraphicFramePr>
            <a:graphicFrameLocks noGrp="1"/>
          </p:cNvGraphicFramePr>
          <p:nvPr>
            <p:extLst>
              <p:ext uri="{D42A27DB-BD31-4B8C-83A1-F6EECF244321}">
                <p14:modId xmlns:p14="http://schemas.microsoft.com/office/powerpoint/2010/main" val="1305853287"/>
              </p:ext>
            </p:extLst>
          </p:nvPr>
        </p:nvGraphicFramePr>
        <p:xfrm>
          <a:off x="45996" y="6039944"/>
          <a:ext cx="7460590" cy="335280"/>
        </p:xfrm>
        <a:graphic>
          <a:graphicData uri="http://schemas.openxmlformats.org/drawingml/2006/table">
            <a:tbl>
              <a:tblPr firstRow="1" bandRow="1">
                <a:tableStyleId>{5C22544A-7EE6-4342-B048-85BDC9FD1C3A}</a:tableStyleId>
              </a:tblPr>
              <a:tblGrid>
                <a:gridCol w="7460590"/>
              </a:tblGrid>
              <a:tr h="307694">
                <a:tc>
                  <a:txBody>
                    <a:bodyPr/>
                    <a:lstStyle/>
                    <a:p>
                      <a:pPr marL="0" indent="0">
                        <a:buNone/>
                      </a:pPr>
                      <a:r>
                        <a:rPr lang="en-GB" sz="800" b="0" smtClean="0">
                          <a:solidFill>
                            <a:schemeClr val="bg1"/>
                          </a:solidFill>
                        </a:rPr>
                        <a:t>Base: All those completing a questionnaire: National (849,770); CCG 2016 (6,962); CCG 2015 (7,350); CCG 2013 (7,716) Practice bases range from 48 to 130; CCG bases range from 1,457 to 6,962</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4" name="D_d57bb62c590485fb" hidden="1"/>
          <p:cNvGraphicFramePr/>
          <p:nvPr>
            <p:extLst>
              <p:ext uri="{D42A27DB-BD31-4B8C-83A1-F6EECF244321}">
                <p14:modId xmlns:p14="http://schemas.microsoft.com/office/powerpoint/2010/main" val="498373335"/>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040431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Ease of getting through to GP surgery on the </a:t>
            </a:r>
            <a:r>
              <a:rPr lang="en-GB" dirty="0" smtClean="0"/>
              <a:t>phone: </a:t>
            </a:r>
            <a:r>
              <a:rPr lang="en-GB" dirty="0"/>
              <a:t>how </a:t>
            </a:r>
            <a:r>
              <a:rPr lang="en-GB" dirty="0" smtClean="0"/>
              <a:t>the CCG’s practices </a:t>
            </a:r>
            <a:r>
              <a:rPr lang="en-GB" dirty="0"/>
              <a:t>compare</a:t>
            </a:r>
          </a:p>
        </p:txBody>
      </p:sp>
      <p:sp>
        <p:nvSpPr>
          <p:cNvPr id="41" name="Text Placeholder 5" hidden="1"/>
          <p:cNvSpPr txBox="1">
            <a:spLocks noGrp="1"/>
          </p:cNvSpPr>
          <p:nvPr>
            <p:ph type="body" sz="quarter" idx="12"/>
          </p:nvPr>
        </p:nvSpPr>
        <p:spPr>
          <a:xfrm>
            <a:off x="128464" y="6154851"/>
            <a:ext cx="977753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endParaRPr lang="en-GB" sz="800" kern="0" dirty="0">
              <a:solidFill>
                <a:schemeClr val="bg1"/>
              </a:solidFill>
            </a:endParaRPr>
          </a:p>
        </p:txBody>
      </p:sp>
      <p:sp>
        <p:nvSpPr>
          <p:cNvPr id="23" name="Rectangle 22"/>
          <p:cNvSpPr/>
          <p:nvPr/>
        </p:nvSpPr>
        <p:spPr>
          <a:xfrm>
            <a:off x="264868" y="1761809"/>
            <a:ext cx="5388013"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it is ‘easy’ to get through to someone on the phone</a:t>
            </a:r>
            <a:endParaRPr lang="en-GB" sz="2000" b="1" i="1" dirty="0">
              <a:solidFill>
                <a:schemeClr val="tx1">
                  <a:lumMod val="75000"/>
                  <a:lumOff val="25000"/>
                </a:schemeClr>
              </a:solidFill>
            </a:endParaRPr>
          </a:p>
        </p:txBody>
      </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Generally, how easy is it to get through to someone at your GP </a:t>
            </a:r>
            <a:r>
              <a:rPr lang="en-GB" sz="1600" b="1" dirty="0" smtClean="0">
                <a:solidFill>
                  <a:schemeClr val="bg1"/>
                </a:solidFill>
              </a:rPr>
              <a:t>surgery on the phone?</a:t>
            </a:r>
            <a:endParaRPr lang="en-GB" sz="1600" b="1" dirty="0">
              <a:solidFill>
                <a:schemeClr val="bg1"/>
              </a:solidFill>
            </a:endParaRP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6" name="Oval 5"/>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pSp>
        <p:nvGrpSpPr>
          <p:cNvPr id="20" name="Group 19"/>
          <p:cNvGrpSpPr/>
          <p:nvPr/>
        </p:nvGrpSpPr>
        <p:grpSpPr>
          <a:xfrm>
            <a:off x="5159567" y="1615489"/>
            <a:ext cx="2817769" cy="149871"/>
            <a:chOff x="4339208" y="1526076"/>
            <a:chExt cx="2817769" cy="149871"/>
          </a:xfrm>
        </p:grpSpPr>
        <p:sp>
          <p:nvSpPr>
            <p:cNvPr id="22" name="TextBox 7"/>
            <p:cNvSpPr txBox="1"/>
            <p:nvPr/>
          </p:nvSpPr>
          <p:spPr>
            <a:xfrm>
              <a:off x="5245996" y="1537448"/>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8"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9" name="Oval 15"/>
            <p:cNvSpPr/>
            <p:nvPr/>
          </p:nvSpPr>
          <p:spPr bwMode="auto">
            <a:xfrm>
              <a:off x="5104761"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0" name="TextBox 13"/>
            <p:cNvSpPr txBox="1"/>
            <p:nvPr/>
          </p:nvSpPr>
          <p:spPr>
            <a:xfrm>
              <a:off x="6192442"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cxnSp>
        <p:nvCxnSpPr>
          <p:cNvPr id="31" name="Straight Connector 30"/>
          <p:cNvCxnSpPr/>
          <p:nvPr/>
        </p:nvCxnSpPr>
        <p:spPr bwMode="auto">
          <a:xfrm flipH="1" flipV="1">
            <a:off x="6609184" y="1700808"/>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5" name="D_ab2529082efca9b6_CalcTable"/>
          <p:cNvGraphicFramePr>
            <a:graphicFrameLocks noGrp="1"/>
          </p:cNvGraphicFramePr>
          <p:nvPr>
            <p:extLst>
              <p:ext uri="{D42A27DB-BD31-4B8C-83A1-F6EECF244321}">
                <p14:modId xmlns:p14="http://schemas.microsoft.com/office/powerpoint/2010/main" val="3051529067"/>
              </p:ext>
            </p:extLst>
          </p:nvPr>
        </p:nvGraphicFramePr>
        <p:xfrm>
          <a:off x="155069" y="6089104"/>
          <a:ext cx="7627964" cy="213360"/>
        </p:xfrm>
        <a:graphic>
          <a:graphicData uri="http://schemas.openxmlformats.org/drawingml/2006/table">
            <a:tbl>
              <a:tblPr firstRow="1" bandRow="1">
                <a:tableStyleId>{5C22544A-7EE6-4342-B048-85BDC9FD1C3A}</a:tableStyleId>
              </a:tblPr>
              <a:tblGrid>
                <a:gridCol w="7627964"/>
              </a:tblGrid>
              <a:tr h="175721">
                <a:tc>
                  <a:txBody>
                    <a:bodyPr/>
                    <a:lstStyle/>
                    <a:p>
                      <a:pPr marL="0" indent="0">
                        <a:buNone/>
                      </a:pPr>
                      <a:r>
                        <a:rPr lang="en-GB" sz="800" b="0" smtClean="0">
                          <a:solidFill>
                            <a:schemeClr val="bg1"/>
                          </a:solidFill>
                        </a:rPr>
                        <a:t>Base: All those completing a questionnaire: National (849,770); CCG (6,962); Practice bases range from 48 to 130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7" name="D_03a4d6e30119eb2d"/>
          <p:cNvGraphicFramePr/>
          <p:nvPr>
            <p:extLst>
              <p:ext uri="{D42A27DB-BD31-4B8C-83A1-F6EECF244321}">
                <p14:modId xmlns:p14="http://schemas.microsoft.com/office/powerpoint/2010/main" val="788987393"/>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46013" y="6165304"/>
            <a:ext cx="2075539"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%Easy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easy + </a:t>
            </a:r>
            <a:r>
              <a:rPr lang="en-GB" sz="800" kern="0" dirty="0" smtClean="0">
                <a:solidFill>
                  <a:srgbClr val="FFFFFF"/>
                </a:solidFill>
                <a:latin typeface="Arial"/>
              </a:rPr>
              <a:t>%Fairly easy</a:t>
            </a:r>
            <a:endParaRPr lang="en-GB" sz="1800" dirty="0" smtClean="0"/>
          </a:p>
        </p:txBody>
      </p:sp>
      <p:graphicFrame>
        <p:nvGraphicFramePr>
          <p:cNvPr id="21" name="D_ab2529082efca9b6" hidden="1"/>
          <p:cNvGraphicFramePr/>
          <p:nvPr>
            <p:extLst>
              <p:ext uri="{D42A27DB-BD31-4B8C-83A1-F6EECF244321}">
                <p14:modId xmlns:p14="http://schemas.microsoft.com/office/powerpoint/2010/main" val="4025262481"/>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85895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Ease of getting through to GP surgery on the </a:t>
            </a:r>
            <a:r>
              <a:rPr lang="en-GB" dirty="0" smtClean="0"/>
              <a:t>phone: </a:t>
            </a:r>
            <a:r>
              <a:rPr lang="en-GB" dirty="0"/>
              <a:t>how </a:t>
            </a:r>
            <a:r>
              <a:rPr lang="en-GB" dirty="0" smtClean="0"/>
              <a:t>the CCG’s practices </a:t>
            </a:r>
            <a:r>
              <a:rPr lang="en-GB" dirty="0"/>
              <a:t>compare</a:t>
            </a:r>
          </a:p>
        </p:txBody>
      </p:sp>
      <p:sp>
        <p:nvSpPr>
          <p:cNvPr id="41" name="Text Placeholder 5" hidden="1"/>
          <p:cNvSpPr txBox="1">
            <a:spLocks noGrp="1"/>
          </p:cNvSpPr>
          <p:nvPr>
            <p:ph type="body" sz="quarter" idx="12"/>
          </p:nvPr>
        </p:nvSpPr>
        <p:spPr>
          <a:xfrm>
            <a:off x="128464" y="6154851"/>
            <a:ext cx="977753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endParaRPr lang="en-GB" sz="800" kern="0" dirty="0">
              <a:solidFill>
                <a:schemeClr val="bg1"/>
              </a:solidFill>
            </a:endParaRPr>
          </a:p>
        </p:txBody>
      </p:sp>
      <p:sp>
        <p:nvSpPr>
          <p:cNvPr id="23" name="Rectangle 22"/>
          <p:cNvSpPr/>
          <p:nvPr/>
        </p:nvSpPr>
        <p:spPr>
          <a:xfrm>
            <a:off x="264868" y="1761809"/>
            <a:ext cx="5388013"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it is ‘easy’ to get through to someone on the phone</a:t>
            </a:r>
            <a:endParaRPr lang="en-GB" sz="2000" b="1" i="1" dirty="0">
              <a:solidFill>
                <a:schemeClr val="tx1">
                  <a:lumMod val="75000"/>
                  <a:lumOff val="25000"/>
                </a:schemeClr>
              </a:solidFill>
            </a:endParaRPr>
          </a:p>
        </p:txBody>
      </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Generally, how easy is it to get through to someone at your GP </a:t>
            </a:r>
            <a:r>
              <a:rPr lang="en-GB" sz="1600" b="1" dirty="0" smtClean="0">
                <a:solidFill>
                  <a:schemeClr val="bg1"/>
                </a:solidFill>
              </a:rPr>
              <a:t>surgery on the phone?</a:t>
            </a:r>
            <a:endParaRPr lang="en-GB" sz="1600" b="1" dirty="0">
              <a:solidFill>
                <a:schemeClr val="bg1"/>
              </a:solidFill>
            </a:endParaRP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6" name="Oval 5"/>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pSp>
        <p:nvGrpSpPr>
          <p:cNvPr id="20" name="Group 19"/>
          <p:cNvGrpSpPr/>
          <p:nvPr/>
        </p:nvGrpSpPr>
        <p:grpSpPr>
          <a:xfrm>
            <a:off x="5159567" y="1615489"/>
            <a:ext cx="2817769" cy="149871"/>
            <a:chOff x="4339208" y="1526076"/>
            <a:chExt cx="2817769" cy="149871"/>
          </a:xfrm>
        </p:grpSpPr>
        <p:sp>
          <p:nvSpPr>
            <p:cNvPr id="22" name="TextBox 7"/>
            <p:cNvSpPr txBox="1"/>
            <p:nvPr/>
          </p:nvSpPr>
          <p:spPr>
            <a:xfrm>
              <a:off x="5245996" y="1537448"/>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8"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9" name="Oval 15"/>
            <p:cNvSpPr/>
            <p:nvPr/>
          </p:nvSpPr>
          <p:spPr bwMode="auto">
            <a:xfrm>
              <a:off x="5104761"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0" name="TextBox 13"/>
            <p:cNvSpPr txBox="1"/>
            <p:nvPr/>
          </p:nvSpPr>
          <p:spPr>
            <a:xfrm>
              <a:off x="6192442"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cxnSp>
        <p:nvCxnSpPr>
          <p:cNvPr id="31" name="Straight Connector 30"/>
          <p:cNvCxnSpPr/>
          <p:nvPr/>
        </p:nvCxnSpPr>
        <p:spPr bwMode="auto">
          <a:xfrm flipH="1" flipV="1">
            <a:off x="6609184" y="1700808"/>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5" name="D_ab2529082efca9b6_CalcTable"/>
          <p:cNvGraphicFramePr>
            <a:graphicFrameLocks noGrp="1"/>
          </p:cNvGraphicFramePr>
          <p:nvPr>
            <p:extLst>
              <p:ext uri="{D42A27DB-BD31-4B8C-83A1-F6EECF244321}">
                <p14:modId xmlns:p14="http://schemas.microsoft.com/office/powerpoint/2010/main" val="887046867"/>
              </p:ext>
            </p:extLst>
          </p:nvPr>
        </p:nvGraphicFramePr>
        <p:xfrm>
          <a:off x="155069" y="6089104"/>
          <a:ext cx="7627964" cy="213360"/>
        </p:xfrm>
        <a:graphic>
          <a:graphicData uri="http://schemas.openxmlformats.org/drawingml/2006/table">
            <a:tbl>
              <a:tblPr firstRow="1" bandRow="1">
                <a:tableStyleId>{5C22544A-7EE6-4342-B048-85BDC9FD1C3A}</a:tableStyleId>
              </a:tblPr>
              <a:tblGrid>
                <a:gridCol w="7627964"/>
              </a:tblGrid>
              <a:tr h="175721">
                <a:tc>
                  <a:txBody>
                    <a:bodyPr/>
                    <a:lstStyle/>
                    <a:p>
                      <a:pPr marL="0" indent="0">
                        <a:buNone/>
                      </a:pPr>
                      <a:r>
                        <a:rPr lang="en-GB" sz="800" b="0" smtClean="0">
                          <a:solidFill>
                            <a:schemeClr val="bg1"/>
                          </a:solidFill>
                        </a:rPr>
                        <a:t>Base: All those completing a questionnaire: National (849,770); CCG (6,962); Practice bases range from 48 to 130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7" name="D_03a4d6e30119eb2d"/>
          <p:cNvGraphicFramePr/>
          <p:nvPr>
            <p:extLst>
              <p:ext uri="{D42A27DB-BD31-4B8C-83A1-F6EECF244321}">
                <p14:modId xmlns:p14="http://schemas.microsoft.com/office/powerpoint/2010/main" val="2908358780"/>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46013" y="6165304"/>
            <a:ext cx="2075539"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%Easy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easy + </a:t>
            </a:r>
            <a:r>
              <a:rPr lang="en-GB" sz="800" kern="0" dirty="0" smtClean="0">
                <a:solidFill>
                  <a:srgbClr val="FFFFFF"/>
                </a:solidFill>
                <a:latin typeface="Arial"/>
              </a:rPr>
              <a:t>%Fairly easy</a:t>
            </a:r>
            <a:endParaRPr lang="en-GB" sz="1800" dirty="0" smtClean="0"/>
          </a:p>
        </p:txBody>
      </p:sp>
      <p:graphicFrame>
        <p:nvGraphicFramePr>
          <p:cNvPr id="21" name="D_ab2529082efca9b6" hidden="1"/>
          <p:cNvGraphicFramePr/>
          <p:nvPr>
            <p:extLst>
              <p:ext uri="{D42A27DB-BD31-4B8C-83A1-F6EECF244321}">
                <p14:modId xmlns:p14="http://schemas.microsoft.com/office/powerpoint/2010/main" val="2418255893"/>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36277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D_3af79b4d4e07a33b"/>
          <p:cNvGraphicFramePr/>
          <p:nvPr>
            <p:extLst>
              <p:ext uri="{D42A27DB-BD31-4B8C-83A1-F6EECF244321}">
                <p14:modId xmlns:p14="http://schemas.microsoft.com/office/powerpoint/2010/main" val="2527875258"/>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Helpfulness of receptionists at GP surgery </a:t>
            </a:r>
            <a:endParaRPr lang="en-GB" dirty="0"/>
          </a:p>
        </p:txBody>
      </p:sp>
      <p:graphicFrame>
        <p:nvGraphicFramePr>
          <p:cNvPr id="29" name="D_0e62064169124daa"/>
          <p:cNvGraphicFramePr>
            <a:graphicFrameLocks/>
          </p:cNvGraphicFramePr>
          <p:nvPr>
            <p:extLst>
              <p:ext uri="{D42A27DB-BD31-4B8C-83A1-F6EECF244321}">
                <p14:modId xmlns:p14="http://schemas.microsoft.com/office/powerpoint/2010/main" val="2563670752"/>
              </p:ext>
            </p:extLst>
          </p:nvPr>
        </p:nvGraphicFramePr>
        <p:xfrm>
          <a:off x="3015442" y="1775267"/>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35" name="Straight Connector 34"/>
          <p:cNvCxnSpPr/>
          <p:nvPr/>
        </p:nvCxnSpPr>
        <p:spPr bwMode="auto">
          <a:xfrm>
            <a:off x="7329264" y="2177246"/>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7" name="Rectangle 36"/>
          <p:cNvSpPr/>
          <p:nvPr/>
        </p:nvSpPr>
        <p:spPr bwMode="auto">
          <a:xfrm>
            <a:off x="29935" y="1121083"/>
            <a:ext cx="9281815"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helpful do you find the receptionists at your GP </a:t>
            </a:r>
            <a:r>
              <a:rPr lang="en-GB" sz="1600" b="1" dirty="0" smtClean="0">
                <a:solidFill>
                  <a:schemeClr val="bg1"/>
                </a:solidFill>
              </a:rPr>
              <a:t>surgery</a:t>
            </a:r>
            <a:r>
              <a:rPr lang="en-GB" sz="1600" b="1" dirty="0">
                <a:solidFill>
                  <a:schemeClr val="bg1"/>
                </a:solidFill>
              </a:rPr>
              <a:t>? </a:t>
            </a:r>
          </a:p>
        </p:txBody>
      </p:sp>
      <p:sp>
        <p:nvSpPr>
          <p:cNvPr id="42" name="Rectangle 4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45" name="TextBox 44"/>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Helpful</a:t>
            </a:r>
          </a:p>
        </p:txBody>
      </p:sp>
      <p:sp>
        <p:nvSpPr>
          <p:cNvPr id="46" name="TextBox 45"/>
          <p:cNvSpPr txBox="1"/>
          <p:nvPr/>
        </p:nvSpPr>
        <p:spPr>
          <a:xfrm>
            <a:off x="5745088"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Helpful</a:t>
            </a:r>
          </a:p>
        </p:txBody>
      </p:sp>
      <p:sp>
        <p:nvSpPr>
          <p:cNvPr id="26" name="TextBox 25"/>
          <p:cNvSpPr txBox="1"/>
          <p:nvPr/>
        </p:nvSpPr>
        <p:spPr>
          <a:xfrm>
            <a:off x="4376936"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7" name="TextBox 26"/>
          <p:cNvSpPr txBox="1"/>
          <p:nvPr/>
        </p:nvSpPr>
        <p:spPr>
          <a:xfrm>
            <a:off x="76008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cxnSp>
        <p:nvCxnSpPr>
          <p:cNvPr id="31" name="Straight Connector 30"/>
          <p:cNvCxnSpPr/>
          <p:nvPr/>
        </p:nvCxnSpPr>
        <p:spPr bwMode="auto">
          <a:xfrm>
            <a:off x="7329264" y="2147177"/>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54" name="TextBox 53"/>
          <p:cNvSpPr txBox="1"/>
          <p:nvPr/>
        </p:nvSpPr>
        <p:spPr>
          <a:xfrm>
            <a:off x="7852924" y="3676382"/>
            <a:ext cx="1368152" cy="184666"/>
          </a:xfrm>
          <a:prstGeom prst="rect">
            <a:avLst/>
          </a:prstGeom>
          <a:noFill/>
          <a:effectLst/>
        </p:spPr>
        <p:txBody>
          <a:bodyPr wrap="square" lIns="0" tIns="0" rIns="0" bIns="0" rtlCol="0">
            <a:spAutoFit/>
          </a:bodyPr>
          <a:lstStyle/>
          <a:p>
            <a:pPr algn="ctr"/>
            <a:r>
              <a:rPr lang="en-GB" dirty="0" smtClean="0"/>
              <a:t>Not helpful</a:t>
            </a:r>
          </a:p>
        </p:txBody>
      </p:sp>
      <p:graphicFrame>
        <p:nvGraphicFramePr>
          <p:cNvPr id="55" name="D_45325adb17eacdaa"/>
          <p:cNvGraphicFramePr>
            <a:graphicFrameLocks noGrp="1"/>
          </p:cNvGraphicFramePr>
          <p:nvPr>
            <p:extLst>
              <p:ext uri="{D42A27DB-BD31-4B8C-83A1-F6EECF244321}">
                <p14:modId xmlns:p14="http://schemas.microsoft.com/office/powerpoint/2010/main" val="1309664240"/>
              </p:ext>
            </p:extLst>
          </p:nvPr>
        </p:nvGraphicFramePr>
        <p:xfrm>
          <a:off x="7534072"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87%</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6" name="D_2a1c720dde2ecdaa"/>
          <p:cNvGraphicFramePr>
            <a:graphicFrameLocks noGrp="1"/>
          </p:cNvGraphicFramePr>
          <p:nvPr>
            <p:extLst>
              <p:ext uri="{D42A27DB-BD31-4B8C-83A1-F6EECF244321}">
                <p14:modId xmlns:p14="http://schemas.microsoft.com/office/powerpoint/2010/main" val="504438352"/>
              </p:ext>
            </p:extLst>
          </p:nvPr>
        </p:nvGraphicFramePr>
        <p:xfrm>
          <a:off x="7534072"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11%</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0" name="TextBox 29"/>
          <p:cNvSpPr txBox="1"/>
          <p:nvPr/>
        </p:nvSpPr>
        <p:spPr>
          <a:xfrm>
            <a:off x="7852924" y="2596262"/>
            <a:ext cx="1368152" cy="184666"/>
          </a:xfrm>
          <a:prstGeom prst="rect">
            <a:avLst/>
          </a:prstGeom>
          <a:noFill/>
          <a:effectLst/>
        </p:spPr>
        <p:txBody>
          <a:bodyPr wrap="square" lIns="0" tIns="0" rIns="0" bIns="0" rtlCol="0">
            <a:spAutoFit/>
          </a:bodyPr>
          <a:lstStyle/>
          <a:p>
            <a:pPr algn="ctr"/>
            <a:r>
              <a:rPr lang="en-GB" dirty="0" smtClean="0"/>
              <a:t>Helpful</a:t>
            </a:r>
          </a:p>
        </p:txBody>
      </p:sp>
      <p:graphicFrame>
        <p:nvGraphicFramePr>
          <p:cNvPr id="36" name="Ipsos Ribbon Rules" hidden="1"/>
          <p:cNvGraphicFramePr/>
          <p:nvPr>
            <p:extLst>
              <p:ext uri="{D42A27DB-BD31-4B8C-83A1-F6EECF244321}">
                <p14:modId xmlns:p14="http://schemas.microsoft.com/office/powerpoint/2010/main" val="304028633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D_27a63edc45832af9"/>
          <p:cNvGraphicFramePr/>
          <p:nvPr>
            <p:extLst>
              <p:ext uri="{D42A27DB-BD31-4B8C-83A1-F6EECF244321}">
                <p14:modId xmlns:p14="http://schemas.microsoft.com/office/powerpoint/2010/main" val="981936511"/>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25fd7130917ed02b"/>
          <p:cNvGraphicFramePr/>
          <p:nvPr>
            <p:extLst>
              <p:ext uri="{D42A27DB-BD31-4B8C-83A1-F6EECF244321}">
                <p14:modId xmlns:p14="http://schemas.microsoft.com/office/powerpoint/2010/main" val="2180085008"/>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7" name="D_cdbb5365e3c3593f"/>
          <p:cNvGraphicFramePr/>
          <p:nvPr>
            <p:extLst>
              <p:ext uri="{D42A27DB-BD31-4B8C-83A1-F6EECF244321}">
                <p14:modId xmlns:p14="http://schemas.microsoft.com/office/powerpoint/2010/main" val="1696663029"/>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D_2f8c7b48b2abcd66"/>
          <p:cNvGraphicFramePr/>
          <p:nvPr>
            <p:extLst>
              <p:ext uri="{D42A27DB-BD31-4B8C-83A1-F6EECF244321}">
                <p14:modId xmlns:p14="http://schemas.microsoft.com/office/powerpoint/2010/main" val="1189663796"/>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D_f14c69631f009c40" hidden="1"/>
          <p:cNvGraphicFramePr/>
          <p:nvPr>
            <p:extLst>
              <p:ext uri="{D42A27DB-BD31-4B8C-83A1-F6EECF244321}">
                <p14:modId xmlns:p14="http://schemas.microsoft.com/office/powerpoint/2010/main" val="3684491787"/>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D_1fc6004760a2c301" hidden="1"/>
          <p:cNvGraphicFramePr/>
          <p:nvPr>
            <p:extLst>
              <p:ext uri="{D42A27DB-BD31-4B8C-83A1-F6EECF244321}">
                <p14:modId xmlns:p14="http://schemas.microsoft.com/office/powerpoint/2010/main" val="3763165158"/>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0" name="D_f14c69631f009c40_CalcTable"/>
          <p:cNvGraphicFramePr>
            <a:graphicFrameLocks noGrp="1"/>
          </p:cNvGraphicFramePr>
          <p:nvPr>
            <p:extLst>
              <p:ext uri="{D42A27DB-BD31-4B8C-83A1-F6EECF244321}">
                <p14:modId xmlns:p14="http://schemas.microsoft.com/office/powerpoint/2010/main" val="1438520825"/>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80%</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100%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9" name="D_1fc6004760a2c301_CalcTable"/>
          <p:cNvGraphicFramePr>
            <a:graphicFrameLocks noGrp="1"/>
          </p:cNvGraphicFramePr>
          <p:nvPr>
            <p:extLst>
              <p:ext uri="{D42A27DB-BD31-4B8C-83A1-F6EECF244321}">
                <p14:modId xmlns:p14="http://schemas.microsoft.com/office/powerpoint/2010/main" val="1865444048"/>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7" name="TextBox 46"/>
          <p:cNvSpPr txBox="1"/>
          <p:nvPr/>
        </p:nvSpPr>
        <p:spPr>
          <a:xfrm>
            <a:off x="7424340" y="6093296"/>
            <a:ext cx="2520280" cy="246221"/>
          </a:xfrm>
          <a:prstGeom prst="rect">
            <a:avLst/>
          </a:prstGeom>
          <a:noFill/>
        </p:spPr>
        <p:txBody>
          <a:bodyPr wrap="square" lIns="0" tIns="0" rIns="0" bIns="0" rtlCol="0">
            <a:spAutoFit/>
          </a:bodyPr>
          <a:lstStyle/>
          <a:p>
            <a:pPr lvl="0" algn="l" eaLnBrk="1" hangingPunct="1">
              <a:spcBef>
                <a:spcPts val="0"/>
              </a:spcBef>
            </a:pPr>
            <a:r>
              <a:rPr lang="en-GB" sz="800" kern="0" dirty="0" smtClean="0">
                <a:solidFill>
                  <a:srgbClr val="FFFFFF"/>
                </a:solidFill>
                <a:latin typeface="Arial"/>
              </a:rPr>
              <a:t>%Helpful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helpful + </a:t>
            </a:r>
            <a:r>
              <a:rPr lang="en-GB" sz="800" kern="0" dirty="0" smtClean="0">
                <a:solidFill>
                  <a:srgbClr val="FFFFFF"/>
                </a:solidFill>
                <a:latin typeface="Arial"/>
              </a:rPr>
              <a:t>%Fairly </a:t>
            </a:r>
            <a:r>
              <a:rPr lang="en-GB" sz="800" kern="0" dirty="0">
                <a:solidFill>
                  <a:srgbClr val="FFFFFF"/>
                </a:solidFill>
                <a:latin typeface="Arial"/>
              </a:rPr>
              <a:t>helpful </a:t>
            </a:r>
            <a:endParaRPr lang="en-GB" sz="800" kern="0" dirty="0" smtClean="0">
              <a:solidFill>
                <a:srgbClr val="FFFFFF"/>
              </a:solidFill>
              <a:latin typeface="Arial"/>
            </a:endParaRPr>
          </a:p>
          <a:p>
            <a:pPr lvl="0" algn="l" eaLnBrk="1" hangingPunct="1">
              <a:spcBef>
                <a:spcPts val="0"/>
              </a:spcBef>
            </a:pPr>
            <a:r>
              <a:rPr lang="en-GB" sz="800" kern="0" dirty="0" smtClean="0">
                <a:solidFill>
                  <a:srgbClr val="FFFFFF"/>
                </a:solidFill>
                <a:latin typeface="Arial"/>
              </a:rPr>
              <a:t>%</a:t>
            </a:r>
            <a:r>
              <a:rPr lang="en-GB" sz="800" kern="0" dirty="0">
                <a:solidFill>
                  <a:srgbClr val="FFFFFF"/>
                </a:solidFill>
                <a:latin typeface="Arial"/>
              </a:rPr>
              <a:t>Not helpful = </a:t>
            </a:r>
            <a:r>
              <a:rPr lang="en-GB" sz="800" kern="0" dirty="0" smtClean="0">
                <a:solidFill>
                  <a:srgbClr val="FFFFFF"/>
                </a:solidFill>
                <a:latin typeface="Arial"/>
              </a:rPr>
              <a:t>%Not </a:t>
            </a:r>
            <a:r>
              <a:rPr lang="en-GB" sz="800" kern="0" dirty="0">
                <a:solidFill>
                  <a:srgbClr val="FFFFFF"/>
                </a:solidFill>
                <a:latin typeface="Arial"/>
              </a:rPr>
              <a:t>very helpful + </a:t>
            </a:r>
            <a:r>
              <a:rPr lang="en-GB" sz="800" kern="0" dirty="0" smtClean="0">
                <a:solidFill>
                  <a:srgbClr val="FFFFFF"/>
                </a:solidFill>
                <a:latin typeface="Arial"/>
              </a:rPr>
              <a:t>%Not </a:t>
            </a:r>
            <a:r>
              <a:rPr lang="en-GB" sz="800" kern="0" dirty="0">
                <a:solidFill>
                  <a:srgbClr val="FFFFFF"/>
                </a:solidFill>
                <a:latin typeface="Arial"/>
              </a:rPr>
              <a:t>at all </a:t>
            </a:r>
            <a:r>
              <a:rPr lang="en-GB" sz="800" kern="0" dirty="0" smtClean="0">
                <a:solidFill>
                  <a:srgbClr val="FFFFFF"/>
                </a:solidFill>
                <a:latin typeface="Arial"/>
              </a:rPr>
              <a:t>helpful</a:t>
            </a:r>
            <a:endParaRPr lang="en-GB" sz="1800" dirty="0" smtClean="0"/>
          </a:p>
        </p:txBody>
      </p:sp>
      <p:sp>
        <p:nvSpPr>
          <p:cNvPr id="50" name="TextBox 49"/>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4" name="Straight Connector 63"/>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5" name="TextBox 64"/>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66" name="TextBox 65"/>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7" name="TextBox 66"/>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3" name="D_9af4445cbd314ebb_CalcTable"/>
          <p:cNvGraphicFramePr>
            <a:graphicFrameLocks noGrp="1"/>
          </p:cNvGraphicFramePr>
          <p:nvPr>
            <p:extLst>
              <p:ext uri="{D42A27DB-BD31-4B8C-83A1-F6EECF244321}">
                <p14:modId xmlns:p14="http://schemas.microsoft.com/office/powerpoint/2010/main" val="1321733719"/>
              </p:ext>
            </p:extLst>
          </p:nvPr>
        </p:nvGraphicFramePr>
        <p:xfrm>
          <a:off x="-22828" y="6039944"/>
          <a:ext cx="7348661" cy="335280"/>
        </p:xfrm>
        <a:graphic>
          <a:graphicData uri="http://schemas.openxmlformats.org/drawingml/2006/table">
            <a:tbl>
              <a:tblPr firstRow="1" bandRow="1">
                <a:tableStyleId>{5C22544A-7EE6-4342-B048-85BDC9FD1C3A}</a:tableStyleId>
              </a:tblPr>
              <a:tblGrid>
                <a:gridCol w="7348661"/>
              </a:tblGrid>
              <a:tr h="318326">
                <a:tc>
                  <a:txBody>
                    <a:bodyPr/>
                    <a:lstStyle/>
                    <a:p>
                      <a:pPr marL="0" indent="0">
                        <a:buNone/>
                      </a:pPr>
                      <a:r>
                        <a:rPr lang="en-GB" sz="800" b="0" smtClean="0">
                          <a:solidFill>
                            <a:schemeClr val="bg1"/>
                          </a:solidFill>
                        </a:rPr>
                        <a:t>Base: All those completing a questionnaire: National (849,199); CCG 2016 (6,950); CCG 2015 (7,351); CCG 2013 (7,719) Practice bases range from 48 to 130; CCG bases range from 1,454 to 6,950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4" name="D_9af4445cbd314ebb" hidden="1"/>
          <p:cNvGraphicFramePr/>
          <p:nvPr>
            <p:extLst>
              <p:ext uri="{D42A27DB-BD31-4B8C-83A1-F6EECF244321}">
                <p14:modId xmlns:p14="http://schemas.microsoft.com/office/powerpoint/2010/main" val="138871884"/>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81624739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Helpfulness of receptionists at GP surgery:</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208882" y="6143712"/>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38764" y="1794545"/>
            <a:ext cx="511710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receptionists at the GP surgery are ‘helpful’ </a:t>
            </a:r>
            <a:endParaRPr lang="en-GB" sz="2000" b="1" i="1" dirty="0">
              <a:solidFill>
                <a:schemeClr val="tx1">
                  <a:lumMod val="75000"/>
                  <a:lumOff val="25000"/>
                </a:schemeClr>
              </a:solidFill>
            </a:endParaRPr>
          </a:p>
        </p:txBody>
      </p:sp>
      <p:grpSp>
        <p:nvGrpSpPr>
          <p:cNvPr id="24" name="Group 23"/>
          <p:cNvGrpSpPr/>
          <p:nvPr/>
        </p:nvGrpSpPr>
        <p:grpSpPr>
          <a:xfrm>
            <a:off x="5139563" y="1648900"/>
            <a:ext cx="3298252" cy="138500"/>
            <a:chOff x="4339208" y="1526076"/>
            <a:chExt cx="3298252"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helpful do you find the receptionists at your GP </a:t>
            </a:r>
            <a:r>
              <a:rPr lang="en-GB" sz="1600" b="1" dirty="0" smtClean="0">
                <a:solidFill>
                  <a:schemeClr val="bg1"/>
                </a:solidFill>
              </a:rPr>
              <a:t>surgery</a:t>
            </a:r>
            <a:r>
              <a:rPr lang="en-GB" sz="1600" b="1" dirty="0">
                <a:solidFill>
                  <a:schemeClr val="bg1"/>
                </a:solidFill>
              </a:rPr>
              <a:t>? </a:t>
            </a: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a:t>
            </a:r>
            <a:r>
              <a:rPr lang="en-GB" sz="1050" b="1" dirty="0" smtClean="0">
                <a:solidFill>
                  <a:schemeClr val="accent6">
                    <a:lumMod val="75000"/>
                  </a:schemeClr>
                </a:solidFill>
                <a:latin typeface="Arial MT Std Light" pitchFamily="34" charset="0"/>
              </a:rPr>
              <a:t>indicative only: differences may not be statistically significant, particularly at practice level due to low numbers of responses</a:t>
            </a:r>
            <a:endParaRPr lang="en-GB" sz="1050" dirty="0"/>
          </a:p>
        </p:txBody>
      </p:sp>
      <p:sp>
        <p:nvSpPr>
          <p:cNvPr id="21" name="Oval 20"/>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8" name="Straight Connector 27"/>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9" name="D_78dcc71d91508759_CalcTable"/>
          <p:cNvGraphicFramePr>
            <a:graphicFrameLocks noGrp="1"/>
          </p:cNvGraphicFramePr>
          <p:nvPr>
            <p:extLst>
              <p:ext uri="{D42A27DB-BD31-4B8C-83A1-F6EECF244321}">
                <p14:modId xmlns:p14="http://schemas.microsoft.com/office/powerpoint/2010/main" val="3691812156"/>
              </p:ext>
            </p:extLst>
          </p:nvPr>
        </p:nvGraphicFramePr>
        <p:xfrm>
          <a:off x="155069" y="6089104"/>
          <a:ext cx="7670494" cy="213360"/>
        </p:xfrm>
        <a:graphic>
          <a:graphicData uri="http://schemas.openxmlformats.org/drawingml/2006/table">
            <a:tbl>
              <a:tblPr firstRow="1" bandRow="1">
                <a:tableStyleId>{5C22544A-7EE6-4342-B048-85BDC9FD1C3A}</a:tableStyleId>
              </a:tblPr>
              <a:tblGrid>
                <a:gridCol w="7670494"/>
              </a:tblGrid>
              <a:tr h="175721">
                <a:tc>
                  <a:txBody>
                    <a:bodyPr/>
                    <a:lstStyle/>
                    <a:p>
                      <a:pPr marL="0" indent="0">
                        <a:buNone/>
                      </a:pPr>
                      <a:r>
                        <a:rPr lang="en-GB" sz="800" b="0" smtClean="0">
                          <a:solidFill>
                            <a:schemeClr val="bg1"/>
                          </a:solidFill>
                        </a:rPr>
                        <a:t>Base: All those completing a questionnaire: National (849,199); CCG (6,950); Practice bases range from 48 to 130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c0948a98f549570f"/>
          <p:cNvGraphicFramePr/>
          <p:nvPr>
            <p:extLst>
              <p:ext uri="{D42A27DB-BD31-4B8C-83A1-F6EECF244321}">
                <p14:modId xmlns:p14="http://schemas.microsoft.com/office/powerpoint/2010/main" val="2693094540"/>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7861263" y="6143713"/>
            <a:ext cx="2044737"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%Helpful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helpful + </a:t>
            </a:r>
            <a:r>
              <a:rPr lang="en-GB" sz="800" kern="0" dirty="0" smtClean="0">
                <a:solidFill>
                  <a:srgbClr val="FFFFFF"/>
                </a:solidFill>
                <a:latin typeface="Arial"/>
              </a:rPr>
              <a:t>%Fairly helpful</a:t>
            </a:r>
            <a:endParaRPr lang="en-GB" sz="1800" dirty="0" smtClean="0"/>
          </a:p>
        </p:txBody>
      </p:sp>
      <p:graphicFrame>
        <p:nvGraphicFramePr>
          <p:cNvPr id="19" name="D_78dcc71d91508759" hidden="1"/>
          <p:cNvGraphicFramePr/>
          <p:nvPr>
            <p:extLst>
              <p:ext uri="{D42A27DB-BD31-4B8C-83A1-F6EECF244321}">
                <p14:modId xmlns:p14="http://schemas.microsoft.com/office/powerpoint/2010/main" val="2187428789"/>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0473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 </a:t>
            </a:r>
            <a:endParaRPr lang="en-GB" dirty="0"/>
          </a:p>
        </p:txBody>
      </p:sp>
      <p:sp>
        <p:nvSpPr>
          <p:cNvPr id="3" name="Content Placeholder 2"/>
          <p:cNvSpPr>
            <a:spLocks noGrp="1"/>
          </p:cNvSpPr>
          <p:nvPr>
            <p:ph sz="quarter" idx="10"/>
          </p:nvPr>
        </p:nvSpPr>
        <p:spPr>
          <a:xfrm>
            <a:off x="344488" y="980728"/>
            <a:ext cx="9345043" cy="5076825"/>
          </a:xfrm>
        </p:spPr>
        <p:txBody>
          <a:bodyPr/>
          <a:lstStyle/>
          <a:p>
            <a:pPr marL="0" indent="0">
              <a:buNone/>
            </a:pPr>
            <a:r>
              <a:rPr lang="en-GB" sz="1400" dirty="0" smtClean="0"/>
              <a:t>This slide pack provides results for the following topic areas:</a:t>
            </a:r>
          </a:p>
          <a:p>
            <a:pPr marL="0" indent="0">
              <a:buNone/>
            </a:pPr>
            <a:endParaRPr lang="en-GB" sz="1400" dirty="0" smtClean="0"/>
          </a:p>
          <a:p>
            <a:pPr marL="0" indent="0" algn="just">
              <a:buNone/>
            </a:pPr>
            <a:r>
              <a:rPr lang="en-GB" sz="1400" b="1" dirty="0"/>
              <a:t>Background, introduction and guidance</a:t>
            </a:r>
            <a:r>
              <a:rPr lang="en-GB" sz="1400" dirty="0"/>
              <a:t>.….…………………….……………………………………………..</a:t>
            </a:r>
            <a:r>
              <a:rPr lang="en-GB" sz="1400" dirty="0">
                <a:hlinkClick r:id="rId3" action="ppaction://hlinksldjump"/>
              </a:rPr>
              <a:t>Slide  3</a:t>
            </a:r>
            <a:endParaRPr lang="en-GB" sz="1400" dirty="0"/>
          </a:p>
          <a:p>
            <a:pPr marL="0" indent="0" algn="just">
              <a:buNone/>
            </a:pPr>
            <a:r>
              <a:rPr lang="en-GB" sz="1400" b="1" dirty="0" smtClean="0"/>
              <a:t>Overall experience of GP surgeries</a:t>
            </a:r>
            <a:r>
              <a:rPr lang="en-GB" sz="1400" dirty="0" smtClean="0"/>
              <a:t>……………………………………………………………………………...</a:t>
            </a:r>
            <a:r>
              <a:rPr lang="en-GB" sz="1400" dirty="0" smtClean="0">
                <a:hlinkClick r:id="rId4" action="ppaction://hlinksldjump"/>
              </a:rPr>
              <a:t>Slide  8</a:t>
            </a:r>
            <a:endParaRPr lang="en-GB" sz="1400" b="1" dirty="0"/>
          </a:p>
          <a:p>
            <a:pPr marL="0" indent="0" algn="just">
              <a:buNone/>
            </a:pPr>
            <a:r>
              <a:rPr lang="en-GB" sz="1400" b="1" dirty="0" smtClean="0"/>
              <a:t>Access to GP services</a:t>
            </a:r>
            <a:r>
              <a:rPr lang="en-GB" sz="1400" dirty="0" smtClean="0"/>
              <a:t>………..……………………………………………………………………………………</a:t>
            </a:r>
            <a:r>
              <a:rPr lang="en-GB" sz="1400" dirty="0" smtClean="0">
                <a:hlinkClick r:id="rId5" action="ppaction://hlinksldjump"/>
              </a:rPr>
              <a:t>Slide 14</a:t>
            </a:r>
            <a:endParaRPr lang="en-GB" sz="1400" dirty="0" smtClean="0"/>
          </a:p>
          <a:p>
            <a:pPr marL="0" indent="0" algn="just">
              <a:buNone/>
            </a:pPr>
            <a:r>
              <a:rPr lang="en-GB" sz="1400" b="1" dirty="0" smtClean="0"/>
              <a:t>Making an appointment</a:t>
            </a:r>
            <a:r>
              <a:rPr lang="en-GB" sz="1400" dirty="0" smtClean="0"/>
              <a:t>…………………………………………………………………………………………….</a:t>
            </a:r>
            <a:r>
              <a:rPr lang="en-GB" sz="1400" dirty="0" smtClean="0">
                <a:hlinkClick r:id="rId6" action="ppaction://hlinksldjump"/>
              </a:rPr>
              <a:t>Slide 23</a:t>
            </a:r>
            <a:endParaRPr lang="en-GB" sz="1400" dirty="0" smtClean="0"/>
          </a:p>
          <a:p>
            <a:pPr marL="0" indent="0" algn="just">
              <a:buNone/>
            </a:pPr>
            <a:r>
              <a:rPr lang="en-GB" sz="1400" b="1" dirty="0" smtClean="0"/>
              <a:t>Waiting times at the GP surgery</a:t>
            </a:r>
            <a:r>
              <a:rPr lang="en-GB" sz="1400" dirty="0" smtClean="0"/>
              <a:t>.….…………………………………………………………………………......</a:t>
            </a:r>
            <a:r>
              <a:rPr lang="en-GB" sz="1400" dirty="0" smtClean="0">
                <a:hlinkClick r:id="rId7" action="ppaction://hlinksldjump"/>
              </a:rPr>
              <a:t>Slide 34</a:t>
            </a:r>
            <a:endParaRPr lang="en-GB" sz="1400" dirty="0" smtClean="0"/>
          </a:p>
          <a:p>
            <a:pPr marL="0" indent="0" algn="just">
              <a:buNone/>
            </a:pPr>
            <a:r>
              <a:rPr lang="en-GB" sz="1400" b="1" dirty="0" smtClean="0"/>
              <a:t>Perceptions of care at patients’ last GP appointment</a:t>
            </a:r>
            <a:r>
              <a:rPr lang="en-GB" sz="1400" dirty="0" smtClean="0"/>
              <a:t>………………………………………………….........</a:t>
            </a:r>
            <a:r>
              <a:rPr lang="en-GB" sz="1400" dirty="0" smtClean="0">
                <a:hlinkClick r:id="rId8" action="ppaction://hlinksldjump"/>
              </a:rPr>
              <a:t>Slide 38</a:t>
            </a:r>
            <a:endParaRPr lang="en-GB" sz="1400" dirty="0" smtClean="0"/>
          </a:p>
          <a:p>
            <a:pPr marL="0" indent="0" algn="just">
              <a:buNone/>
            </a:pPr>
            <a:r>
              <a:rPr lang="en-GB" sz="1400" b="1" dirty="0"/>
              <a:t>Perceptions of care at patients’ </a:t>
            </a:r>
            <a:r>
              <a:rPr lang="en-GB" sz="1400" b="1" dirty="0" smtClean="0"/>
              <a:t>last nurse appointment</a:t>
            </a:r>
            <a:r>
              <a:rPr lang="en-GB" sz="1400" dirty="0" smtClean="0"/>
              <a:t>………………………………………………….…</a:t>
            </a:r>
            <a:r>
              <a:rPr lang="en-GB" sz="1400" dirty="0" smtClean="0">
                <a:hlinkClick r:id="rId9" action="ppaction://hlinksldjump"/>
              </a:rPr>
              <a:t>Slide 43</a:t>
            </a:r>
            <a:endParaRPr lang="en-GB" sz="1400" dirty="0" smtClean="0"/>
          </a:p>
          <a:p>
            <a:pPr marL="0" indent="0" algn="just">
              <a:buNone/>
            </a:pPr>
            <a:r>
              <a:rPr lang="en-GB" sz="1400" b="1" dirty="0" smtClean="0"/>
              <a:t>Satisfaction with the practice’s opening hours</a:t>
            </a:r>
            <a:r>
              <a:rPr lang="en-GB" sz="1400" dirty="0" smtClean="0"/>
              <a:t>.……………………………………………………………….</a:t>
            </a:r>
            <a:r>
              <a:rPr lang="en-GB" sz="1400" dirty="0" smtClean="0">
                <a:hlinkClick r:id="rId10" action="ppaction://hlinksldjump"/>
              </a:rPr>
              <a:t>Slide 48</a:t>
            </a:r>
            <a:endParaRPr lang="en-GB" sz="1400" dirty="0" smtClean="0"/>
          </a:p>
          <a:p>
            <a:pPr marL="0" indent="0" algn="just">
              <a:buNone/>
            </a:pPr>
            <a:r>
              <a:rPr lang="en-GB" sz="1400" b="1" dirty="0" smtClean="0"/>
              <a:t>Out-of-hours services</a:t>
            </a:r>
            <a:r>
              <a:rPr lang="en-GB" sz="1400" dirty="0" smtClean="0"/>
              <a:t>.…………………………………………………………………………………………...…</a:t>
            </a:r>
            <a:r>
              <a:rPr lang="en-GB" sz="1400" dirty="0" smtClean="0">
                <a:hlinkClick r:id="rId11" action="ppaction://hlinksldjump"/>
              </a:rPr>
              <a:t>Slide 52</a:t>
            </a:r>
            <a:endParaRPr lang="en-GB" sz="1400" dirty="0" smtClean="0"/>
          </a:p>
          <a:p>
            <a:pPr marL="0" indent="0" algn="just">
              <a:buNone/>
            </a:pPr>
            <a:r>
              <a:rPr lang="en-GB" sz="1400" b="1" dirty="0" smtClean="0"/>
              <a:t>Statistical reliability</a:t>
            </a:r>
            <a:r>
              <a:rPr lang="en-GB" sz="1400" dirty="0" smtClean="0"/>
              <a:t>..………………………………………………………………………………………………..</a:t>
            </a:r>
            <a:r>
              <a:rPr lang="en-GB" sz="1400" dirty="0" smtClean="0">
                <a:hlinkClick r:id="rId12" action="ppaction://hlinksldjump"/>
              </a:rPr>
              <a:t>Slide 56</a:t>
            </a:r>
            <a:endParaRPr lang="en-GB" sz="1400" dirty="0" smtClean="0"/>
          </a:p>
          <a:p>
            <a:pPr marL="0" indent="0" algn="just">
              <a:buNone/>
            </a:pPr>
            <a:r>
              <a:rPr lang="en-GB" sz="1400" b="1" dirty="0" smtClean="0"/>
              <a:t>Want to know more?</a:t>
            </a:r>
            <a:r>
              <a:rPr lang="en-GB" sz="1400" dirty="0" smtClean="0"/>
              <a:t>………………………………………………………………………………………………..</a:t>
            </a:r>
            <a:r>
              <a:rPr lang="en-GB" sz="1400" dirty="0" smtClean="0">
                <a:hlinkClick r:id="rId13" action="ppaction://hlinksldjump"/>
              </a:rPr>
              <a:t>Slide 58</a:t>
            </a:r>
            <a:endParaRPr lang="en-GB" sz="1400"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
        <p:nvSpPr>
          <p:cNvPr id="4" name="D_a54a8e9e89941e24" hidden="1"/>
          <p:cNvSpPr txBox="1"/>
          <p:nvPr/>
        </p:nvSpPr>
        <p:spPr>
          <a:xfrm>
            <a:off x="632520" y="-1179512"/>
            <a:ext cx="1872208" cy="276999"/>
          </a:xfrm>
          <a:prstGeom prst="rect">
            <a:avLst/>
          </a:prstGeom>
          <a:noFill/>
        </p:spPr>
        <p:txBody>
          <a:bodyPr wrap="square" lIns="0" tIns="0" rIns="0" bIns="0" rtlCol="0">
            <a:spAutoFit/>
          </a:bodyPr>
          <a:lstStyle/>
          <a:p>
            <a:pPr algn="l"/>
            <a:r>
              <a:rPr lang="en-GB" sz="1800" dirty="0" smtClean="0"/>
              <a:t>66</a:t>
            </a:r>
          </a:p>
        </p:txBody>
      </p:sp>
      <p:graphicFrame>
        <p:nvGraphicFramePr>
          <p:cNvPr id="5" name="Ipsos Ribbon Rules" hidden="1"/>
          <p:cNvGraphicFramePr/>
          <p:nvPr>
            <p:extLst>
              <p:ext uri="{D42A27DB-BD31-4B8C-83A1-F6EECF244321}">
                <p14:modId xmlns:p14="http://schemas.microsoft.com/office/powerpoint/2010/main" val="429412345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701186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c="http://schemas.openxmlformats.org/drawingml/2006/chart">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Helpfulness of receptionists at GP surgery:</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208882" y="6143712"/>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38764" y="1794545"/>
            <a:ext cx="511710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receptionists at the GP surgery are ‘helpful’ </a:t>
            </a:r>
            <a:endParaRPr lang="en-GB" sz="2000" b="1" i="1" dirty="0">
              <a:solidFill>
                <a:schemeClr val="tx1">
                  <a:lumMod val="75000"/>
                  <a:lumOff val="25000"/>
                </a:schemeClr>
              </a:solidFill>
            </a:endParaRPr>
          </a:p>
        </p:txBody>
      </p:sp>
      <p:grpSp>
        <p:nvGrpSpPr>
          <p:cNvPr id="24" name="Group 23"/>
          <p:cNvGrpSpPr/>
          <p:nvPr/>
        </p:nvGrpSpPr>
        <p:grpSpPr>
          <a:xfrm>
            <a:off x="5139563" y="1648900"/>
            <a:ext cx="3298252" cy="138500"/>
            <a:chOff x="4339208" y="1526076"/>
            <a:chExt cx="3298252"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7" name="Rectangle 16"/>
          <p:cNvSpPr/>
          <p:nvPr/>
        </p:nvSpPr>
        <p:spPr bwMode="auto">
          <a:xfrm>
            <a:off x="19457" y="1121083"/>
            <a:ext cx="925402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helpful do you find the receptionists at your GP </a:t>
            </a:r>
            <a:r>
              <a:rPr lang="en-GB" sz="1600" b="1" dirty="0" smtClean="0">
                <a:solidFill>
                  <a:schemeClr val="bg1"/>
                </a:solidFill>
              </a:rPr>
              <a:t>surgery</a:t>
            </a:r>
            <a:r>
              <a:rPr lang="en-GB" sz="1600" b="1" dirty="0">
                <a:solidFill>
                  <a:schemeClr val="bg1"/>
                </a:solidFill>
              </a:rPr>
              <a:t>? </a:t>
            </a:r>
          </a:p>
        </p:txBody>
      </p:sp>
      <p:sp>
        <p:nvSpPr>
          <p:cNvPr id="18" name="Rectangle 17"/>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a:t>
            </a:r>
            <a:r>
              <a:rPr lang="en-GB" sz="1050" b="1" dirty="0" smtClean="0">
                <a:solidFill>
                  <a:schemeClr val="accent6">
                    <a:lumMod val="75000"/>
                  </a:schemeClr>
                </a:solidFill>
                <a:latin typeface="Arial MT Std Light" pitchFamily="34" charset="0"/>
              </a:rPr>
              <a:t>indicative only: differences may not be statistically significant, particularly at practice level due to low numbers of responses</a:t>
            </a:r>
            <a:endParaRPr lang="en-GB" sz="1050" dirty="0"/>
          </a:p>
        </p:txBody>
      </p:sp>
      <p:sp>
        <p:nvSpPr>
          <p:cNvPr id="21" name="Oval 20"/>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8" name="Straight Connector 27"/>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9" name="D_78dcc71d91508759_CalcTable"/>
          <p:cNvGraphicFramePr>
            <a:graphicFrameLocks noGrp="1"/>
          </p:cNvGraphicFramePr>
          <p:nvPr>
            <p:extLst>
              <p:ext uri="{D42A27DB-BD31-4B8C-83A1-F6EECF244321}">
                <p14:modId xmlns:p14="http://schemas.microsoft.com/office/powerpoint/2010/main" val="3239717389"/>
              </p:ext>
            </p:extLst>
          </p:nvPr>
        </p:nvGraphicFramePr>
        <p:xfrm>
          <a:off x="155069" y="6089104"/>
          <a:ext cx="7670494" cy="213360"/>
        </p:xfrm>
        <a:graphic>
          <a:graphicData uri="http://schemas.openxmlformats.org/drawingml/2006/table">
            <a:tbl>
              <a:tblPr firstRow="1" bandRow="1">
                <a:tableStyleId>{5C22544A-7EE6-4342-B048-85BDC9FD1C3A}</a:tableStyleId>
              </a:tblPr>
              <a:tblGrid>
                <a:gridCol w="7670494"/>
              </a:tblGrid>
              <a:tr h="175721">
                <a:tc>
                  <a:txBody>
                    <a:bodyPr/>
                    <a:lstStyle/>
                    <a:p>
                      <a:pPr marL="0" indent="0">
                        <a:buNone/>
                      </a:pPr>
                      <a:r>
                        <a:rPr lang="en-GB" sz="800" b="0" smtClean="0">
                          <a:solidFill>
                            <a:schemeClr val="bg1"/>
                          </a:solidFill>
                        </a:rPr>
                        <a:t>Base: All those completing a questionnaire: National (849,199); CCG (6,950); Practice bases range from 48 to 130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c0948a98f549570f"/>
          <p:cNvGraphicFramePr/>
          <p:nvPr>
            <p:extLst>
              <p:ext uri="{D42A27DB-BD31-4B8C-83A1-F6EECF244321}">
                <p14:modId xmlns:p14="http://schemas.microsoft.com/office/powerpoint/2010/main" val="2875600997"/>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7861263" y="6143713"/>
            <a:ext cx="2044737"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%Helpful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helpful + </a:t>
            </a:r>
            <a:r>
              <a:rPr lang="en-GB" sz="800" kern="0" dirty="0" smtClean="0">
                <a:solidFill>
                  <a:srgbClr val="FFFFFF"/>
                </a:solidFill>
                <a:latin typeface="Arial"/>
              </a:rPr>
              <a:t>%Fairly helpful</a:t>
            </a:r>
            <a:endParaRPr lang="en-GB" sz="1800" dirty="0" smtClean="0"/>
          </a:p>
        </p:txBody>
      </p:sp>
      <p:graphicFrame>
        <p:nvGraphicFramePr>
          <p:cNvPr id="19" name="D_78dcc71d91508759" hidden="1"/>
          <p:cNvGraphicFramePr/>
          <p:nvPr>
            <p:extLst>
              <p:ext uri="{D42A27DB-BD31-4B8C-83A1-F6EECF244321}">
                <p14:modId xmlns:p14="http://schemas.microsoft.com/office/powerpoint/2010/main" val="2045027508"/>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66534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Awareness of online services</a:t>
            </a:r>
          </a:p>
        </p:txBody>
      </p:sp>
      <p:graphicFrame>
        <p:nvGraphicFramePr>
          <p:cNvPr id="9" name="D_9cf577fc946e0ee0"/>
          <p:cNvGraphicFramePr/>
          <p:nvPr>
            <p:extLst>
              <p:ext uri="{D42A27DB-BD31-4B8C-83A1-F6EECF244321}">
                <p14:modId xmlns:p14="http://schemas.microsoft.com/office/powerpoint/2010/main" val="1575298038"/>
              </p:ext>
            </p:extLst>
          </p:nvPr>
        </p:nvGraphicFramePr>
        <p:xfrm>
          <a:off x="848544" y="1844826"/>
          <a:ext cx="8567568" cy="393366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bwMode="auto">
          <a:xfrm>
            <a:off x="20096" y="1121083"/>
            <a:ext cx="9253384" cy="3490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As far as you know, which of the following online services does your GP surgery offer</a:t>
            </a:r>
            <a:r>
              <a:rPr lang="en-GB" sz="1600" b="1" dirty="0" smtClean="0">
                <a:solidFill>
                  <a:schemeClr val="bg1"/>
                </a:solidFill>
              </a:rPr>
              <a:t>? </a:t>
            </a:r>
            <a:endParaRPr lang="en-GB" sz="1600" b="1" dirty="0">
              <a:solidFill>
                <a:schemeClr val="bg1"/>
              </a:solidFill>
            </a:endParaRPr>
          </a:p>
        </p:txBody>
      </p:sp>
      <p:sp>
        <p:nvSpPr>
          <p:cNvPr id="11" name="Rectangle 10"/>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sp>
        <p:nvSpPr>
          <p:cNvPr id="13" name="TextBox 1"/>
          <p:cNvSpPr txBox="1"/>
          <p:nvPr/>
        </p:nvSpPr>
        <p:spPr>
          <a:xfrm>
            <a:off x="8666677" y="2996952"/>
            <a:ext cx="1326883" cy="36933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smtClean="0"/>
              <a:t>Practice range within CCG</a:t>
            </a:r>
          </a:p>
        </p:txBody>
      </p:sp>
      <p:cxnSp>
        <p:nvCxnSpPr>
          <p:cNvPr id="14" name="Straight Connector 13"/>
          <p:cNvCxnSpPr/>
          <p:nvPr/>
        </p:nvCxnSpPr>
        <p:spPr bwMode="auto">
          <a:xfrm>
            <a:off x="8607656" y="3030588"/>
            <a:ext cx="0" cy="288032"/>
          </a:xfrm>
          <a:prstGeom prst="line">
            <a:avLst/>
          </a:prstGeom>
          <a:solidFill>
            <a:schemeClr val="accent2"/>
          </a:solidFill>
          <a:ln w="19050" cap="flat" cmpd="sng" algn="ctr">
            <a:solidFill>
              <a:schemeClr val="tx1"/>
            </a:solidFill>
            <a:prstDash val="solid"/>
            <a:round/>
            <a:headEnd type="arrow" w="med" len="med"/>
            <a:tailEnd type="arrow" w="med" len="med"/>
          </a:ln>
          <a:effectLst/>
        </p:spPr>
      </p:cxnSp>
      <p:sp>
        <p:nvSpPr>
          <p:cNvPr id="12" name="TextBox 11"/>
          <p:cNvSpPr txBox="1"/>
          <p:nvPr/>
        </p:nvSpPr>
        <p:spPr>
          <a:xfrm rot="16200000">
            <a:off x="-931266" y="3237551"/>
            <a:ext cx="3168352" cy="369332"/>
          </a:xfrm>
          <a:prstGeom prst="rect">
            <a:avLst/>
          </a:prstGeom>
          <a:noFill/>
        </p:spPr>
        <p:txBody>
          <a:bodyPr wrap="square" lIns="0" tIns="0" rIns="0" bIns="0" rtlCol="0">
            <a:spAutoFit/>
          </a:bodyPr>
          <a:lstStyle/>
          <a:p>
            <a:pPr algn="ctr"/>
            <a:r>
              <a:rPr lang="en-GB" dirty="0"/>
              <a:t>Percentage aware of online services offered by GP surgery</a:t>
            </a:r>
            <a:endParaRPr lang="en-GB" dirty="0">
              <a:solidFill>
                <a:srgbClr val="292926"/>
              </a:solidFill>
            </a:endParaRPr>
          </a:p>
        </p:txBody>
      </p:sp>
      <p:graphicFrame>
        <p:nvGraphicFramePr>
          <p:cNvPr id="20" name="D_31418dc526ff5da3"/>
          <p:cNvGraphicFramePr/>
          <p:nvPr>
            <p:extLst>
              <p:ext uri="{D42A27DB-BD31-4B8C-83A1-F6EECF244321}">
                <p14:modId xmlns:p14="http://schemas.microsoft.com/office/powerpoint/2010/main" val="2572896982"/>
              </p:ext>
            </p:extLst>
          </p:nvPr>
        </p:nvGraphicFramePr>
        <p:xfrm>
          <a:off x="804412" y="1838041"/>
          <a:ext cx="7128792" cy="3384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_628dc2fe33111e1e" hidden="1"/>
          <p:cNvGraphicFramePr/>
          <p:nvPr>
            <p:extLst>
              <p:ext uri="{D42A27DB-BD31-4B8C-83A1-F6EECF244321}">
                <p14:modId xmlns:p14="http://schemas.microsoft.com/office/powerpoint/2010/main" val="227428963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_628dc2fe33111e1e_CalcTable"/>
          <p:cNvGraphicFramePr>
            <a:graphicFrameLocks noGrp="1"/>
          </p:cNvGraphicFramePr>
          <p:nvPr>
            <p:extLst>
              <p:ext uri="{D42A27DB-BD31-4B8C-83A1-F6EECF244321}">
                <p14:modId xmlns:p14="http://schemas.microsoft.com/office/powerpoint/2010/main" val="3913227142"/>
              </p:ext>
            </p:extLst>
          </p:nvPr>
        </p:nvGraphicFramePr>
        <p:xfrm>
          <a:off x="155069" y="608910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(823,614); CCG (6,758); Practice bases range from 45 to 126</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525349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Online service use</a:t>
            </a:r>
            <a:endParaRPr lang="en-GB" dirty="0"/>
          </a:p>
        </p:txBody>
      </p:sp>
      <p:graphicFrame>
        <p:nvGraphicFramePr>
          <p:cNvPr id="7" name="D_04b52c912fcf3756"/>
          <p:cNvGraphicFramePr/>
          <p:nvPr>
            <p:extLst>
              <p:ext uri="{D42A27DB-BD31-4B8C-83A1-F6EECF244321}">
                <p14:modId xmlns:p14="http://schemas.microsoft.com/office/powerpoint/2010/main" val="2612150747"/>
              </p:ext>
            </p:extLst>
          </p:nvPr>
        </p:nvGraphicFramePr>
        <p:xfrm>
          <a:off x="802435" y="1588870"/>
          <a:ext cx="8860886" cy="393366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rot="16200000">
            <a:off x="-1117016" y="3018150"/>
            <a:ext cx="3384379" cy="461665"/>
          </a:xfrm>
          <a:prstGeom prst="rect">
            <a:avLst/>
          </a:prstGeom>
        </p:spPr>
        <p:txBody>
          <a:bodyPr wrap="square">
            <a:spAutoFit/>
          </a:bodyPr>
          <a:lstStyle/>
          <a:p>
            <a:pPr algn="ctr">
              <a:defRPr lang="en-GB" sz="1200" b="0" i="0" u="none" strike="noStrike" kern="1200" baseline="0">
                <a:solidFill>
                  <a:srgbClr val="292926"/>
                </a:solidFill>
                <a:latin typeface="+mn-lt"/>
                <a:ea typeface="+mn-ea"/>
                <a:cs typeface="+mn-cs"/>
              </a:defRPr>
            </a:pPr>
            <a:r>
              <a:rPr lang="en-GB" dirty="0">
                <a:solidFill>
                  <a:srgbClr val="292926"/>
                </a:solidFill>
              </a:rPr>
              <a:t>Percentage used online services in past 6 months</a:t>
            </a:r>
          </a:p>
        </p:txBody>
      </p:sp>
      <p:sp>
        <p:nvSpPr>
          <p:cNvPr id="12" name="Rectangle 11"/>
          <p:cNvSpPr/>
          <p:nvPr/>
        </p:nvSpPr>
        <p:spPr bwMode="auto">
          <a:xfrm>
            <a:off x="0" y="1024924"/>
            <a:ext cx="9273480" cy="537861"/>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And in the past 6 months, which of the following online services have you used at your GP surgery</a:t>
            </a:r>
            <a:r>
              <a:rPr lang="en-GB" sz="1600" b="1" dirty="0" smtClean="0">
                <a:solidFill>
                  <a:schemeClr val="bg1"/>
                </a:solidFill>
              </a:rPr>
              <a:t>?</a:t>
            </a:r>
            <a:endParaRPr lang="en-GB" sz="1600" b="1" dirty="0">
              <a:solidFill>
                <a:schemeClr val="bg1"/>
              </a:solidFill>
            </a:endParaRPr>
          </a:p>
        </p:txBody>
      </p:sp>
      <p:sp>
        <p:nvSpPr>
          <p:cNvPr id="9" name="Rectangle 8"/>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sp>
        <p:nvSpPr>
          <p:cNvPr id="10" name="TextBox 1"/>
          <p:cNvSpPr txBox="1"/>
          <p:nvPr/>
        </p:nvSpPr>
        <p:spPr>
          <a:xfrm>
            <a:off x="8903133" y="2814836"/>
            <a:ext cx="1002867"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smtClean="0"/>
              <a:t>Practice range within CCG</a:t>
            </a:r>
          </a:p>
        </p:txBody>
      </p:sp>
      <p:cxnSp>
        <p:nvCxnSpPr>
          <p:cNvPr id="11" name="Straight Arrow Connector 10"/>
          <p:cNvCxnSpPr/>
          <p:nvPr/>
        </p:nvCxnSpPr>
        <p:spPr bwMode="auto">
          <a:xfrm>
            <a:off x="8849940" y="2802128"/>
            <a:ext cx="0" cy="360048"/>
          </a:xfrm>
          <a:prstGeom prst="straightConnector1">
            <a:avLst/>
          </a:prstGeom>
          <a:solidFill>
            <a:schemeClr val="accent2"/>
          </a:solidFill>
          <a:ln w="19050" cap="flat" cmpd="sng" algn="ctr">
            <a:solidFill>
              <a:schemeClr val="tx1"/>
            </a:solidFill>
            <a:prstDash val="solid"/>
            <a:round/>
            <a:headEnd type="arrow"/>
            <a:tailEnd type="arrow"/>
          </a:ln>
          <a:effectLst/>
        </p:spPr>
      </p:cxnSp>
      <p:graphicFrame>
        <p:nvGraphicFramePr>
          <p:cNvPr id="18" name="D_48688c6c366383c6"/>
          <p:cNvGraphicFramePr/>
          <p:nvPr>
            <p:extLst>
              <p:ext uri="{D42A27DB-BD31-4B8C-83A1-F6EECF244321}">
                <p14:modId xmlns:p14="http://schemas.microsoft.com/office/powerpoint/2010/main" val="3586849550"/>
              </p:ext>
            </p:extLst>
          </p:nvPr>
        </p:nvGraphicFramePr>
        <p:xfrm>
          <a:off x="778150" y="1487782"/>
          <a:ext cx="7560840" cy="3522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58f44de213f84ee" hidden="1"/>
          <p:cNvGraphicFramePr/>
          <p:nvPr>
            <p:extLst>
              <p:ext uri="{D42A27DB-BD31-4B8C-83A1-F6EECF244321}">
                <p14:modId xmlns:p14="http://schemas.microsoft.com/office/powerpoint/2010/main" val="1222306590"/>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D_a58f44de213f84ee_CalcTable"/>
          <p:cNvGraphicFramePr>
            <a:graphicFrameLocks noGrp="1"/>
          </p:cNvGraphicFramePr>
          <p:nvPr>
            <p:extLst>
              <p:ext uri="{D42A27DB-BD31-4B8C-83A1-F6EECF244321}">
                <p14:modId xmlns:p14="http://schemas.microsoft.com/office/powerpoint/2010/main" val="41406420"/>
              </p:ext>
            </p:extLst>
          </p:nvPr>
        </p:nvGraphicFramePr>
        <p:xfrm>
          <a:off x="155069" y="608910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(823,965); CCG (6,733); Practice bases range from 46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980741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3119482"/>
            <a:ext cx="6768752" cy="553998"/>
          </a:xfrm>
        </p:spPr>
        <p:txBody>
          <a:bodyPr/>
          <a:lstStyle/>
          <a:p>
            <a:r>
              <a:rPr lang="en-GB" sz="3600" dirty="0" smtClean="0"/>
              <a:t>Making an appointment</a:t>
            </a:r>
          </a:p>
        </p:txBody>
      </p:sp>
    </p:spTree>
    <p:extLst>
      <p:ext uri="{BB962C8B-B14F-4D97-AF65-F5344CB8AC3E}">
        <p14:creationId xmlns:p14="http://schemas.microsoft.com/office/powerpoint/2010/main" val="17866788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D_4a50d882fd73810e"/>
          <p:cNvGraphicFramePr/>
          <p:nvPr>
            <p:extLst>
              <p:ext uri="{D42A27DB-BD31-4B8C-83A1-F6EECF244321}">
                <p14:modId xmlns:p14="http://schemas.microsoft.com/office/powerpoint/2010/main" val="1954966853"/>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Success in getting an appointment</a:t>
            </a:r>
            <a:endParaRPr lang="en-GB" dirty="0"/>
          </a:p>
        </p:txBody>
      </p:sp>
      <p:graphicFrame>
        <p:nvGraphicFramePr>
          <p:cNvPr id="30" name="D_dc1786d4135953f0"/>
          <p:cNvGraphicFramePr>
            <a:graphicFrameLocks/>
          </p:cNvGraphicFramePr>
          <p:nvPr>
            <p:extLst>
              <p:ext uri="{D42A27DB-BD31-4B8C-83A1-F6EECF244321}">
                <p14:modId xmlns:p14="http://schemas.microsoft.com/office/powerpoint/2010/main" val="252078164"/>
              </p:ext>
            </p:extLst>
          </p:nvPr>
        </p:nvGraphicFramePr>
        <p:xfrm>
          <a:off x="3015442" y="1775267"/>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Straight Connector 35"/>
          <p:cNvCxnSpPr/>
          <p:nvPr/>
        </p:nvCxnSpPr>
        <p:spPr bwMode="auto">
          <a:xfrm>
            <a:off x="7329264" y="2177246"/>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8" name="Rectangle 37"/>
          <p:cNvSpPr/>
          <p:nvPr/>
        </p:nvSpPr>
        <p:spPr bwMode="auto">
          <a:xfrm>
            <a:off x="23369" y="1121083"/>
            <a:ext cx="9250111" cy="50771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wanted to see or speak to a GP or nurse, were you able to get an appointment to see or speak to someone?</a:t>
            </a:r>
          </a:p>
        </p:txBody>
      </p:sp>
      <p:sp>
        <p:nvSpPr>
          <p:cNvPr id="40" name="Rectangle 39"/>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43" name="TextBox 42"/>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Yes</a:t>
            </a:r>
          </a:p>
        </p:txBody>
      </p:sp>
      <p:sp>
        <p:nvSpPr>
          <p:cNvPr id="44" name="TextBox 43"/>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Yes</a:t>
            </a:r>
          </a:p>
        </p:txBody>
      </p:sp>
      <p:sp>
        <p:nvSpPr>
          <p:cNvPr id="26" name="TextBox 25"/>
          <p:cNvSpPr txBox="1"/>
          <p:nvPr/>
        </p:nvSpPr>
        <p:spPr>
          <a:xfrm>
            <a:off x="4304928" y="166493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7" name="TextBox 26"/>
          <p:cNvSpPr txBox="1"/>
          <p:nvPr/>
        </p:nvSpPr>
        <p:spPr>
          <a:xfrm>
            <a:off x="74680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6" name="D_322cd21399e92cdf"/>
          <p:cNvGraphicFramePr>
            <a:graphicFrameLocks noGrp="1"/>
          </p:cNvGraphicFramePr>
          <p:nvPr>
            <p:extLst>
              <p:ext uri="{D42A27DB-BD31-4B8C-83A1-F6EECF244321}">
                <p14:modId xmlns:p14="http://schemas.microsoft.com/office/powerpoint/2010/main" val="859122038"/>
              </p:ext>
            </p:extLst>
          </p:nvPr>
        </p:nvGraphicFramePr>
        <p:xfrm>
          <a:off x="7401272"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85%</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7" name="D_89dd6777a1792cdf"/>
          <p:cNvGraphicFramePr>
            <a:graphicFrameLocks noGrp="1"/>
          </p:cNvGraphicFramePr>
          <p:nvPr>
            <p:extLst>
              <p:ext uri="{D42A27DB-BD31-4B8C-83A1-F6EECF244321}">
                <p14:modId xmlns:p14="http://schemas.microsoft.com/office/powerpoint/2010/main" val="4187315881"/>
              </p:ext>
            </p:extLst>
          </p:nvPr>
        </p:nvGraphicFramePr>
        <p:xfrm>
          <a:off x="7401272"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11%</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8" name="TextBox 57"/>
          <p:cNvSpPr txBox="1"/>
          <p:nvPr/>
        </p:nvSpPr>
        <p:spPr>
          <a:xfrm>
            <a:off x="7720124" y="2593479"/>
            <a:ext cx="1368152" cy="184666"/>
          </a:xfrm>
          <a:prstGeom prst="rect">
            <a:avLst/>
          </a:prstGeom>
          <a:noFill/>
          <a:effectLst/>
        </p:spPr>
        <p:txBody>
          <a:bodyPr wrap="square" lIns="0" tIns="0" rIns="0" bIns="0" rtlCol="0">
            <a:spAutoFit/>
          </a:bodyPr>
          <a:lstStyle/>
          <a:p>
            <a:pPr algn="ctr"/>
            <a:r>
              <a:rPr lang="en-GB" dirty="0" smtClean="0"/>
              <a:t>Yes</a:t>
            </a:r>
          </a:p>
        </p:txBody>
      </p:sp>
      <p:sp>
        <p:nvSpPr>
          <p:cNvPr id="59" name="TextBox 58"/>
          <p:cNvSpPr txBox="1"/>
          <p:nvPr/>
        </p:nvSpPr>
        <p:spPr>
          <a:xfrm>
            <a:off x="7720124" y="3654549"/>
            <a:ext cx="1368152" cy="184666"/>
          </a:xfrm>
          <a:prstGeom prst="rect">
            <a:avLst/>
          </a:prstGeom>
          <a:noFill/>
          <a:effectLst/>
        </p:spPr>
        <p:txBody>
          <a:bodyPr wrap="square" lIns="0" tIns="0" rIns="0" bIns="0" rtlCol="0">
            <a:spAutoFit/>
          </a:bodyPr>
          <a:lstStyle/>
          <a:p>
            <a:pPr algn="ctr"/>
            <a:r>
              <a:rPr lang="en-GB" dirty="0" smtClean="0"/>
              <a:t>No</a:t>
            </a:r>
          </a:p>
        </p:txBody>
      </p:sp>
      <p:graphicFrame>
        <p:nvGraphicFramePr>
          <p:cNvPr id="29" name="Ipsos Ribbon Rules" hidden="1"/>
          <p:cNvGraphicFramePr/>
          <p:nvPr>
            <p:extLst>
              <p:ext uri="{D42A27DB-BD31-4B8C-83A1-F6EECF244321}">
                <p14:modId xmlns:p14="http://schemas.microsoft.com/office/powerpoint/2010/main" val="340876457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D_e50394afe235c6d9"/>
          <p:cNvGraphicFramePr/>
          <p:nvPr>
            <p:extLst>
              <p:ext uri="{D42A27DB-BD31-4B8C-83A1-F6EECF244321}">
                <p14:modId xmlns:p14="http://schemas.microsoft.com/office/powerpoint/2010/main" val="2233860805"/>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D_1a7c0d1d5759cb11"/>
          <p:cNvGraphicFramePr/>
          <p:nvPr>
            <p:extLst>
              <p:ext uri="{D42A27DB-BD31-4B8C-83A1-F6EECF244321}">
                <p14:modId xmlns:p14="http://schemas.microsoft.com/office/powerpoint/2010/main" val="3826715075"/>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D_34e8867d5b5ca80e"/>
          <p:cNvGraphicFramePr/>
          <p:nvPr>
            <p:extLst>
              <p:ext uri="{D42A27DB-BD31-4B8C-83A1-F6EECF244321}">
                <p14:modId xmlns:p14="http://schemas.microsoft.com/office/powerpoint/2010/main" val="2411844031"/>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3" name="D_999cfda3fcbe144e"/>
          <p:cNvGraphicFramePr/>
          <p:nvPr>
            <p:extLst>
              <p:ext uri="{D42A27DB-BD31-4B8C-83A1-F6EECF244321}">
                <p14:modId xmlns:p14="http://schemas.microsoft.com/office/powerpoint/2010/main" val="582576992"/>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D_cf074ed943e05d02" hidden="1"/>
          <p:cNvGraphicFramePr/>
          <p:nvPr>
            <p:extLst>
              <p:ext uri="{D42A27DB-BD31-4B8C-83A1-F6EECF244321}">
                <p14:modId xmlns:p14="http://schemas.microsoft.com/office/powerpoint/2010/main" val="306251704"/>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D_8aa6fc72557d3ca5" hidden="1"/>
          <p:cNvGraphicFramePr/>
          <p:nvPr>
            <p:extLst>
              <p:ext uri="{D42A27DB-BD31-4B8C-83A1-F6EECF244321}">
                <p14:modId xmlns:p14="http://schemas.microsoft.com/office/powerpoint/2010/main" val="2921838015"/>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7" name="D_cf074ed943e05d02_CalcTable"/>
          <p:cNvGraphicFramePr>
            <a:graphicFrameLocks noGrp="1"/>
          </p:cNvGraphicFramePr>
          <p:nvPr>
            <p:extLst>
              <p:ext uri="{D42A27DB-BD31-4B8C-83A1-F6EECF244321}">
                <p14:modId xmlns:p14="http://schemas.microsoft.com/office/powerpoint/2010/main" val="2282735979"/>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68%</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7" name="D_8aa6fc72557d3ca5_CalcTable"/>
          <p:cNvGraphicFramePr>
            <a:graphicFrameLocks noGrp="1"/>
          </p:cNvGraphicFramePr>
          <p:nvPr>
            <p:extLst>
              <p:ext uri="{D42A27DB-BD31-4B8C-83A1-F6EECF244321}">
                <p14:modId xmlns:p14="http://schemas.microsoft.com/office/powerpoint/2010/main" val="3845105253"/>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80%</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5" name="TextBox 44"/>
          <p:cNvSpPr txBox="1"/>
          <p:nvPr/>
        </p:nvSpPr>
        <p:spPr>
          <a:xfrm>
            <a:off x="6730449" y="6118559"/>
            <a:ext cx="3391208" cy="123111"/>
          </a:xfrm>
          <a:prstGeom prst="rect">
            <a:avLst/>
          </a:prstGeom>
          <a:noFill/>
        </p:spPr>
        <p:txBody>
          <a:bodyPr wrap="square" lIns="0" tIns="0" rIns="0" bIns="0" rtlCol="0">
            <a:spAutoFit/>
          </a:bodyPr>
          <a:lstStyle/>
          <a:p>
            <a:pPr algn="l"/>
            <a:r>
              <a:rPr lang="en-GB" sz="800" dirty="0">
                <a:solidFill>
                  <a:srgbClr val="FFFFFF"/>
                </a:solidFill>
              </a:rPr>
              <a:t> </a:t>
            </a:r>
            <a:r>
              <a:rPr lang="en-GB" sz="800" dirty="0" smtClean="0">
                <a:solidFill>
                  <a:srgbClr val="FFFFFF"/>
                </a:solidFill>
              </a:rPr>
              <a:t>%Yes </a:t>
            </a:r>
            <a:r>
              <a:rPr lang="en-GB" sz="800" dirty="0">
                <a:solidFill>
                  <a:srgbClr val="FFFFFF"/>
                </a:solidFill>
              </a:rPr>
              <a:t>= </a:t>
            </a:r>
            <a:r>
              <a:rPr lang="en-GB" sz="800" dirty="0" smtClean="0">
                <a:solidFill>
                  <a:srgbClr val="FFFFFF"/>
                </a:solidFill>
              </a:rPr>
              <a:t>%Yes </a:t>
            </a:r>
            <a:r>
              <a:rPr lang="en-GB" sz="800" dirty="0">
                <a:solidFill>
                  <a:srgbClr val="FFFFFF"/>
                </a:solidFill>
              </a:rPr>
              <a:t>+ </a:t>
            </a:r>
            <a:r>
              <a:rPr lang="en-GB" sz="800" dirty="0" smtClean="0">
                <a:solidFill>
                  <a:srgbClr val="FFFFFF"/>
                </a:solidFill>
              </a:rPr>
              <a:t>%Yes</a:t>
            </a:r>
            <a:r>
              <a:rPr lang="en-GB" sz="800" dirty="0">
                <a:solidFill>
                  <a:srgbClr val="FFFFFF"/>
                </a:solidFill>
              </a:rPr>
              <a:t>, </a:t>
            </a:r>
            <a:r>
              <a:rPr lang="en-GB" sz="800" dirty="0" smtClean="0">
                <a:solidFill>
                  <a:srgbClr val="FFFFFF"/>
                </a:solidFill>
              </a:rPr>
              <a:t>but </a:t>
            </a:r>
            <a:r>
              <a:rPr lang="en-GB" sz="800" dirty="0">
                <a:solidFill>
                  <a:srgbClr val="FFFFFF"/>
                </a:solidFill>
              </a:rPr>
              <a:t>I had to call back closer to or on the day</a:t>
            </a:r>
            <a:endParaRPr lang="en-GB" sz="1800" dirty="0" smtClean="0"/>
          </a:p>
        </p:txBody>
      </p:sp>
      <p:sp>
        <p:nvSpPr>
          <p:cNvPr id="48" name="TextBox 47"/>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3" name="Straight Connector 62"/>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4" name="TextBox 63"/>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65" name="TextBox 64"/>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6" name="TextBox 65"/>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2" name="D_39e431d6a2dff21b_CalcTable"/>
          <p:cNvGraphicFramePr>
            <a:graphicFrameLocks noGrp="1"/>
          </p:cNvGraphicFramePr>
          <p:nvPr>
            <p:extLst>
              <p:ext uri="{D42A27DB-BD31-4B8C-83A1-F6EECF244321}">
                <p14:modId xmlns:p14="http://schemas.microsoft.com/office/powerpoint/2010/main" val="2489891249"/>
              </p:ext>
            </p:extLst>
          </p:nvPr>
        </p:nvGraphicFramePr>
        <p:xfrm>
          <a:off x="-32660" y="6039943"/>
          <a:ext cx="6709907" cy="335280"/>
        </p:xfrm>
        <a:graphic>
          <a:graphicData uri="http://schemas.openxmlformats.org/drawingml/2006/table">
            <a:tbl>
              <a:tblPr firstRow="1" bandRow="1">
                <a:tableStyleId>{5C22544A-7EE6-4342-B048-85BDC9FD1C3A}</a:tableStyleId>
              </a:tblPr>
              <a:tblGrid>
                <a:gridCol w="6709907"/>
              </a:tblGrid>
              <a:tr h="307693">
                <a:tc>
                  <a:txBody>
                    <a:bodyPr/>
                    <a:lstStyle/>
                    <a:p>
                      <a:pPr marL="0" indent="0">
                        <a:buNone/>
                      </a:pPr>
                      <a:r>
                        <a:rPr lang="en-GB" sz="800" b="0" smtClean="0">
                          <a:solidFill>
                            <a:schemeClr val="bg1"/>
                          </a:solidFill>
                        </a:rPr>
                        <a:t>Base: All those completing a questionnaire: National (815,057); CCG 2016 (6,678); CCG 2015 (7,157); CCG 2013 (7,470) Practice bases range from 46 to 130; CCG bases range from 1,397 to 6,678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5" name="D_39e431d6a2dff21b" hidden="1"/>
          <p:cNvGraphicFramePr/>
          <p:nvPr>
            <p:extLst>
              <p:ext uri="{D42A27DB-BD31-4B8C-83A1-F6EECF244321}">
                <p14:modId xmlns:p14="http://schemas.microsoft.com/office/powerpoint/2010/main" val="302431117"/>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52672903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Success in getting an appointment:</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87304" y="6154851"/>
            <a:ext cx="988263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r>
              <a:rPr lang="en-GB" sz="800" dirty="0" smtClean="0">
                <a:solidFill>
                  <a:schemeClr val="bg1"/>
                </a:solidFill>
              </a:rPr>
              <a:t>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93346" y="1787400"/>
            <a:ext cx="8127546" cy="253916"/>
          </a:xfrm>
          <a:prstGeom prst="rect">
            <a:avLst/>
          </a:prstGeom>
        </p:spPr>
        <p:txBody>
          <a:bodyPr wrap="none">
            <a:spAutoFit/>
          </a:bodyPr>
          <a:lstStyle/>
          <a:p>
            <a:pPr algn="l"/>
            <a:r>
              <a:rPr lang="en-GB" sz="1050" b="1" i="1" dirty="0">
                <a:solidFill>
                  <a:schemeClr val="tx1">
                    <a:lumMod val="75000"/>
                    <a:lumOff val="25000"/>
                  </a:schemeClr>
                </a:solidFill>
              </a:rPr>
              <a:t>Percentage of patients </a:t>
            </a:r>
            <a:r>
              <a:rPr lang="en-GB" sz="1050" b="1" i="1" dirty="0" smtClean="0">
                <a:solidFill>
                  <a:schemeClr val="tx1">
                    <a:lumMod val="75000"/>
                    <a:lumOff val="25000"/>
                  </a:schemeClr>
                </a:solidFill>
              </a:rPr>
              <a:t>who said they were able to get an appointment last time they tried to see or speak to a GP or nurse </a:t>
            </a:r>
            <a:endParaRPr lang="en-GB" sz="2000" b="1" i="1" dirty="0">
              <a:solidFill>
                <a:schemeClr val="tx1">
                  <a:lumMod val="75000"/>
                  <a:lumOff val="25000"/>
                </a:schemeClr>
              </a:solidFill>
            </a:endParaRPr>
          </a:p>
        </p:txBody>
      </p:sp>
      <p:grpSp>
        <p:nvGrpSpPr>
          <p:cNvPr id="24" name="Group 23"/>
          <p:cNvGrpSpPr/>
          <p:nvPr/>
        </p:nvGrpSpPr>
        <p:grpSpPr>
          <a:xfrm>
            <a:off x="5139563" y="1648900"/>
            <a:ext cx="3226244" cy="138500"/>
            <a:chOff x="4339208" y="1526076"/>
            <a:chExt cx="3226244"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8" name="Rectangle 17"/>
          <p:cNvSpPr/>
          <p:nvPr/>
        </p:nvSpPr>
        <p:spPr bwMode="auto">
          <a:xfrm>
            <a:off x="23369" y="1052736"/>
            <a:ext cx="9250111" cy="50771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wanted to see or speak to a GP or nurse, were you able to get an appointment to see or speak to someone?</a:t>
            </a:r>
          </a:p>
        </p:txBody>
      </p:sp>
      <p:sp>
        <p:nvSpPr>
          <p:cNvPr id="17" name="Rectangle 1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19" name="Oval 1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8" name="Straight Connector 27"/>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31" name="D_abe51b1aeed7cebb_CalcTable"/>
          <p:cNvGraphicFramePr>
            <a:graphicFrameLocks noGrp="1"/>
          </p:cNvGraphicFramePr>
          <p:nvPr>
            <p:extLst>
              <p:ext uri="{D42A27DB-BD31-4B8C-83A1-F6EECF244321}">
                <p14:modId xmlns:p14="http://schemas.microsoft.com/office/powerpoint/2010/main" val="3649568634"/>
              </p:ext>
            </p:extLst>
          </p:nvPr>
        </p:nvGraphicFramePr>
        <p:xfrm>
          <a:off x="155069" y="6089104"/>
          <a:ext cx="6469015" cy="213360"/>
        </p:xfrm>
        <a:graphic>
          <a:graphicData uri="http://schemas.openxmlformats.org/drawingml/2006/table">
            <a:tbl>
              <a:tblPr firstRow="1" bandRow="1">
                <a:tableStyleId>{5C22544A-7EE6-4342-B048-85BDC9FD1C3A}</a:tableStyleId>
              </a:tblPr>
              <a:tblGrid>
                <a:gridCol w="6469015"/>
              </a:tblGrid>
              <a:tr h="175721">
                <a:tc>
                  <a:txBody>
                    <a:bodyPr/>
                    <a:lstStyle/>
                    <a:p>
                      <a:pPr marL="0" indent="0">
                        <a:buNone/>
                      </a:pPr>
                      <a:r>
                        <a:rPr lang="en-GB" sz="800" b="0" smtClean="0">
                          <a:solidFill>
                            <a:schemeClr val="bg1"/>
                          </a:solidFill>
                        </a:rPr>
                        <a:t>Base: All those completing a questionnaire: National (815,057); CCG (6,678); Practice bases range from 46 to 130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0" name="D_5d27a93fbd19870b"/>
          <p:cNvGraphicFramePr/>
          <p:nvPr>
            <p:extLst>
              <p:ext uri="{D42A27DB-BD31-4B8C-83A1-F6EECF244321}">
                <p14:modId xmlns:p14="http://schemas.microsoft.com/office/powerpoint/2010/main" val="1809153554"/>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681193" y="6153338"/>
            <a:ext cx="3224808" cy="123111"/>
          </a:xfrm>
          <a:prstGeom prst="rect">
            <a:avLst/>
          </a:prstGeom>
          <a:noFill/>
        </p:spPr>
        <p:txBody>
          <a:bodyPr wrap="square" lIns="0" tIns="0" rIns="0" bIns="0" rtlCol="0">
            <a:spAutoFit/>
          </a:bodyPr>
          <a:lstStyle/>
          <a:p>
            <a:pPr algn="l"/>
            <a:r>
              <a:rPr lang="en-GB" sz="800" kern="0" dirty="0" smtClean="0">
                <a:solidFill>
                  <a:srgbClr val="FFFFFF"/>
                </a:solidFill>
                <a:latin typeface="Arial"/>
              </a:rPr>
              <a:t>%Yes </a:t>
            </a:r>
            <a:r>
              <a:rPr lang="en-GB" sz="800" kern="0" dirty="0">
                <a:solidFill>
                  <a:srgbClr val="FFFFFF"/>
                </a:solidFill>
                <a:latin typeface="Arial"/>
              </a:rPr>
              <a:t>= </a:t>
            </a:r>
            <a:r>
              <a:rPr lang="en-GB" sz="800" kern="0" dirty="0" smtClean="0">
                <a:solidFill>
                  <a:srgbClr val="FFFFFF"/>
                </a:solidFill>
                <a:latin typeface="Arial"/>
              </a:rPr>
              <a:t>%Yes </a:t>
            </a:r>
            <a:r>
              <a:rPr lang="en-GB" sz="800" kern="0" dirty="0">
                <a:solidFill>
                  <a:srgbClr val="FFFFFF"/>
                </a:solidFill>
                <a:latin typeface="Arial"/>
              </a:rPr>
              <a:t>+ </a:t>
            </a:r>
            <a:r>
              <a:rPr lang="en-GB" sz="800" kern="0" dirty="0" smtClean="0">
                <a:solidFill>
                  <a:srgbClr val="FFFFFF"/>
                </a:solidFill>
                <a:latin typeface="Arial"/>
              </a:rPr>
              <a:t>%Yes</a:t>
            </a:r>
            <a:r>
              <a:rPr lang="en-GB" sz="800" kern="0" dirty="0">
                <a:solidFill>
                  <a:srgbClr val="FFFFFF"/>
                </a:solidFill>
                <a:latin typeface="Arial"/>
              </a:rPr>
              <a:t>, but I had to call back closer to or on the day</a:t>
            </a:r>
            <a:endParaRPr lang="en-GB" sz="1800" dirty="0" smtClean="0"/>
          </a:p>
        </p:txBody>
      </p:sp>
      <p:graphicFrame>
        <p:nvGraphicFramePr>
          <p:cNvPr id="20" name="D_abe51b1aeed7cebb" hidden="1"/>
          <p:cNvGraphicFramePr/>
          <p:nvPr>
            <p:extLst>
              <p:ext uri="{D42A27DB-BD31-4B8C-83A1-F6EECF244321}">
                <p14:modId xmlns:p14="http://schemas.microsoft.com/office/powerpoint/2010/main" val="768331130"/>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70567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Success in getting an appointment:</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87304" y="6154851"/>
            <a:ext cx="988263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r>
              <a:rPr lang="en-GB" sz="800" dirty="0" smtClean="0">
                <a:solidFill>
                  <a:schemeClr val="bg1"/>
                </a:solidFill>
              </a:rPr>
              <a:t>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93346" y="1787400"/>
            <a:ext cx="8127546" cy="253916"/>
          </a:xfrm>
          <a:prstGeom prst="rect">
            <a:avLst/>
          </a:prstGeom>
        </p:spPr>
        <p:txBody>
          <a:bodyPr wrap="none">
            <a:spAutoFit/>
          </a:bodyPr>
          <a:lstStyle/>
          <a:p>
            <a:pPr algn="l"/>
            <a:r>
              <a:rPr lang="en-GB" sz="1050" b="1" i="1" dirty="0">
                <a:solidFill>
                  <a:schemeClr val="tx1">
                    <a:lumMod val="75000"/>
                    <a:lumOff val="25000"/>
                  </a:schemeClr>
                </a:solidFill>
              </a:rPr>
              <a:t>Percentage of patients </a:t>
            </a:r>
            <a:r>
              <a:rPr lang="en-GB" sz="1050" b="1" i="1" dirty="0" smtClean="0">
                <a:solidFill>
                  <a:schemeClr val="tx1">
                    <a:lumMod val="75000"/>
                    <a:lumOff val="25000"/>
                  </a:schemeClr>
                </a:solidFill>
              </a:rPr>
              <a:t>who said they were able to get an appointment last time they tried to see or speak to a GP or nurse </a:t>
            </a:r>
            <a:endParaRPr lang="en-GB" sz="2000" b="1" i="1" dirty="0">
              <a:solidFill>
                <a:schemeClr val="tx1">
                  <a:lumMod val="75000"/>
                  <a:lumOff val="25000"/>
                </a:schemeClr>
              </a:solidFill>
            </a:endParaRPr>
          </a:p>
        </p:txBody>
      </p:sp>
      <p:grpSp>
        <p:nvGrpSpPr>
          <p:cNvPr id="24" name="Group 23"/>
          <p:cNvGrpSpPr/>
          <p:nvPr/>
        </p:nvGrpSpPr>
        <p:grpSpPr>
          <a:xfrm>
            <a:off x="5139563" y="1648900"/>
            <a:ext cx="3226244" cy="138500"/>
            <a:chOff x="4339208" y="1526076"/>
            <a:chExt cx="3226244"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8" name="Rectangle 17"/>
          <p:cNvSpPr/>
          <p:nvPr/>
        </p:nvSpPr>
        <p:spPr bwMode="auto">
          <a:xfrm>
            <a:off x="23369" y="1052736"/>
            <a:ext cx="9250111" cy="50771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wanted to see or speak to a GP or nurse, were you able to get an appointment to see or speak to someone?</a:t>
            </a:r>
          </a:p>
        </p:txBody>
      </p:sp>
      <p:sp>
        <p:nvSpPr>
          <p:cNvPr id="17" name="Rectangle 1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19" name="Oval 1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8" name="Straight Connector 27"/>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31" name="D_abe51b1aeed7cebb_CalcTable"/>
          <p:cNvGraphicFramePr>
            <a:graphicFrameLocks noGrp="1"/>
          </p:cNvGraphicFramePr>
          <p:nvPr>
            <p:extLst>
              <p:ext uri="{D42A27DB-BD31-4B8C-83A1-F6EECF244321}">
                <p14:modId xmlns:p14="http://schemas.microsoft.com/office/powerpoint/2010/main" val="3124546895"/>
              </p:ext>
            </p:extLst>
          </p:nvPr>
        </p:nvGraphicFramePr>
        <p:xfrm>
          <a:off x="155069" y="6089104"/>
          <a:ext cx="6469015" cy="213360"/>
        </p:xfrm>
        <a:graphic>
          <a:graphicData uri="http://schemas.openxmlformats.org/drawingml/2006/table">
            <a:tbl>
              <a:tblPr firstRow="1" bandRow="1">
                <a:tableStyleId>{5C22544A-7EE6-4342-B048-85BDC9FD1C3A}</a:tableStyleId>
              </a:tblPr>
              <a:tblGrid>
                <a:gridCol w="6469015"/>
              </a:tblGrid>
              <a:tr h="175721">
                <a:tc>
                  <a:txBody>
                    <a:bodyPr/>
                    <a:lstStyle/>
                    <a:p>
                      <a:pPr marL="0" indent="0">
                        <a:buNone/>
                      </a:pPr>
                      <a:r>
                        <a:rPr lang="en-GB" sz="800" b="0" smtClean="0">
                          <a:solidFill>
                            <a:schemeClr val="bg1"/>
                          </a:solidFill>
                        </a:rPr>
                        <a:t>Base: All those completing a questionnaire: National (815,057); CCG (6,678); Practice bases range from 46 to 130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0" name="D_5d27a93fbd19870b"/>
          <p:cNvGraphicFramePr/>
          <p:nvPr>
            <p:extLst>
              <p:ext uri="{D42A27DB-BD31-4B8C-83A1-F6EECF244321}">
                <p14:modId xmlns:p14="http://schemas.microsoft.com/office/powerpoint/2010/main" val="3407700192"/>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681193" y="6153338"/>
            <a:ext cx="3224808" cy="123111"/>
          </a:xfrm>
          <a:prstGeom prst="rect">
            <a:avLst/>
          </a:prstGeom>
          <a:noFill/>
        </p:spPr>
        <p:txBody>
          <a:bodyPr wrap="square" lIns="0" tIns="0" rIns="0" bIns="0" rtlCol="0">
            <a:spAutoFit/>
          </a:bodyPr>
          <a:lstStyle/>
          <a:p>
            <a:pPr algn="l"/>
            <a:r>
              <a:rPr lang="en-GB" sz="800" kern="0" dirty="0" smtClean="0">
                <a:solidFill>
                  <a:srgbClr val="FFFFFF"/>
                </a:solidFill>
                <a:latin typeface="Arial"/>
              </a:rPr>
              <a:t>%Yes </a:t>
            </a:r>
            <a:r>
              <a:rPr lang="en-GB" sz="800" kern="0" dirty="0">
                <a:solidFill>
                  <a:srgbClr val="FFFFFF"/>
                </a:solidFill>
                <a:latin typeface="Arial"/>
              </a:rPr>
              <a:t>= </a:t>
            </a:r>
            <a:r>
              <a:rPr lang="en-GB" sz="800" kern="0" dirty="0" smtClean="0">
                <a:solidFill>
                  <a:srgbClr val="FFFFFF"/>
                </a:solidFill>
                <a:latin typeface="Arial"/>
              </a:rPr>
              <a:t>%Yes </a:t>
            </a:r>
            <a:r>
              <a:rPr lang="en-GB" sz="800" kern="0" dirty="0">
                <a:solidFill>
                  <a:srgbClr val="FFFFFF"/>
                </a:solidFill>
                <a:latin typeface="Arial"/>
              </a:rPr>
              <a:t>+ </a:t>
            </a:r>
            <a:r>
              <a:rPr lang="en-GB" sz="800" kern="0" dirty="0" smtClean="0">
                <a:solidFill>
                  <a:srgbClr val="FFFFFF"/>
                </a:solidFill>
                <a:latin typeface="Arial"/>
              </a:rPr>
              <a:t>%Yes</a:t>
            </a:r>
            <a:r>
              <a:rPr lang="en-GB" sz="800" kern="0" dirty="0">
                <a:solidFill>
                  <a:srgbClr val="FFFFFF"/>
                </a:solidFill>
                <a:latin typeface="Arial"/>
              </a:rPr>
              <a:t>, but I had to call back closer to or on the day</a:t>
            </a:r>
            <a:endParaRPr lang="en-GB" sz="1800" dirty="0" smtClean="0"/>
          </a:p>
        </p:txBody>
      </p:sp>
      <p:graphicFrame>
        <p:nvGraphicFramePr>
          <p:cNvPr id="20" name="D_abe51b1aeed7cebb" hidden="1"/>
          <p:cNvGraphicFramePr/>
          <p:nvPr>
            <p:extLst>
              <p:ext uri="{D42A27DB-BD31-4B8C-83A1-F6EECF244321}">
                <p14:modId xmlns:p14="http://schemas.microsoft.com/office/powerpoint/2010/main" val="360495169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62333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D_a8be2145cb9a5573"/>
          <p:cNvGraphicFramePr/>
          <p:nvPr>
            <p:extLst>
              <p:ext uri="{D42A27DB-BD31-4B8C-83A1-F6EECF244321}">
                <p14:modId xmlns:p14="http://schemas.microsoft.com/office/powerpoint/2010/main" val="3526573941"/>
              </p:ext>
            </p:extLst>
          </p:nvPr>
        </p:nvGraphicFramePr>
        <p:xfrm>
          <a:off x="143992" y="1865090"/>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Convenience of appointment</a:t>
            </a:r>
          </a:p>
        </p:txBody>
      </p:sp>
      <p:graphicFrame>
        <p:nvGraphicFramePr>
          <p:cNvPr id="30" name="D_a972449e8b38156d"/>
          <p:cNvGraphicFramePr>
            <a:graphicFrameLocks/>
          </p:cNvGraphicFramePr>
          <p:nvPr>
            <p:extLst>
              <p:ext uri="{D42A27DB-BD31-4B8C-83A1-F6EECF244321}">
                <p14:modId xmlns:p14="http://schemas.microsoft.com/office/powerpoint/2010/main" val="2354272134"/>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Straight Connector 35"/>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8" name="Rectangle 37"/>
          <p:cNvSpPr/>
          <p:nvPr/>
        </p:nvSpPr>
        <p:spPr bwMode="auto">
          <a:xfrm>
            <a:off x="20096" y="1121083"/>
            <a:ext cx="9301039"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convenient was the appointment you were able to get?</a:t>
            </a:r>
          </a:p>
        </p:txBody>
      </p:sp>
      <p:sp>
        <p:nvSpPr>
          <p:cNvPr id="14" name="Rectangle 13"/>
          <p:cNvSpPr/>
          <p:nvPr/>
        </p:nvSpPr>
        <p:spPr bwMode="auto">
          <a:xfrm>
            <a:off x="611560" y="43057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7" name="TextBox 16"/>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 </a:t>
            </a:r>
            <a:r>
              <a:rPr lang="en-GB" sz="1100" dirty="0" smtClean="0">
                <a:solidFill>
                  <a:schemeClr val="bg1"/>
                </a:solidFill>
              </a:rPr>
              <a:t>% </a:t>
            </a:r>
            <a:r>
              <a:rPr lang="en-GB" sz="1100" b="1" dirty="0" smtClean="0">
                <a:solidFill>
                  <a:schemeClr val="bg1"/>
                </a:solidFill>
              </a:rPr>
              <a:t>Convenient</a:t>
            </a:r>
          </a:p>
        </p:txBody>
      </p:sp>
      <p:sp>
        <p:nvSpPr>
          <p:cNvPr id="18" name="TextBox 17"/>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Convenient</a:t>
            </a:r>
          </a:p>
        </p:txBody>
      </p:sp>
      <p:sp>
        <p:nvSpPr>
          <p:cNvPr id="28" name="TextBox 27"/>
          <p:cNvSpPr txBox="1"/>
          <p:nvPr/>
        </p:nvSpPr>
        <p:spPr>
          <a:xfrm>
            <a:off x="4440811" y="1677239"/>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9" name="TextBox 28"/>
          <p:cNvSpPr txBox="1"/>
          <p:nvPr/>
        </p:nvSpPr>
        <p:spPr>
          <a:xfrm>
            <a:off x="7540104" y="1708016"/>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45" name="D_59287efc9376ed6d"/>
          <p:cNvGraphicFramePr>
            <a:graphicFrameLocks noGrp="1"/>
          </p:cNvGraphicFramePr>
          <p:nvPr>
            <p:extLst>
              <p:ext uri="{D42A27DB-BD31-4B8C-83A1-F6EECF244321}">
                <p14:modId xmlns:p14="http://schemas.microsoft.com/office/powerpoint/2010/main" val="2820249524"/>
              </p:ext>
            </p:extLst>
          </p:nvPr>
        </p:nvGraphicFramePr>
        <p:xfrm>
          <a:off x="7473280"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92%</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D_c1d45c906f02c56d"/>
          <p:cNvGraphicFramePr>
            <a:graphicFrameLocks noGrp="1"/>
          </p:cNvGraphicFramePr>
          <p:nvPr>
            <p:extLst>
              <p:ext uri="{D42A27DB-BD31-4B8C-83A1-F6EECF244321}">
                <p14:modId xmlns:p14="http://schemas.microsoft.com/office/powerpoint/2010/main" val="831822855"/>
              </p:ext>
            </p:extLst>
          </p:nvPr>
        </p:nvGraphicFramePr>
        <p:xfrm>
          <a:off x="7473280"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8%</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7" name="TextBox 46"/>
          <p:cNvSpPr txBox="1"/>
          <p:nvPr/>
        </p:nvSpPr>
        <p:spPr>
          <a:xfrm>
            <a:off x="7792132" y="2593479"/>
            <a:ext cx="1368152" cy="184666"/>
          </a:xfrm>
          <a:prstGeom prst="rect">
            <a:avLst/>
          </a:prstGeom>
          <a:noFill/>
          <a:effectLst/>
        </p:spPr>
        <p:txBody>
          <a:bodyPr wrap="square" lIns="0" tIns="0" rIns="0" bIns="0" rtlCol="0">
            <a:spAutoFit/>
          </a:bodyPr>
          <a:lstStyle/>
          <a:p>
            <a:pPr algn="ctr"/>
            <a:r>
              <a:rPr lang="en-GB" dirty="0" smtClean="0"/>
              <a:t>Convenient</a:t>
            </a:r>
          </a:p>
        </p:txBody>
      </p:sp>
      <p:sp>
        <p:nvSpPr>
          <p:cNvPr id="48" name="TextBox 47"/>
          <p:cNvSpPr txBox="1"/>
          <p:nvPr/>
        </p:nvSpPr>
        <p:spPr>
          <a:xfrm>
            <a:off x="7792132" y="3654549"/>
            <a:ext cx="1368152" cy="184666"/>
          </a:xfrm>
          <a:prstGeom prst="rect">
            <a:avLst/>
          </a:prstGeom>
          <a:noFill/>
          <a:effectLst/>
        </p:spPr>
        <p:txBody>
          <a:bodyPr wrap="square" lIns="0" tIns="0" rIns="0" bIns="0" rtlCol="0">
            <a:spAutoFit/>
          </a:bodyPr>
          <a:lstStyle/>
          <a:p>
            <a:pPr algn="ctr"/>
            <a:r>
              <a:rPr lang="en-GB" dirty="0" smtClean="0"/>
              <a:t>Not convenient</a:t>
            </a:r>
          </a:p>
        </p:txBody>
      </p:sp>
      <p:graphicFrame>
        <p:nvGraphicFramePr>
          <p:cNvPr id="33" name="Ipsos Ribbon Rules" hidden="1"/>
          <p:cNvGraphicFramePr/>
          <p:nvPr>
            <p:extLst>
              <p:ext uri="{D42A27DB-BD31-4B8C-83A1-F6EECF244321}">
                <p14:modId xmlns:p14="http://schemas.microsoft.com/office/powerpoint/2010/main" val="120346621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D_3516357b30facfdf"/>
          <p:cNvGraphicFramePr/>
          <p:nvPr>
            <p:extLst>
              <p:ext uri="{D42A27DB-BD31-4B8C-83A1-F6EECF244321}">
                <p14:modId xmlns:p14="http://schemas.microsoft.com/office/powerpoint/2010/main" val="1112741921"/>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dd1c38a56d1e9079"/>
          <p:cNvGraphicFramePr/>
          <p:nvPr>
            <p:extLst>
              <p:ext uri="{D42A27DB-BD31-4B8C-83A1-F6EECF244321}">
                <p14:modId xmlns:p14="http://schemas.microsoft.com/office/powerpoint/2010/main" val="3819555850"/>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1" name="D_96d81750c708a14a"/>
          <p:cNvGraphicFramePr/>
          <p:nvPr>
            <p:extLst>
              <p:ext uri="{D42A27DB-BD31-4B8C-83A1-F6EECF244321}">
                <p14:modId xmlns:p14="http://schemas.microsoft.com/office/powerpoint/2010/main" val="1402901813"/>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2" name="D_99f748e09019fb25"/>
          <p:cNvGraphicFramePr/>
          <p:nvPr>
            <p:extLst>
              <p:ext uri="{D42A27DB-BD31-4B8C-83A1-F6EECF244321}">
                <p14:modId xmlns:p14="http://schemas.microsoft.com/office/powerpoint/2010/main" val="2924711780"/>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3" name="D_5bd0e549f6c6f22e" hidden="1"/>
          <p:cNvGraphicFramePr/>
          <p:nvPr>
            <p:extLst>
              <p:ext uri="{D42A27DB-BD31-4B8C-83A1-F6EECF244321}">
                <p14:modId xmlns:p14="http://schemas.microsoft.com/office/powerpoint/2010/main" val="3954629538"/>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4" name="D_f871c3a0f5e57975" hidden="1"/>
          <p:cNvGraphicFramePr/>
          <p:nvPr>
            <p:extLst>
              <p:ext uri="{D42A27DB-BD31-4B8C-83A1-F6EECF244321}">
                <p14:modId xmlns:p14="http://schemas.microsoft.com/office/powerpoint/2010/main" val="3018188113"/>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D_5bd0e549f6c6f22e_CalcTable"/>
          <p:cNvGraphicFramePr>
            <a:graphicFrameLocks noGrp="1"/>
          </p:cNvGraphicFramePr>
          <p:nvPr>
            <p:extLst>
              <p:ext uri="{D42A27DB-BD31-4B8C-83A1-F6EECF244321}">
                <p14:modId xmlns:p14="http://schemas.microsoft.com/office/powerpoint/2010/main" val="1283170279"/>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82%</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100%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0" name="D_f871c3a0f5e57975_CalcTable"/>
          <p:cNvGraphicFramePr>
            <a:graphicFrameLocks noGrp="1"/>
          </p:cNvGraphicFramePr>
          <p:nvPr>
            <p:extLst>
              <p:ext uri="{D42A27DB-BD31-4B8C-83A1-F6EECF244321}">
                <p14:modId xmlns:p14="http://schemas.microsoft.com/office/powerpoint/2010/main" val="4019181227"/>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88%</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95%</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3" name="TextBox 42"/>
          <p:cNvSpPr txBox="1"/>
          <p:nvPr/>
        </p:nvSpPr>
        <p:spPr>
          <a:xfrm>
            <a:off x="6893054" y="6093296"/>
            <a:ext cx="3312368" cy="603242"/>
          </a:xfrm>
          <a:prstGeom prst="rect">
            <a:avLst/>
          </a:prstGeom>
          <a:noFill/>
        </p:spPr>
        <p:txBody>
          <a:bodyPr wrap="square" lIns="0" tIns="0" rIns="0" bIns="0" rtlCol="0">
            <a:spAutoFit/>
          </a:bodyPr>
          <a:lstStyle/>
          <a:p>
            <a:pPr lvl="0" algn="l"/>
            <a:r>
              <a:rPr lang="en-GB" sz="800" dirty="0" smtClean="0">
                <a:solidFill>
                  <a:srgbClr val="FFFFFF"/>
                </a:solidFill>
              </a:rPr>
              <a:t>%Convenient </a:t>
            </a:r>
            <a:r>
              <a:rPr lang="en-GB" sz="800" dirty="0">
                <a:solidFill>
                  <a:srgbClr val="FFFFFF"/>
                </a:solidFill>
              </a:rPr>
              <a:t>= </a:t>
            </a:r>
            <a:r>
              <a:rPr lang="en-GB" sz="800" dirty="0" smtClean="0">
                <a:solidFill>
                  <a:srgbClr val="FFFFFF"/>
                </a:solidFill>
              </a:rPr>
              <a:t>%Very </a:t>
            </a:r>
            <a:r>
              <a:rPr lang="en-GB" sz="800" dirty="0">
                <a:solidFill>
                  <a:srgbClr val="FFFFFF"/>
                </a:solidFill>
              </a:rPr>
              <a:t>convenient + </a:t>
            </a:r>
            <a:r>
              <a:rPr lang="en-GB" sz="800" dirty="0" smtClean="0">
                <a:solidFill>
                  <a:srgbClr val="FFFFFF"/>
                </a:solidFill>
              </a:rPr>
              <a:t>%Fairly </a:t>
            </a:r>
            <a:r>
              <a:rPr lang="en-GB" sz="800" dirty="0">
                <a:solidFill>
                  <a:srgbClr val="FFFFFF"/>
                </a:solidFill>
              </a:rPr>
              <a:t>convenient </a:t>
            </a:r>
            <a:endParaRPr lang="en-GB" sz="800" dirty="0" smtClean="0">
              <a:solidFill>
                <a:srgbClr val="FFFFFF"/>
              </a:solidFill>
            </a:endParaRPr>
          </a:p>
          <a:p>
            <a:pPr lvl="0" algn="l"/>
            <a:r>
              <a:rPr lang="en-GB" sz="800" dirty="0" smtClean="0">
                <a:solidFill>
                  <a:srgbClr val="FFFFFF"/>
                </a:solidFill>
              </a:rPr>
              <a:t>%</a:t>
            </a:r>
            <a:r>
              <a:rPr lang="en-GB" sz="800" dirty="0">
                <a:solidFill>
                  <a:srgbClr val="FFFFFF"/>
                </a:solidFill>
              </a:rPr>
              <a:t>Not convenient  =  </a:t>
            </a:r>
            <a:r>
              <a:rPr lang="en-GB" sz="800" dirty="0" smtClean="0">
                <a:solidFill>
                  <a:srgbClr val="FFFFFF"/>
                </a:solidFill>
              </a:rPr>
              <a:t>%Not </a:t>
            </a:r>
            <a:r>
              <a:rPr lang="en-GB" sz="800" dirty="0">
                <a:solidFill>
                  <a:srgbClr val="FFFFFF"/>
                </a:solidFill>
              </a:rPr>
              <a:t>very convenient + Not at all convenient</a:t>
            </a:r>
            <a:endParaRPr lang="en-GB" sz="800" kern="0" dirty="0">
              <a:solidFill>
                <a:srgbClr val="FFFFFF"/>
              </a:solidFill>
            </a:endParaRPr>
          </a:p>
          <a:p>
            <a:pPr algn="l"/>
            <a:endParaRPr lang="en-GB" sz="1800" dirty="0" smtClean="0"/>
          </a:p>
        </p:txBody>
      </p:sp>
      <p:sp>
        <p:nvSpPr>
          <p:cNvPr id="49" name="TextBox 48"/>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0" name="Straight Connector 59"/>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1" name="TextBox 60"/>
          <p:cNvSpPr txBox="1"/>
          <p:nvPr/>
        </p:nvSpPr>
        <p:spPr>
          <a:xfrm>
            <a:off x="344488" y="34987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62" name="TextBox 61"/>
          <p:cNvSpPr txBox="1"/>
          <p:nvPr/>
        </p:nvSpPr>
        <p:spPr>
          <a:xfrm>
            <a:off x="344488" y="27509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3" name="TextBox 62"/>
          <p:cNvSpPr txBox="1"/>
          <p:nvPr/>
        </p:nvSpPr>
        <p:spPr>
          <a:xfrm>
            <a:off x="344488" y="19806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2" name="D_c52738c80aefedeb_CalcTable"/>
          <p:cNvGraphicFramePr>
            <a:graphicFrameLocks noGrp="1"/>
          </p:cNvGraphicFramePr>
          <p:nvPr>
            <p:extLst>
              <p:ext uri="{D42A27DB-BD31-4B8C-83A1-F6EECF244321}">
                <p14:modId xmlns:p14="http://schemas.microsoft.com/office/powerpoint/2010/main" val="2303838412"/>
              </p:ext>
            </p:extLst>
          </p:nvPr>
        </p:nvGraphicFramePr>
        <p:xfrm>
          <a:off x="-7794" y="6039944"/>
          <a:ext cx="6759468" cy="335280"/>
        </p:xfrm>
        <a:graphic>
          <a:graphicData uri="http://schemas.openxmlformats.org/drawingml/2006/table">
            <a:tbl>
              <a:tblPr firstRow="1" bandRow="1">
                <a:tableStyleId>{5C22544A-7EE6-4342-B048-85BDC9FD1C3A}</a:tableStyleId>
              </a:tblPr>
              <a:tblGrid>
                <a:gridCol w="6759468"/>
              </a:tblGrid>
              <a:tr h="275796">
                <a:tc>
                  <a:txBody>
                    <a:bodyPr/>
                    <a:lstStyle/>
                    <a:p>
                      <a:pPr marL="0" indent="0">
                        <a:buNone/>
                      </a:pPr>
                      <a:r>
                        <a:rPr lang="en-GB" sz="800" b="0" smtClean="0">
                          <a:solidFill>
                            <a:schemeClr val="bg1"/>
                          </a:solidFill>
                        </a:rPr>
                        <a:t>Base: All those able to get an appointment: National (703,182); CCG 2016 (5,831); CCG 2015 (6,318); CCG 2013 (6,662) Practice bases range from 41 to 114; CCG bases range from 1,217 to 5,831</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5" name="D_c52738c80aefedeb" hidden="1"/>
          <p:cNvGraphicFramePr/>
          <p:nvPr>
            <p:extLst>
              <p:ext uri="{D42A27DB-BD31-4B8C-83A1-F6EECF244321}">
                <p14:modId xmlns:p14="http://schemas.microsoft.com/office/powerpoint/2010/main" val="3425399035"/>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20914077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Convenience of appointment:</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t>
            </a:r>
            <a:r>
              <a:rPr lang="en-GB" sz="800" dirty="0" smtClean="0">
                <a:solidFill>
                  <a:schemeClr val="bg1"/>
                </a:solidFill>
              </a:rPr>
              <a:t>appointment: </a:t>
            </a:r>
            <a:r>
              <a:rPr lang="en-GB" sz="800" dirty="0">
                <a:solidFill>
                  <a:schemeClr val="bg1"/>
                </a:solidFill>
              </a:rPr>
              <a:t>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72283" y="1782158"/>
            <a:ext cx="4413388"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their appointment was ‘convenient’ </a:t>
            </a:r>
            <a:endParaRPr lang="en-GB" sz="2000" b="1" i="1" dirty="0">
              <a:solidFill>
                <a:schemeClr val="tx1">
                  <a:lumMod val="75000"/>
                  <a:lumOff val="25000"/>
                </a:schemeClr>
              </a:solidFill>
            </a:endParaRPr>
          </a:p>
        </p:txBody>
      </p:sp>
      <p:grpSp>
        <p:nvGrpSpPr>
          <p:cNvPr id="24" name="Group 23"/>
          <p:cNvGrpSpPr/>
          <p:nvPr/>
        </p:nvGrpSpPr>
        <p:grpSpPr>
          <a:xfrm>
            <a:off x="5139563" y="1648900"/>
            <a:ext cx="3298252" cy="138500"/>
            <a:chOff x="4339208" y="1526076"/>
            <a:chExt cx="3298252"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8" name="Rectangle 17"/>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convenient was the appointment you were able to get?</a:t>
            </a:r>
          </a:p>
        </p:txBody>
      </p:sp>
      <p:sp>
        <p:nvSpPr>
          <p:cNvPr id="17" name="Rectangle 1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19" name="Oval 1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9" name="Straight Connector 28"/>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8" name="D_85f9966d78857de5_CalcTable"/>
          <p:cNvGraphicFramePr>
            <a:graphicFrameLocks noGrp="1"/>
          </p:cNvGraphicFramePr>
          <p:nvPr>
            <p:extLst>
              <p:ext uri="{D42A27DB-BD31-4B8C-83A1-F6EECF244321}">
                <p14:modId xmlns:p14="http://schemas.microsoft.com/office/powerpoint/2010/main" val="1796937508"/>
              </p:ext>
            </p:extLst>
          </p:nvPr>
        </p:nvGraphicFramePr>
        <p:xfrm>
          <a:off x="155069" y="6089104"/>
          <a:ext cx="6915582" cy="213360"/>
        </p:xfrm>
        <a:graphic>
          <a:graphicData uri="http://schemas.openxmlformats.org/drawingml/2006/table">
            <a:tbl>
              <a:tblPr firstRow="1" bandRow="1">
                <a:tableStyleId>{5C22544A-7EE6-4342-B048-85BDC9FD1C3A}</a:tableStyleId>
              </a:tblPr>
              <a:tblGrid>
                <a:gridCol w="6915582"/>
              </a:tblGrid>
              <a:tr h="175721">
                <a:tc>
                  <a:txBody>
                    <a:bodyPr/>
                    <a:lstStyle/>
                    <a:p>
                      <a:pPr marL="0" indent="0">
                        <a:buNone/>
                      </a:pPr>
                      <a:r>
                        <a:rPr lang="en-GB" sz="800" b="0" smtClean="0">
                          <a:solidFill>
                            <a:schemeClr val="bg1"/>
                          </a:solidFill>
                        </a:rPr>
                        <a:t>Base: All those able to get an appointment: National (703,182); CCG (5,831); Practice bases range from 41 to 114</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8977a7ad44ef3fab"/>
          <p:cNvGraphicFramePr/>
          <p:nvPr>
            <p:extLst>
              <p:ext uri="{D42A27DB-BD31-4B8C-83A1-F6EECF244321}">
                <p14:modId xmlns:p14="http://schemas.microsoft.com/office/powerpoint/2010/main" val="1891733403"/>
              </p:ext>
            </p:extLst>
          </p:nvPr>
        </p:nvGraphicFramePr>
        <p:xfrm>
          <a:off x="128464" y="1971782"/>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7113240" y="6165304"/>
            <a:ext cx="2664296"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%Convenient </a:t>
            </a:r>
            <a:r>
              <a:rPr lang="en-GB" sz="800" kern="0" dirty="0">
                <a:solidFill>
                  <a:srgbClr val="FFFFFF"/>
                </a:solidFill>
                <a:latin typeface="Arial"/>
              </a:rPr>
              <a:t>= </a:t>
            </a:r>
            <a:r>
              <a:rPr lang="en-GB" sz="800" kern="0" dirty="0" smtClean="0">
                <a:solidFill>
                  <a:srgbClr val="FFFFFF"/>
                </a:solidFill>
                <a:latin typeface="Arial"/>
              </a:rPr>
              <a:t>%Very convenient + %Fairly convenient</a:t>
            </a:r>
            <a:endParaRPr lang="en-GB" sz="1800" dirty="0" smtClean="0"/>
          </a:p>
        </p:txBody>
      </p:sp>
      <p:graphicFrame>
        <p:nvGraphicFramePr>
          <p:cNvPr id="20" name="D_85f9966d78857de5" hidden="1"/>
          <p:cNvGraphicFramePr/>
          <p:nvPr>
            <p:extLst>
              <p:ext uri="{D42A27DB-BD31-4B8C-83A1-F6EECF244321}">
                <p14:modId xmlns:p14="http://schemas.microsoft.com/office/powerpoint/2010/main" val="694514484"/>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703580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Convenience of appointment:</a:t>
            </a:r>
            <a:br>
              <a:rPr lang="en-GB" dirty="0" smtClean="0"/>
            </a:br>
            <a:r>
              <a:rPr lang="en-GB" dirty="0" smtClean="0"/>
              <a:t>how the CCG’s practices </a:t>
            </a:r>
            <a:r>
              <a:rPr lang="en-GB" dirty="0"/>
              <a:t>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t>
            </a:r>
            <a:r>
              <a:rPr lang="en-GB" sz="800" dirty="0" smtClean="0">
                <a:solidFill>
                  <a:schemeClr val="bg1"/>
                </a:solidFill>
              </a:rPr>
              <a:t>appointment: </a:t>
            </a:r>
            <a:r>
              <a:rPr lang="en-GB" sz="800" dirty="0">
                <a:solidFill>
                  <a:schemeClr val="bg1"/>
                </a:solidFill>
              </a:rPr>
              <a:t>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smtClean="0">
                <a:solidFill>
                  <a:schemeClr val="bg1"/>
                </a:solidFill>
              </a:rPr>
              <a:t>	</a:t>
            </a:r>
            <a:endParaRPr lang="en-GB" sz="800" kern="0" dirty="0">
              <a:solidFill>
                <a:schemeClr val="bg1"/>
              </a:solidFill>
            </a:endParaRPr>
          </a:p>
        </p:txBody>
      </p:sp>
      <p:sp>
        <p:nvSpPr>
          <p:cNvPr id="23" name="Rectangle 22"/>
          <p:cNvSpPr/>
          <p:nvPr/>
        </p:nvSpPr>
        <p:spPr>
          <a:xfrm>
            <a:off x="272283" y="1782158"/>
            <a:ext cx="4413388"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their appointment was ‘convenient’ </a:t>
            </a:r>
            <a:endParaRPr lang="en-GB" sz="2000" b="1" i="1" dirty="0">
              <a:solidFill>
                <a:schemeClr val="tx1">
                  <a:lumMod val="75000"/>
                  <a:lumOff val="25000"/>
                </a:schemeClr>
              </a:solidFill>
            </a:endParaRPr>
          </a:p>
        </p:txBody>
      </p:sp>
      <p:grpSp>
        <p:nvGrpSpPr>
          <p:cNvPr id="24" name="Group 23"/>
          <p:cNvGrpSpPr/>
          <p:nvPr/>
        </p:nvGrpSpPr>
        <p:grpSpPr>
          <a:xfrm>
            <a:off x="5139563" y="1648900"/>
            <a:ext cx="3298252" cy="138500"/>
            <a:chOff x="4339208" y="1526076"/>
            <a:chExt cx="3298252" cy="138500"/>
          </a:xfrm>
        </p:grpSpPr>
        <p:sp>
          <p:nvSpPr>
            <p:cNvPr id="26"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7"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8" name="Rectangle 17"/>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convenient was the appointment you were able to get?</a:t>
            </a:r>
          </a:p>
        </p:txBody>
      </p:sp>
      <p:sp>
        <p:nvSpPr>
          <p:cNvPr id="17" name="Rectangle 1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19" name="Oval 1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9" name="Straight Connector 28"/>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8" name="D_85f9966d78857de5_CalcTable"/>
          <p:cNvGraphicFramePr>
            <a:graphicFrameLocks noGrp="1"/>
          </p:cNvGraphicFramePr>
          <p:nvPr>
            <p:extLst>
              <p:ext uri="{D42A27DB-BD31-4B8C-83A1-F6EECF244321}">
                <p14:modId xmlns:p14="http://schemas.microsoft.com/office/powerpoint/2010/main" val="3339552852"/>
              </p:ext>
            </p:extLst>
          </p:nvPr>
        </p:nvGraphicFramePr>
        <p:xfrm>
          <a:off x="155069" y="6089104"/>
          <a:ext cx="6915582" cy="213360"/>
        </p:xfrm>
        <a:graphic>
          <a:graphicData uri="http://schemas.openxmlformats.org/drawingml/2006/table">
            <a:tbl>
              <a:tblPr firstRow="1" bandRow="1">
                <a:tableStyleId>{5C22544A-7EE6-4342-B048-85BDC9FD1C3A}</a:tableStyleId>
              </a:tblPr>
              <a:tblGrid>
                <a:gridCol w="6915582"/>
              </a:tblGrid>
              <a:tr h="175721">
                <a:tc>
                  <a:txBody>
                    <a:bodyPr/>
                    <a:lstStyle/>
                    <a:p>
                      <a:pPr marL="0" indent="0">
                        <a:buNone/>
                      </a:pPr>
                      <a:r>
                        <a:rPr lang="en-GB" sz="800" b="0" smtClean="0">
                          <a:solidFill>
                            <a:schemeClr val="bg1"/>
                          </a:solidFill>
                        </a:rPr>
                        <a:t>Base: All those able to get an appointment: National (703,182); CCG (5,831); Practice bases range from 41 to 114</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8977a7ad44ef3fab"/>
          <p:cNvGraphicFramePr/>
          <p:nvPr>
            <p:extLst>
              <p:ext uri="{D42A27DB-BD31-4B8C-83A1-F6EECF244321}">
                <p14:modId xmlns:p14="http://schemas.microsoft.com/office/powerpoint/2010/main" val="514574292"/>
              </p:ext>
            </p:extLst>
          </p:nvPr>
        </p:nvGraphicFramePr>
        <p:xfrm>
          <a:off x="128464" y="1971782"/>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7113240" y="6165304"/>
            <a:ext cx="2664296"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%Convenient </a:t>
            </a:r>
            <a:r>
              <a:rPr lang="en-GB" sz="800" kern="0" dirty="0">
                <a:solidFill>
                  <a:srgbClr val="FFFFFF"/>
                </a:solidFill>
                <a:latin typeface="Arial"/>
              </a:rPr>
              <a:t>= </a:t>
            </a:r>
            <a:r>
              <a:rPr lang="en-GB" sz="800" kern="0" dirty="0" smtClean="0">
                <a:solidFill>
                  <a:srgbClr val="FFFFFF"/>
                </a:solidFill>
                <a:latin typeface="Arial"/>
              </a:rPr>
              <a:t>%Very convenient + %Fairly convenient</a:t>
            </a:r>
            <a:endParaRPr lang="en-GB" sz="1800" dirty="0" smtClean="0"/>
          </a:p>
        </p:txBody>
      </p:sp>
      <p:graphicFrame>
        <p:nvGraphicFramePr>
          <p:cNvPr id="20" name="D_85f9966d78857de5" hidden="1"/>
          <p:cNvGraphicFramePr/>
          <p:nvPr>
            <p:extLst>
              <p:ext uri="{D42A27DB-BD31-4B8C-83A1-F6EECF244321}">
                <p14:modId xmlns:p14="http://schemas.microsoft.com/office/powerpoint/2010/main" val="575671246"/>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2165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7896C2"/>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2842483"/>
            <a:ext cx="6768752" cy="1107996"/>
          </a:xfrm>
        </p:spPr>
        <p:txBody>
          <a:bodyPr/>
          <a:lstStyle/>
          <a:p>
            <a:r>
              <a:rPr lang="en-GB" sz="3600" dirty="0" smtClean="0"/>
              <a:t>Background, introduction and guidance</a:t>
            </a:r>
            <a:endParaRPr lang="en-GB" sz="3600" dirty="0"/>
          </a:p>
        </p:txBody>
      </p:sp>
    </p:spTree>
    <p:extLst>
      <p:ext uri="{BB962C8B-B14F-4D97-AF65-F5344CB8AC3E}">
        <p14:creationId xmlns:p14="http://schemas.microsoft.com/office/powerpoint/2010/main" val="63787037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480" y="0"/>
            <a:ext cx="9433047" cy="764704"/>
          </a:xfrm>
        </p:spPr>
        <p:txBody>
          <a:bodyPr/>
          <a:lstStyle/>
          <a:p>
            <a:r>
              <a:rPr lang="en-GB" dirty="0" smtClean="0"/>
              <a:t>What patients do when they are unable </a:t>
            </a:r>
            <a:r>
              <a:rPr lang="en-GB" dirty="0"/>
              <a:t>to get </a:t>
            </a:r>
            <a:r>
              <a:rPr lang="en-GB" dirty="0" smtClean="0"/>
              <a:t>appointment  / are offered an inconvenient appointment</a:t>
            </a:r>
            <a:endParaRPr lang="en-GB" dirty="0"/>
          </a:p>
        </p:txBody>
      </p:sp>
      <p:sp>
        <p:nvSpPr>
          <p:cNvPr id="31" name="Rectangle 30"/>
          <p:cNvSpPr/>
          <p:nvPr/>
        </p:nvSpPr>
        <p:spPr bwMode="auto">
          <a:xfrm>
            <a:off x="5645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smtClean="0">
                <a:solidFill>
                  <a:schemeClr val="bg1"/>
                </a:solidFill>
              </a:rPr>
              <a:t>What did you do on that occasion?*</a:t>
            </a:r>
            <a:endParaRPr lang="en-GB" sz="1600" b="1" dirty="0">
              <a:solidFill>
                <a:schemeClr val="bg1"/>
              </a:solidFill>
            </a:endParaRPr>
          </a:p>
        </p:txBody>
      </p:sp>
      <p:graphicFrame>
        <p:nvGraphicFramePr>
          <p:cNvPr id="32" name="D_7757f52c48b686f3"/>
          <p:cNvGraphicFramePr>
            <a:graphicFrameLocks/>
          </p:cNvGraphicFramePr>
          <p:nvPr>
            <p:extLst>
              <p:ext uri="{D42A27DB-BD31-4B8C-83A1-F6EECF244321}">
                <p14:modId xmlns:p14="http://schemas.microsoft.com/office/powerpoint/2010/main" val="3929355824"/>
              </p:ext>
            </p:extLst>
          </p:nvPr>
        </p:nvGraphicFramePr>
        <p:xfrm>
          <a:off x="670151" y="945533"/>
          <a:ext cx="9080888" cy="461529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a:t>
            </a:r>
            <a:endParaRPr lang="en-GB" sz="1050" dirty="0"/>
          </a:p>
        </p:txBody>
      </p:sp>
      <p:graphicFrame>
        <p:nvGraphicFramePr>
          <p:cNvPr id="2" name="Ipsos Ribbon Rules" hidden="1"/>
          <p:cNvGraphicFramePr/>
          <p:nvPr>
            <p:extLst>
              <p:ext uri="{D42A27DB-BD31-4B8C-83A1-F6EECF244321}">
                <p14:modId xmlns:p14="http://schemas.microsoft.com/office/powerpoint/2010/main" val="290422703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39097" y="1818161"/>
            <a:ext cx="710964" cy="3498111"/>
          </a:xfrm>
          <a:prstGeom prst="rect">
            <a:avLst/>
          </a:prstGeom>
          <a:noFill/>
        </p:spPr>
        <p:txBody>
          <a:bodyPr vert="vert270" wrap="square" lIns="0" tIns="0" rIns="0" bIns="0" rtlCol="0">
            <a:spAutoFit/>
          </a:bodyPr>
          <a:lstStyle/>
          <a:p>
            <a:pPr algn="ctr"/>
            <a:r>
              <a:rPr lang="en-GB" sz="1100" dirty="0" smtClean="0"/>
              <a:t>Percentage who went on to do something else when unable to get appointment/ offered inconvenient appointment</a:t>
            </a:r>
            <a:endParaRPr lang="en-GB" sz="1100" dirty="0"/>
          </a:p>
          <a:p>
            <a:pPr algn="ctr"/>
            <a:endParaRPr lang="en-GB" sz="1100" dirty="0" smtClean="0"/>
          </a:p>
        </p:txBody>
      </p:sp>
      <p:sp>
        <p:nvSpPr>
          <p:cNvPr id="8" name="TextBox 7"/>
          <p:cNvSpPr txBox="1"/>
          <p:nvPr/>
        </p:nvSpPr>
        <p:spPr>
          <a:xfrm>
            <a:off x="132259" y="5661248"/>
            <a:ext cx="9573269" cy="123111"/>
          </a:xfrm>
          <a:prstGeom prst="rect">
            <a:avLst/>
          </a:prstGeom>
          <a:noFill/>
        </p:spPr>
        <p:txBody>
          <a:bodyPr wrap="square" lIns="0" tIns="0" rIns="0" bIns="0" rtlCol="0">
            <a:spAutoFit/>
          </a:bodyPr>
          <a:lstStyle/>
          <a:p>
            <a:pPr algn="l"/>
            <a:r>
              <a:rPr lang="en-GB" sz="800" dirty="0" smtClean="0"/>
              <a:t>* The answer codes for this question were updated for July-September fieldwork to reflect changes to service provision. As such the results shown here are </a:t>
            </a:r>
            <a:r>
              <a:rPr lang="en-GB" sz="800" dirty="0"/>
              <a:t>based on July-September 2015 figures </a:t>
            </a:r>
            <a:r>
              <a:rPr lang="en-GB" sz="800" dirty="0" smtClean="0"/>
              <a:t>only.</a:t>
            </a:r>
          </a:p>
        </p:txBody>
      </p:sp>
      <p:sp>
        <p:nvSpPr>
          <p:cNvPr id="9" name="D_2678a52061f50433"/>
          <p:cNvSpPr txBox="1">
            <a:spLocks/>
          </p:cNvSpPr>
          <p:nvPr/>
        </p:nvSpPr>
        <p:spPr>
          <a:xfrm>
            <a:off x="128464" y="6147307"/>
            <a:ext cx="927125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smtClean="0">
                <a:solidFill>
                  <a:schemeClr val="bg1"/>
                </a:solidFill>
              </a:rPr>
              <a:t>Base: All those who were not able to get an appointment or were offered an inconvenient appointment: National (58,637); CCG (408)</a:t>
            </a:r>
            <a:endParaRPr lang="en-GB" sz="800" kern="0" dirty="0">
              <a:solidFill>
                <a:srgbClr val="292926">
                  <a:lumMod val="90000"/>
                  <a:lumOff val="10000"/>
                </a:srgbClr>
              </a:solidFill>
            </a:endParaRPr>
          </a:p>
        </p:txBody>
      </p:sp>
    </p:spTree>
    <p:extLst>
      <p:ext uri="{BB962C8B-B14F-4D97-AF65-F5344CB8AC3E}">
        <p14:creationId xmlns:p14="http://schemas.microsoft.com/office/powerpoint/2010/main" val="38743377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D_217e483ef0d59823"/>
          <p:cNvGraphicFramePr/>
          <p:nvPr>
            <p:extLst>
              <p:ext uri="{D42A27DB-BD31-4B8C-83A1-F6EECF244321}">
                <p14:modId xmlns:p14="http://schemas.microsoft.com/office/powerpoint/2010/main" val="1987752904"/>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72853" y="0"/>
            <a:ext cx="8064523" cy="764704"/>
          </a:xfrm>
        </p:spPr>
        <p:txBody>
          <a:bodyPr/>
          <a:lstStyle/>
          <a:p>
            <a:r>
              <a:rPr lang="en-GB" dirty="0" smtClean="0"/>
              <a:t>Overall experience of making an appointment</a:t>
            </a:r>
            <a:endParaRPr lang="en-GB" dirty="0"/>
          </a:p>
        </p:txBody>
      </p:sp>
      <p:graphicFrame>
        <p:nvGraphicFramePr>
          <p:cNvPr id="22" name="D_c8093b6b93a9332f"/>
          <p:cNvGraphicFramePr>
            <a:graphicFrameLocks/>
          </p:cNvGraphicFramePr>
          <p:nvPr>
            <p:extLst>
              <p:ext uri="{D42A27DB-BD31-4B8C-83A1-F6EECF244321}">
                <p14:modId xmlns:p14="http://schemas.microsoft.com/office/powerpoint/2010/main" val="580419524"/>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0" name="Rectangle 29"/>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a:t>
            </a:r>
            <a:r>
              <a:rPr lang="en-GB" sz="1600" b="1" dirty="0" smtClean="0">
                <a:solidFill>
                  <a:schemeClr val="bg1"/>
                </a:solidFill>
              </a:rPr>
              <a:t>would you </a:t>
            </a:r>
            <a:r>
              <a:rPr lang="en-GB" sz="1600" b="1" dirty="0">
                <a:solidFill>
                  <a:schemeClr val="bg1"/>
                </a:solidFill>
              </a:rPr>
              <a:t>describe your experience of </a:t>
            </a:r>
            <a:r>
              <a:rPr lang="en-GB" sz="1600" b="1" u="sng" dirty="0">
                <a:solidFill>
                  <a:schemeClr val="bg1"/>
                </a:solidFill>
              </a:rPr>
              <a:t>making</a:t>
            </a:r>
            <a:r>
              <a:rPr lang="en-GB" sz="1600" b="1" dirty="0">
                <a:solidFill>
                  <a:schemeClr val="bg1"/>
                </a:solidFill>
              </a:rPr>
              <a:t> an appointment?</a:t>
            </a:r>
          </a:p>
        </p:txBody>
      </p:sp>
      <p:sp>
        <p:nvSpPr>
          <p:cNvPr id="32" name="Rectangle 3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 </a:t>
            </a:r>
            <a:r>
              <a:rPr lang="en-GB" sz="1100" dirty="0" smtClean="0">
                <a:solidFill>
                  <a:schemeClr val="bg1"/>
                </a:solidFill>
              </a:rPr>
              <a:t>% </a:t>
            </a:r>
            <a:r>
              <a:rPr lang="en-GB" sz="1100" b="1" dirty="0" smtClean="0">
                <a:solidFill>
                  <a:schemeClr val="bg1"/>
                </a:solidFill>
              </a:rPr>
              <a:t>Good</a:t>
            </a:r>
          </a:p>
        </p:txBody>
      </p:sp>
      <p:sp>
        <p:nvSpPr>
          <p:cNvPr id="36" name="TextBox 35"/>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Good</a:t>
            </a:r>
          </a:p>
        </p:txBody>
      </p:sp>
      <p:sp>
        <p:nvSpPr>
          <p:cNvPr id="45" name="TextBox 44"/>
          <p:cNvSpPr txBox="1"/>
          <p:nvPr/>
        </p:nvSpPr>
        <p:spPr>
          <a:xfrm>
            <a:off x="4304928"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6" name="TextBox 45"/>
          <p:cNvSpPr txBox="1"/>
          <p:nvPr/>
        </p:nvSpPr>
        <p:spPr>
          <a:xfrm>
            <a:off x="7540104"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5" name="D_842522e5df9fa32f"/>
          <p:cNvGraphicFramePr>
            <a:graphicFrameLocks noGrp="1"/>
          </p:cNvGraphicFramePr>
          <p:nvPr>
            <p:extLst>
              <p:ext uri="{D42A27DB-BD31-4B8C-83A1-F6EECF244321}">
                <p14:modId xmlns:p14="http://schemas.microsoft.com/office/powerpoint/2010/main" val="505193657"/>
              </p:ext>
            </p:extLst>
          </p:nvPr>
        </p:nvGraphicFramePr>
        <p:xfrm>
          <a:off x="7473280"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73%</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6" name="D_c3b8e524103fb32f"/>
          <p:cNvGraphicFramePr>
            <a:graphicFrameLocks noGrp="1"/>
          </p:cNvGraphicFramePr>
          <p:nvPr>
            <p:extLst>
              <p:ext uri="{D42A27DB-BD31-4B8C-83A1-F6EECF244321}">
                <p14:modId xmlns:p14="http://schemas.microsoft.com/office/powerpoint/2010/main" val="170529877"/>
              </p:ext>
            </p:extLst>
          </p:nvPr>
        </p:nvGraphicFramePr>
        <p:xfrm>
          <a:off x="7473280"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12%</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7" name="TextBox 56"/>
          <p:cNvSpPr txBox="1"/>
          <p:nvPr/>
        </p:nvSpPr>
        <p:spPr>
          <a:xfrm>
            <a:off x="7792132" y="2593479"/>
            <a:ext cx="1368152" cy="184666"/>
          </a:xfrm>
          <a:prstGeom prst="rect">
            <a:avLst/>
          </a:prstGeom>
          <a:noFill/>
          <a:effectLst/>
        </p:spPr>
        <p:txBody>
          <a:bodyPr wrap="square" lIns="0" tIns="0" rIns="0" bIns="0" rtlCol="0">
            <a:spAutoFit/>
          </a:bodyPr>
          <a:lstStyle/>
          <a:p>
            <a:pPr algn="ctr"/>
            <a:r>
              <a:rPr lang="en-GB" dirty="0" smtClean="0"/>
              <a:t>Good</a:t>
            </a:r>
          </a:p>
        </p:txBody>
      </p:sp>
      <p:sp>
        <p:nvSpPr>
          <p:cNvPr id="58" name="TextBox 57"/>
          <p:cNvSpPr txBox="1"/>
          <p:nvPr/>
        </p:nvSpPr>
        <p:spPr>
          <a:xfrm>
            <a:off x="7792132" y="3654549"/>
            <a:ext cx="1368152" cy="184666"/>
          </a:xfrm>
          <a:prstGeom prst="rect">
            <a:avLst/>
          </a:prstGeom>
          <a:noFill/>
          <a:effectLst/>
        </p:spPr>
        <p:txBody>
          <a:bodyPr wrap="square" lIns="0" tIns="0" rIns="0" bIns="0" rtlCol="0">
            <a:spAutoFit/>
          </a:bodyPr>
          <a:lstStyle/>
          <a:p>
            <a:pPr algn="ctr"/>
            <a:r>
              <a:rPr lang="en-GB" dirty="0" smtClean="0"/>
              <a:t>Poor</a:t>
            </a:r>
          </a:p>
        </p:txBody>
      </p:sp>
      <p:graphicFrame>
        <p:nvGraphicFramePr>
          <p:cNvPr id="29" name="Ipsos Ribbon Rules" hidden="1"/>
          <p:cNvGraphicFramePr/>
          <p:nvPr>
            <p:extLst>
              <p:ext uri="{D42A27DB-BD31-4B8C-83A1-F6EECF244321}">
                <p14:modId xmlns:p14="http://schemas.microsoft.com/office/powerpoint/2010/main" val="30332922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D_42f5903e75faaecf"/>
          <p:cNvGraphicFramePr/>
          <p:nvPr>
            <p:extLst>
              <p:ext uri="{D42A27DB-BD31-4B8C-83A1-F6EECF244321}">
                <p14:modId xmlns:p14="http://schemas.microsoft.com/office/powerpoint/2010/main" val="2129678541"/>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D_272cb4b492b0cd52"/>
          <p:cNvGraphicFramePr/>
          <p:nvPr>
            <p:extLst>
              <p:ext uri="{D42A27DB-BD31-4B8C-83A1-F6EECF244321}">
                <p14:modId xmlns:p14="http://schemas.microsoft.com/office/powerpoint/2010/main" val="1909190725"/>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D_b06686b2c3586d8f"/>
          <p:cNvGraphicFramePr/>
          <p:nvPr>
            <p:extLst>
              <p:ext uri="{D42A27DB-BD31-4B8C-83A1-F6EECF244321}">
                <p14:modId xmlns:p14="http://schemas.microsoft.com/office/powerpoint/2010/main" val="3604673884"/>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3" name="D_50d551875e4b27de"/>
          <p:cNvGraphicFramePr/>
          <p:nvPr>
            <p:extLst>
              <p:ext uri="{D42A27DB-BD31-4B8C-83A1-F6EECF244321}">
                <p14:modId xmlns:p14="http://schemas.microsoft.com/office/powerpoint/2010/main" val="1570298581"/>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3a8e795698158dba" hidden="1"/>
          <p:cNvGraphicFramePr/>
          <p:nvPr>
            <p:extLst>
              <p:ext uri="{D42A27DB-BD31-4B8C-83A1-F6EECF244321}">
                <p14:modId xmlns:p14="http://schemas.microsoft.com/office/powerpoint/2010/main" val="2465601975"/>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D_fcf4d26a425f285b" hidden="1"/>
          <p:cNvGraphicFramePr/>
          <p:nvPr>
            <p:extLst>
              <p:ext uri="{D42A27DB-BD31-4B8C-83A1-F6EECF244321}">
                <p14:modId xmlns:p14="http://schemas.microsoft.com/office/powerpoint/2010/main" val="2131780612"/>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D_3a8e795698158dba_CalcTable"/>
          <p:cNvGraphicFramePr>
            <a:graphicFrameLocks noGrp="1"/>
          </p:cNvGraphicFramePr>
          <p:nvPr>
            <p:extLst>
              <p:ext uri="{D42A27DB-BD31-4B8C-83A1-F6EECF244321}">
                <p14:modId xmlns:p14="http://schemas.microsoft.com/office/powerpoint/2010/main" val="4147096007"/>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49%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0" name="D_fcf4d26a425f285b_CalcTable"/>
          <p:cNvGraphicFramePr>
            <a:graphicFrameLocks noGrp="1"/>
          </p:cNvGraphicFramePr>
          <p:nvPr>
            <p:extLst>
              <p:ext uri="{D42A27DB-BD31-4B8C-83A1-F6EECF244321}">
                <p14:modId xmlns:p14="http://schemas.microsoft.com/office/powerpoint/2010/main" val="1818445588"/>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67%</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77%</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8" name="TextBox 37"/>
          <p:cNvSpPr txBox="1"/>
          <p:nvPr/>
        </p:nvSpPr>
        <p:spPr>
          <a:xfrm>
            <a:off x="7938308" y="6097604"/>
            <a:ext cx="2560535" cy="603242"/>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a:t>
            </a:r>
            <a:r>
              <a:rPr lang="en-GB" sz="800" dirty="0">
                <a:solidFill>
                  <a:srgbClr val="FFFFFF"/>
                </a:solidFill>
              </a:rPr>
              <a:t>good </a:t>
            </a:r>
            <a:endParaRPr lang="en-GB" sz="800" dirty="0" smtClean="0">
              <a:solidFill>
                <a:srgbClr val="FFFFFF"/>
              </a:solidFill>
            </a:endParaRPr>
          </a:p>
          <a:p>
            <a:pPr lvl="0" algn="l"/>
            <a:r>
              <a:rPr lang="en-GB" sz="800" dirty="0" smtClean="0">
                <a:solidFill>
                  <a:srgbClr val="FFFFFF"/>
                </a:solidFill>
              </a:rPr>
              <a:t>%</a:t>
            </a:r>
            <a:r>
              <a:rPr lang="en-GB" sz="800" dirty="0">
                <a:solidFill>
                  <a:srgbClr val="FFFFFF"/>
                </a:solidFill>
              </a:rPr>
              <a:t>Poor = </a:t>
            </a:r>
            <a:r>
              <a:rPr lang="en-GB" sz="800" dirty="0" smtClean="0">
                <a:solidFill>
                  <a:srgbClr val="FFFFFF"/>
                </a:solidFill>
              </a:rPr>
              <a:t>%Fairly </a:t>
            </a:r>
            <a:r>
              <a:rPr lang="en-GB" sz="800" dirty="0">
                <a:solidFill>
                  <a:srgbClr val="FFFFFF"/>
                </a:solidFill>
              </a:rPr>
              <a:t>poor + </a:t>
            </a:r>
            <a:r>
              <a:rPr lang="en-GB" sz="800" dirty="0" smtClean="0">
                <a:solidFill>
                  <a:srgbClr val="FFFFFF"/>
                </a:solidFill>
              </a:rPr>
              <a:t>%Very </a:t>
            </a:r>
            <a:r>
              <a:rPr lang="en-GB" sz="800" dirty="0">
                <a:solidFill>
                  <a:srgbClr val="FFFFFF"/>
                </a:solidFill>
              </a:rPr>
              <a:t>poor</a:t>
            </a:r>
            <a:endParaRPr lang="en-GB" sz="800" kern="0" dirty="0">
              <a:solidFill>
                <a:srgbClr val="FFFFFF"/>
              </a:solidFill>
            </a:endParaRPr>
          </a:p>
          <a:p>
            <a:pPr algn="l"/>
            <a:endParaRPr lang="en-GB" sz="1800" dirty="0" smtClean="0"/>
          </a:p>
        </p:txBody>
      </p:sp>
      <p:sp>
        <p:nvSpPr>
          <p:cNvPr id="41" name="TextBox 40"/>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3" name="Straight Connector 62"/>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4" name="TextBox 43"/>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9" name="TextBox 48"/>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50" name="TextBox 49"/>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9" name="D_8674ca756210db6b_CalcTable"/>
          <p:cNvGraphicFramePr>
            <a:graphicFrameLocks noGrp="1"/>
          </p:cNvGraphicFramePr>
          <p:nvPr>
            <p:extLst>
              <p:ext uri="{D42A27DB-BD31-4B8C-83A1-F6EECF244321}">
                <p14:modId xmlns:p14="http://schemas.microsoft.com/office/powerpoint/2010/main" val="211585418"/>
              </p:ext>
            </p:extLst>
          </p:nvPr>
        </p:nvGraphicFramePr>
        <p:xfrm>
          <a:off x="45996" y="6039944"/>
          <a:ext cx="7649676" cy="33528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(811,562); CCG 2016 (6,645); CCG 2015 (7,113); CCG 2013 (7,400) Practice bases range from 45 to 128; CCG bases range from 1,390 to 6,645</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2" name="D_8674ca756210db6b" hidden="1"/>
          <p:cNvGraphicFramePr/>
          <p:nvPr>
            <p:extLst>
              <p:ext uri="{D42A27DB-BD31-4B8C-83A1-F6EECF244321}">
                <p14:modId xmlns:p14="http://schemas.microsoft.com/office/powerpoint/2010/main" val="1735918674"/>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95791728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t>Overall experience of making an appointment:</a:t>
            </a:r>
            <a:r>
              <a:rPr lang="en-GB" sz="2000" dirty="0"/>
              <a:t/>
            </a:r>
            <a:br>
              <a:rPr lang="en-GB" sz="2000" dirty="0"/>
            </a:br>
            <a:r>
              <a:rPr lang="en-GB" sz="2000" dirty="0"/>
              <a:t>how </a:t>
            </a:r>
            <a:r>
              <a:rPr lang="en-GB" sz="2000" dirty="0" smtClean="0"/>
              <a:t>the CCG’s practices </a:t>
            </a:r>
            <a:r>
              <a:rPr lang="en-GB" sz="2000" dirty="0"/>
              <a:t>compare</a:t>
            </a:r>
          </a:p>
        </p:txBody>
      </p:sp>
      <p:sp>
        <p:nvSpPr>
          <p:cNvPr id="50" name="Text Placeholder 49" hidden="1"/>
          <p:cNvSpPr>
            <a:spLocks noGrp="1"/>
          </p:cNvSpPr>
          <p:nvPr>
            <p:ph type="body" sz="quarter" idx="12"/>
          </p:nvPr>
        </p:nvSpPr>
        <p:spPr>
          <a:xfrm>
            <a:off x="144650" y="6093296"/>
            <a:ext cx="9659938"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804799"/>
            <a:ext cx="56829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had </a:t>
            </a:r>
            <a:r>
              <a:rPr lang="en-GB" sz="1050" b="1" i="1" dirty="0" smtClean="0">
                <a:solidFill>
                  <a:schemeClr val="tx1">
                    <a:lumMod val="75000"/>
                    <a:lumOff val="25000"/>
                  </a:schemeClr>
                </a:solidFill>
              </a:rPr>
              <a:t> a ‘good</a:t>
            </a:r>
            <a:r>
              <a:rPr lang="en-GB" sz="1050" b="1" i="1" dirty="0">
                <a:solidFill>
                  <a:schemeClr val="tx1">
                    <a:lumMod val="75000"/>
                    <a:lumOff val="25000"/>
                  </a:schemeClr>
                </a:solidFill>
              </a:rPr>
              <a:t>’ experience of making an appointment</a:t>
            </a:r>
            <a:endParaRPr lang="en-GB" sz="2000" b="1" i="1" dirty="0">
              <a:solidFill>
                <a:schemeClr val="tx1">
                  <a:lumMod val="75000"/>
                  <a:lumOff val="25000"/>
                </a:schemeClr>
              </a:solidFill>
            </a:endParaRPr>
          </a:p>
        </p:txBody>
      </p:sp>
      <p:sp>
        <p:nvSpPr>
          <p:cNvPr id="51" name="Rectangle 50"/>
          <p:cNvSpPr/>
          <p:nvPr/>
        </p:nvSpPr>
        <p:spPr bwMode="auto">
          <a:xfrm>
            <a:off x="0" y="1121083"/>
            <a:ext cx="927348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a:t>
            </a:r>
            <a:r>
              <a:rPr lang="en-GB" sz="1600" b="1" dirty="0" smtClean="0">
                <a:solidFill>
                  <a:schemeClr val="bg1"/>
                </a:solidFill>
              </a:rPr>
              <a:t>you describe </a:t>
            </a:r>
            <a:r>
              <a:rPr lang="en-GB" sz="1600" b="1" dirty="0">
                <a:solidFill>
                  <a:schemeClr val="bg1"/>
                </a:solidFill>
              </a:rPr>
              <a:t>your experience of </a:t>
            </a:r>
            <a:r>
              <a:rPr lang="en-GB" sz="1600" b="1" u="sng" dirty="0">
                <a:solidFill>
                  <a:schemeClr val="bg1"/>
                </a:solidFill>
              </a:rPr>
              <a:t>making</a:t>
            </a:r>
            <a:r>
              <a:rPr lang="en-GB" sz="1600" b="1" dirty="0">
                <a:solidFill>
                  <a:schemeClr val="bg1"/>
                </a:solidFill>
              </a:rPr>
              <a:t> an appointment?</a:t>
            </a:r>
          </a:p>
        </p:txBody>
      </p:sp>
      <p:grpSp>
        <p:nvGrpSpPr>
          <p:cNvPr id="17" name="Group 16"/>
          <p:cNvGrpSpPr/>
          <p:nvPr/>
        </p:nvGrpSpPr>
        <p:grpSpPr>
          <a:xfrm>
            <a:off x="5139563" y="1648900"/>
            <a:ext cx="3298252" cy="138500"/>
            <a:chOff x="4339208" y="1526076"/>
            <a:chExt cx="3298252"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9" name="Oval 2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3" name="Straight Connector 22"/>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5e8c7cc864c787d3_CalcTable"/>
          <p:cNvGraphicFramePr>
            <a:graphicFrameLocks noGrp="1"/>
          </p:cNvGraphicFramePr>
          <p:nvPr>
            <p:extLst>
              <p:ext uri="{D42A27DB-BD31-4B8C-83A1-F6EECF244321}">
                <p14:modId xmlns:p14="http://schemas.microsoft.com/office/powerpoint/2010/main" val="3570444006"/>
              </p:ext>
            </p:extLst>
          </p:nvPr>
        </p:nvGraphicFramePr>
        <p:xfrm>
          <a:off x="155069" y="6089104"/>
          <a:ext cx="7627964" cy="213360"/>
        </p:xfrm>
        <a:graphic>
          <a:graphicData uri="http://schemas.openxmlformats.org/drawingml/2006/table">
            <a:tbl>
              <a:tblPr firstRow="1" bandRow="1">
                <a:tableStyleId>{5C22544A-7EE6-4342-B048-85BDC9FD1C3A}</a:tableStyleId>
              </a:tblPr>
              <a:tblGrid>
                <a:gridCol w="7627964"/>
              </a:tblGrid>
              <a:tr h="175721">
                <a:tc>
                  <a:txBody>
                    <a:bodyPr/>
                    <a:lstStyle/>
                    <a:p>
                      <a:pPr marL="0" indent="0">
                        <a:buNone/>
                      </a:pPr>
                      <a:r>
                        <a:rPr lang="en-GB" sz="800" b="0" smtClean="0">
                          <a:solidFill>
                            <a:schemeClr val="bg1"/>
                          </a:solidFill>
                        </a:rPr>
                        <a:t>Base: All those completing a questionnaire: National (811,562); CCG (6,645); Practice bases range from 45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041987bc0bfbe2de"/>
          <p:cNvGraphicFramePr/>
          <p:nvPr>
            <p:extLst>
              <p:ext uri="{D42A27DB-BD31-4B8C-83A1-F6EECF244321}">
                <p14:modId xmlns:p14="http://schemas.microsoft.com/office/powerpoint/2010/main" val="3595679571"/>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33320" y="6153338"/>
            <a:ext cx="1872208"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%Good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good + </a:t>
            </a:r>
            <a:r>
              <a:rPr lang="en-GB" sz="800" kern="0" dirty="0" smtClean="0">
                <a:solidFill>
                  <a:srgbClr val="FFFFFF"/>
                </a:solidFill>
                <a:latin typeface="Arial"/>
              </a:rPr>
              <a:t>%Fairly good</a:t>
            </a:r>
            <a:endParaRPr lang="en-GB" sz="1800" dirty="0" smtClean="0"/>
          </a:p>
        </p:txBody>
      </p:sp>
      <p:graphicFrame>
        <p:nvGraphicFramePr>
          <p:cNvPr id="18" name="D_5e8c7cc864c787d3" hidden="1"/>
          <p:cNvGraphicFramePr/>
          <p:nvPr>
            <p:extLst>
              <p:ext uri="{D42A27DB-BD31-4B8C-83A1-F6EECF244321}">
                <p14:modId xmlns:p14="http://schemas.microsoft.com/office/powerpoint/2010/main" val="3739195692"/>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19298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t>Overall experience of making an appointment:</a:t>
            </a:r>
            <a:r>
              <a:rPr lang="en-GB" sz="2000" dirty="0"/>
              <a:t/>
            </a:r>
            <a:br>
              <a:rPr lang="en-GB" sz="2000" dirty="0"/>
            </a:br>
            <a:r>
              <a:rPr lang="en-GB" sz="2000" dirty="0"/>
              <a:t>how </a:t>
            </a:r>
            <a:r>
              <a:rPr lang="en-GB" sz="2000" dirty="0" smtClean="0"/>
              <a:t>the CCG’s practices </a:t>
            </a:r>
            <a:r>
              <a:rPr lang="en-GB" sz="2000" dirty="0"/>
              <a:t>compare</a:t>
            </a:r>
          </a:p>
        </p:txBody>
      </p:sp>
      <p:sp>
        <p:nvSpPr>
          <p:cNvPr id="50" name="Text Placeholder 49" hidden="1"/>
          <p:cNvSpPr>
            <a:spLocks noGrp="1"/>
          </p:cNvSpPr>
          <p:nvPr>
            <p:ph type="body" sz="quarter" idx="12"/>
          </p:nvPr>
        </p:nvSpPr>
        <p:spPr>
          <a:xfrm>
            <a:off x="144650" y="6093296"/>
            <a:ext cx="9659938"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804799"/>
            <a:ext cx="56829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had </a:t>
            </a:r>
            <a:r>
              <a:rPr lang="en-GB" sz="1050" b="1" i="1" dirty="0" smtClean="0">
                <a:solidFill>
                  <a:schemeClr val="tx1">
                    <a:lumMod val="75000"/>
                    <a:lumOff val="25000"/>
                  </a:schemeClr>
                </a:solidFill>
              </a:rPr>
              <a:t> a ‘good</a:t>
            </a:r>
            <a:r>
              <a:rPr lang="en-GB" sz="1050" b="1" i="1" dirty="0">
                <a:solidFill>
                  <a:schemeClr val="tx1">
                    <a:lumMod val="75000"/>
                    <a:lumOff val="25000"/>
                  </a:schemeClr>
                </a:solidFill>
              </a:rPr>
              <a:t>’ experience of making an appointment</a:t>
            </a:r>
            <a:endParaRPr lang="en-GB" sz="2000" b="1" i="1" dirty="0">
              <a:solidFill>
                <a:schemeClr val="tx1">
                  <a:lumMod val="75000"/>
                  <a:lumOff val="25000"/>
                </a:schemeClr>
              </a:solidFill>
            </a:endParaRPr>
          </a:p>
        </p:txBody>
      </p:sp>
      <p:sp>
        <p:nvSpPr>
          <p:cNvPr id="51" name="Rectangle 50"/>
          <p:cNvSpPr/>
          <p:nvPr/>
        </p:nvSpPr>
        <p:spPr bwMode="auto">
          <a:xfrm>
            <a:off x="0" y="1121083"/>
            <a:ext cx="927348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a:t>
            </a:r>
            <a:r>
              <a:rPr lang="en-GB" sz="1600" b="1" dirty="0" smtClean="0">
                <a:solidFill>
                  <a:schemeClr val="bg1"/>
                </a:solidFill>
              </a:rPr>
              <a:t>you describe </a:t>
            </a:r>
            <a:r>
              <a:rPr lang="en-GB" sz="1600" b="1" dirty="0">
                <a:solidFill>
                  <a:schemeClr val="bg1"/>
                </a:solidFill>
              </a:rPr>
              <a:t>your experience of </a:t>
            </a:r>
            <a:r>
              <a:rPr lang="en-GB" sz="1600" b="1" u="sng" dirty="0">
                <a:solidFill>
                  <a:schemeClr val="bg1"/>
                </a:solidFill>
              </a:rPr>
              <a:t>making</a:t>
            </a:r>
            <a:r>
              <a:rPr lang="en-GB" sz="1600" b="1" dirty="0">
                <a:solidFill>
                  <a:schemeClr val="bg1"/>
                </a:solidFill>
              </a:rPr>
              <a:t> an appointment?</a:t>
            </a:r>
          </a:p>
        </p:txBody>
      </p:sp>
      <p:grpSp>
        <p:nvGrpSpPr>
          <p:cNvPr id="17" name="Group 16"/>
          <p:cNvGrpSpPr/>
          <p:nvPr/>
        </p:nvGrpSpPr>
        <p:grpSpPr>
          <a:xfrm>
            <a:off x="5139563" y="1648900"/>
            <a:ext cx="3298252" cy="138500"/>
            <a:chOff x="4339208" y="1526076"/>
            <a:chExt cx="3298252"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72925"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9" name="Oval 2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3" name="Straight Connector 22"/>
          <p:cNvCxnSpPr/>
          <p:nvPr/>
        </p:nvCxnSpPr>
        <p:spPr bwMode="auto">
          <a:xfrm flipH="1" flipV="1">
            <a:off x="7113240"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5e8c7cc864c787d3_CalcTable"/>
          <p:cNvGraphicFramePr>
            <a:graphicFrameLocks noGrp="1"/>
          </p:cNvGraphicFramePr>
          <p:nvPr>
            <p:extLst>
              <p:ext uri="{D42A27DB-BD31-4B8C-83A1-F6EECF244321}">
                <p14:modId xmlns:p14="http://schemas.microsoft.com/office/powerpoint/2010/main" val="2963021884"/>
              </p:ext>
            </p:extLst>
          </p:nvPr>
        </p:nvGraphicFramePr>
        <p:xfrm>
          <a:off x="155069" y="6089104"/>
          <a:ext cx="7627964" cy="213360"/>
        </p:xfrm>
        <a:graphic>
          <a:graphicData uri="http://schemas.openxmlformats.org/drawingml/2006/table">
            <a:tbl>
              <a:tblPr firstRow="1" bandRow="1">
                <a:tableStyleId>{5C22544A-7EE6-4342-B048-85BDC9FD1C3A}</a:tableStyleId>
              </a:tblPr>
              <a:tblGrid>
                <a:gridCol w="7627964"/>
              </a:tblGrid>
              <a:tr h="175721">
                <a:tc>
                  <a:txBody>
                    <a:bodyPr/>
                    <a:lstStyle/>
                    <a:p>
                      <a:pPr marL="0" indent="0">
                        <a:buNone/>
                      </a:pPr>
                      <a:r>
                        <a:rPr lang="en-GB" sz="800" b="0" smtClean="0">
                          <a:solidFill>
                            <a:schemeClr val="bg1"/>
                          </a:solidFill>
                        </a:rPr>
                        <a:t>Base: All those completing a questionnaire: National (811,562); CCG (6,645); Practice bases range from 45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041987bc0bfbe2de"/>
          <p:cNvGraphicFramePr/>
          <p:nvPr>
            <p:extLst>
              <p:ext uri="{D42A27DB-BD31-4B8C-83A1-F6EECF244321}">
                <p14:modId xmlns:p14="http://schemas.microsoft.com/office/powerpoint/2010/main" val="3567323395"/>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33320" y="6153338"/>
            <a:ext cx="1872208" cy="123111"/>
          </a:xfrm>
          <a:prstGeom prst="rect">
            <a:avLst/>
          </a:prstGeom>
          <a:noFill/>
        </p:spPr>
        <p:txBody>
          <a:bodyPr wrap="square" lIns="0" tIns="0" rIns="0" bIns="0" rtlCol="0">
            <a:spAutoFit/>
          </a:bodyPr>
          <a:lstStyle/>
          <a:p>
            <a:pPr lvl="0" algn="l" eaLnBrk="1" hangingPunct="1">
              <a:spcBef>
                <a:spcPts val="600"/>
              </a:spcBef>
            </a:pPr>
            <a:r>
              <a:rPr lang="en-GB" sz="800" kern="0" dirty="0" smtClean="0">
                <a:solidFill>
                  <a:srgbClr val="FFFFFF"/>
                </a:solidFill>
                <a:latin typeface="Arial"/>
              </a:rPr>
              <a:t>%Good </a:t>
            </a:r>
            <a:r>
              <a:rPr lang="en-GB" sz="800" kern="0" dirty="0">
                <a:solidFill>
                  <a:srgbClr val="FFFFFF"/>
                </a:solidFill>
                <a:latin typeface="Arial"/>
              </a:rPr>
              <a:t>= </a:t>
            </a:r>
            <a:r>
              <a:rPr lang="en-GB" sz="800" kern="0" dirty="0" smtClean="0">
                <a:solidFill>
                  <a:srgbClr val="FFFFFF"/>
                </a:solidFill>
                <a:latin typeface="Arial"/>
              </a:rPr>
              <a:t>%Very </a:t>
            </a:r>
            <a:r>
              <a:rPr lang="en-GB" sz="800" kern="0" dirty="0">
                <a:solidFill>
                  <a:srgbClr val="FFFFFF"/>
                </a:solidFill>
                <a:latin typeface="Arial"/>
              </a:rPr>
              <a:t>good + </a:t>
            </a:r>
            <a:r>
              <a:rPr lang="en-GB" sz="800" kern="0" dirty="0" smtClean="0">
                <a:solidFill>
                  <a:srgbClr val="FFFFFF"/>
                </a:solidFill>
                <a:latin typeface="Arial"/>
              </a:rPr>
              <a:t>%Fairly good</a:t>
            </a:r>
            <a:endParaRPr lang="en-GB" sz="1800" dirty="0" smtClean="0"/>
          </a:p>
        </p:txBody>
      </p:sp>
      <p:graphicFrame>
        <p:nvGraphicFramePr>
          <p:cNvPr id="18" name="D_5e8c7cc864c787d3" hidden="1"/>
          <p:cNvGraphicFramePr/>
          <p:nvPr>
            <p:extLst>
              <p:ext uri="{D42A27DB-BD31-4B8C-83A1-F6EECF244321}">
                <p14:modId xmlns:p14="http://schemas.microsoft.com/office/powerpoint/2010/main" val="333486263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308621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2842483"/>
            <a:ext cx="7704854" cy="1107996"/>
          </a:xfrm>
        </p:spPr>
        <p:txBody>
          <a:bodyPr/>
          <a:lstStyle/>
          <a:p>
            <a:r>
              <a:rPr lang="en-GB" sz="3600" dirty="0" smtClean="0"/>
              <a:t>Waiting times at the GP surgery</a:t>
            </a:r>
          </a:p>
        </p:txBody>
      </p:sp>
    </p:spTree>
    <p:extLst>
      <p:ext uri="{BB962C8B-B14F-4D97-AF65-F5344CB8AC3E}">
        <p14:creationId xmlns:p14="http://schemas.microsoft.com/office/powerpoint/2010/main" val="3428300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D_82e431a84af3a147"/>
          <p:cNvGraphicFramePr/>
          <p:nvPr>
            <p:extLst>
              <p:ext uri="{D42A27DB-BD31-4B8C-83A1-F6EECF244321}">
                <p14:modId xmlns:p14="http://schemas.microsoft.com/office/powerpoint/2010/main" val="2953641239"/>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2"/>
          <p:cNvSpPr>
            <a:spLocks noGrp="1"/>
          </p:cNvSpPr>
          <p:nvPr>
            <p:ph type="title"/>
          </p:nvPr>
        </p:nvSpPr>
        <p:spPr>
          <a:xfrm>
            <a:off x="272853" y="0"/>
            <a:ext cx="8064523" cy="764704"/>
          </a:xfrm>
        </p:spPr>
        <p:txBody>
          <a:bodyPr/>
          <a:lstStyle/>
          <a:p>
            <a:r>
              <a:rPr lang="en-GB" dirty="0"/>
              <a:t>Waiting </a:t>
            </a:r>
            <a:r>
              <a:rPr lang="en-GB" dirty="0" smtClean="0"/>
              <a:t>times at the GP surgery</a:t>
            </a:r>
            <a:endParaRPr lang="en-GB" dirty="0"/>
          </a:p>
        </p:txBody>
      </p:sp>
      <p:graphicFrame>
        <p:nvGraphicFramePr>
          <p:cNvPr id="22" name="D_c3fbc1e2a5bd0f5f"/>
          <p:cNvGraphicFramePr>
            <a:graphicFrameLocks/>
          </p:cNvGraphicFramePr>
          <p:nvPr>
            <p:extLst>
              <p:ext uri="{D42A27DB-BD31-4B8C-83A1-F6EECF244321}">
                <p14:modId xmlns:p14="http://schemas.microsoft.com/office/powerpoint/2010/main" val="4057598218"/>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0" name="Rectangle 29"/>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do you feel about how long you normally have to wait to be seen?</a:t>
            </a:r>
          </a:p>
        </p:txBody>
      </p:sp>
      <p:sp>
        <p:nvSpPr>
          <p:cNvPr id="18" name="TextBox 17"/>
          <p:cNvSpPr txBox="1"/>
          <p:nvPr/>
        </p:nvSpPr>
        <p:spPr>
          <a:xfrm>
            <a:off x="1082120" y="4395175"/>
            <a:ext cx="3384376" cy="255418"/>
          </a:xfrm>
          <a:prstGeom prst="rect">
            <a:avLst/>
          </a:prstGeom>
          <a:solidFill>
            <a:schemeClr val="accent2"/>
          </a:solidFill>
        </p:spPr>
        <p:txBody>
          <a:bodyPr wrap="square" lIns="72000" tIns="72000" rIns="72000" bIns="72000" rtlCol="0" anchor="ctr">
            <a:noAutofit/>
          </a:bodyPr>
          <a:lstStyle/>
          <a:p>
            <a:pPr algn="l"/>
            <a:r>
              <a:rPr lang="en-GB" sz="1050" dirty="0" smtClean="0">
                <a:solidFill>
                  <a:schemeClr val="bg1"/>
                </a:solidFill>
              </a:rPr>
              <a:t>Practice </a:t>
            </a:r>
            <a:r>
              <a:rPr lang="en-GB" sz="1050" dirty="0">
                <a:solidFill>
                  <a:schemeClr val="bg1"/>
                </a:solidFill>
              </a:rPr>
              <a:t>r</a:t>
            </a:r>
            <a:r>
              <a:rPr lang="en-GB" sz="1050" dirty="0" smtClean="0">
                <a:solidFill>
                  <a:schemeClr val="bg1"/>
                </a:solidFill>
              </a:rPr>
              <a:t>ange in CCG – % </a:t>
            </a:r>
            <a:r>
              <a:rPr lang="en-GB" sz="1050" b="1" dirty="0" smtClean="0">
                <a:solidFill>
                  <a:schemeClr val="bg1"/>
                </a:solidFill>
              </a:rPr>
              <a:t>Don’t wait too long</a:t>
            </a:r>
          </a:p>
        </p:txBody>
      </p:sp>
      <p:sp>
        <p:nvSpPr>
          <p:cNvPr id="19" name="TextBox 18"/>
          <p:cNvSpPr txBox="1"/>
          <p:nvPr/>
        </p:nvSpPr>
        <p:spPr>
          <a:xfrm>
            <a:off x="5745088" y="4395175"/>
            <a:ext cx="3384376" cy="255418"/>
          </a:xfrm>
          <a:prstGeom prst="rect">
            <a:avLst/>
          </a:prstGeom>
          <a:solidFill>
            <a:schemeClr val="accent2"/>
          </a:solidFill>
        </p:spPr>
        <p:txBody>
          <a:bodyPr wrap="square" lIns="72000" tIns="72000" rIns="72000" bIns="72000" rtlCol="0" anchor="ctr">
            <a:noAutofit/>
          </a:bodyPr>
          <a:lstStyle/>
          <a:p>
            <a:pPr algn="l"/>
            <a:r>
              <a:rPr lang="en-GB" sz="1050" dirty="0">
                <a:solidFill>
                  <a:schemeClr val="bg1"/>
                </a:solidFill>
              </a:rPr>
              <a:t>Local CCG </a:t>
            </a:r>
            <a:r>
              <a:rPr lang="en-GB" sz="1050" dirty="0" smtClean="0">
                <a:solidFill>
                  <a:schemeClr val="bg1"/>
                </a:solidFill>
              </a:rPr>
              <a:t>range – % </a:t>
            </a:r>
            <a:r>
              <a:rPr lang="en-GB" sz="1050" b="1" dirty="0" smtClean="0">
                <a:solidFill>
                  <a:schemeClr val="bg1"/>
                </a:solidFill>
              </a:rPr>
              <a:t>Don’t </a:t>
            </a:r>
            <a:r>
              <a:rPr lang="en-GB" sz="1050" b="1" dirty="0">
                <a:solidFill>
                  <a:schemeClr val="bg1"/>
                </a:solidFill>
              </a:rPr>
              <a:t>wait too long</a:t>
            </a:r>
          </a:p>
        </p:txBody>
      </p:sp>
      <p:sp>
        <p:nvSpPr>
          <p:cNvPr id="39" name="TextBox 38"/>
          <p:cNvSpPr txBox="1"/>
          <p:nvPr/>
        </p:nvSpPr>
        <p:spPr>
          <a:xfrm>
            <a:off x="4304928" y="1650962"/>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0" name="TextBox 39"/>
          <p:cNvSpPr txBox="1"/>
          <p:nvPr/>
        </p:nvSpPr>
        <p:spPr>
          <a:xfrm>
            <a:off x="76008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44" name="D_abdcdd2010df0f5f"/>
          <p:cNvGraphicFramePr>
            <a:graphicFrameLocks noGrp="1"/>
          </p:cNvGraphicFramePr>
          <p:nvPr>
            <p:extLst>
              <p:ext uri="{D42A27DB-BD31-4B8C-83A1-F6EECF244321}">
                <p14:modId xmlns:p14="http://schemas.microsoft.com/office/powerpoint/2010/main" val="113573584"/>
              </p:ext>
            </p:extLst>
          </p:nvPr>
        </p:nvGraphicFramePr>
        <p:xfrm>
          <a:off x="7473280"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58%</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5" name="D_ccfb1ffff6b6825f"/>
          <p:cNvGraphicFramePr>
            <a:graphicFrameLocks noGrp="1"/>
          </p:cNvGraphicFramePr>
          <p:nvPr>
            <p:extLst>
              <p:ext uri="{D42A27DB-BD31-4B8C-83A1-F6EECF244321}">
                <p14:modId xmlns:p14="http://schemas.microsoft.com/office/powerpoint/2010/main" val="691399915"/>
              </p:ext>
            </p:extLst>
          </p:nvPr>
        </p:nvGraphicFramePr>
        <p:xfrm>
          <a:off x="7473280"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34%</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6" name="TextBox 45"/>
          <p:cNvSpPr txBox="1"/>
          <p:nvPr/>
        </p:nvSpPr>
        <p:spPr>
          <a:xfrm>
            <a:off x="7792132" y="2593479"/>
            <a:ext cx="1368152" cy="184666"/>
          </a:xfrm>
          <a:prstGeom prst="rect">
            <a:avLst/>
          </a:prstGeom>
          <a:noFill/>
          <a:effectLst/>
        </p:spPr>
        <p:txBody>
          <a:bodyPr wrap="square" lIns="0" tIns="0" rIns="0" bIns="0" rtlCol="0">
            <a:spAutoFit/>
          </a:bodyPr>
          <a:lstStyle/>
          <a:p>
            <a:pPr algn="ctr"/>
            <a:r>
              <a:rPr lang="en-GB" dirty="0" smtClean="0"/>
              <a:t>Don’t wait too long</a:t>
            </a:r>
          </a:p>
        </p:txBody>
      </p:sp>
      <p:sp>
        <p:nvSpPr>
          <p:cNvPr id="47" name="TextBox 46"/>
          <p:cNvSpPr txBox="1"/>
          <p:nvPr/>
        </p:nvSpPr>
        <p:spPr>
          <a:xfrm>
            <a:off x="7792132" y="3654549"/>
            <a:ext cx="1368152" cy="184666"/>
          </a:xfrm>
          <a:prstGeom prst="rect">
            <a:avLst/>
          </a:prstGeom>
          <a:noFill/>
          <a:effectLst/>
        </p:spPr>
        <p:txBody>
          <a:bodyPr wrap="square" lIns="0" tIns="0" rIns="0" bIns="0" rtlCol="0">
            <a:spAutoFit/>
          </a:bodyPr>
          <a:lstStyle/>
          <a:p>
            <a:pPr algn="ctr"/>
            <a:r>
              <a:rPr lang="en-GB" dirty="0" smtClean="0"/>
              <a:t>Wait too long</a:t>
            </a:r>
          </a:p>
        </p:txBody>
      </p:sp>
      <p:graphicFrame>
        <p:nvGraphicFramePr>
          <p:cNvPr id="29" name="Ipsos Ribbon Rules" hidden="1"/>
          <p:cNvGraphicFramePr/>
          <p:nvPr>
            <p:extLst>
              <p:ext uri="{D42A27DB-BD31-4B8C-83A1-F6EECF244321}">
                <p14:modId xmlns:p14="http://schemas.microsoft.com/office/powerpoint/2010/main" val="170539753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32c6dffaeb5a83ef"/>
          <p:cNvGraphicFramePr/>
          <p:nvPr>
            <p:extLst>
              <p:ext uri="{D42A27DB-BD31-4B8C-83A1-F6EECF244321}">
                <p14:modId xmlns:p14="http://schemas.microsoft.com/office/powerpoint/2010/main" val="1374953486"/>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D_6c36b3a9aca8ca3b"/>
          <p:cNvGraphicFramePr/>
          <p:nvPr>
            <p:extLst>
              <p:ext uri="{D42A27DB-BD31-4B8C-83A1-F6EECF244321}">
                <p14:modId xmlns:p14="http://schemas.microsoft.com/office/powerpoint/2010/main" val="1329859288"/>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1" name="D_8e5049baf962573f"/>
          <p:cNvGraphicFramePr/>
          <p:nvPr>
            <p:extLst>
              <p:ext uri="{D42A27DB-BD31-4B8C-83A1-F6EECF244321}">
                <p14:modId xmlns:p14="http://schemas.microsoft.com/office/powerpoint/2010/main" val="274487879"/>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2" name="D_2dcc0709197d9f2b"/>
          <p:cNvGraphicFramePr/>
          <p:nvPr>
            <p:extLst>
              <p:ext uri="{D42A27DB-BD31-4B8C-83A1-F6EECF244321}">
                <p14:modId xmlns:p14="http://schemas.microsoft.com/office/powerpoint/2010/main" val="3152780461"/>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722ada662765c63b" hidden="1"/>
          <p:cNvGraphicFramePr/>
          <p:nvPr>
            <p:extLst>
              <p:ext uri="{D42A27DB-BD31-4B8C-83A1-F6EECF244321}">
                <p14:modId xmlns:p14="http://schemas.microsoft.com/office/powerpoint/2010/main" val="1423085068"/>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D_610435d84850fecd" hidden="1"/>
          <p:cNvGraphicFramePr/>
          <p:nvPr>
            <p:extLst>
              <p:ext uri="{D42A27DB-BD31-4B8C-83A1-F6EECF244321}">
                <p14:modId xmlns:p14="http://schemas.microsoft.com/office/powerpoint/2010/main" val="3276626405"/>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D_722ada662765c63b_CalcTable"/>
          <p:cNvGraphicFramePr>
            <a:graphicFrameLocks noGrp="1"/>
          </p:cNvGraphicFramePr>
          <p:nvPr>
            <p:extLst>
              <p:ext uri="{D42A27DB-BD31-4B8C-83A1-F6EECF244321}">
                <p14:modId xmlns:p14="http://schemas.microsoft.com/office/powerpoint/2010/main" val="3998710994"/>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39%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93%</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2" name="D_610435d84850fecd_CalcTable"/>
          <p:cNvGraphicFramePr>
            <a:graphicFrameLocks noGrp="1"/>
          </p:cNvGraphicFramePr>
          <p:nvPr>
            <p:extLst>
              <p:ext uri="{D42A27DB-BD31-4B8C-83A1-F6EECF244321}">
                <p14:modId xmlns:p14="http://schemas.microsoft.com/office/powerpoint/2010/main" val="3196164094"/>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50%</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67%</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3" name="TextBox 32"/>
          <p:cNvSpPr txBox="1"/>
          <p:nvPr/>
        </p:nvSpPr>
        <p:spPr>
          <a:xfrm>
            <a:off x="6386328" y="6142384"/>
            <a:ext cx="3519672" cy="123111"/>
          </a:xfrm>
          <a:prstGeom prst="rect">
            <a:avLst/>
          </a:prstGeom>
          <a:noFill/>
        </p:spPr>
        <p:txBody>
          <a:bodyPr wrap="square" lIns="0" tIns="0" rIns="0" bIns="0" rtlCol="0">
            <a:spAutoFit/>
          </a:bodyPr>
          <a:lstStyle/>
          <a:p>
            <a:pPr lvl="0" algn="l"/>
            <a:r>
              <a:rPr lang="en-GB" sz="800" dirty="0" smtClean="0">
                <a:solidFill>
                  <a:srgbClr val="FFFFFF"/>
                </a:solidFill>
              </a:rPr>
              <a:t>%Wait too long= %I have to wait a bit too long + %I have to wait far too long</a:t>
            </a:r>
            <a:endParaRPr lang="en-GB" sz="1800" dirty="0" smtClean="0"/>
          </a:p>
        </p:txBody>
      </p:sp>
      <p:sp>
        <p:nvSpPr>
          <p:cNvPr id="43" name="TextBox 42"/>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0" name="Straight Connector 59"/>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8" name="TextBox 37"/>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8" name="TextBox 47"/>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9" name="TextBox 48"/>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42" name="D_0b73c00617c132db_CalcTable"/>
          <p:cNvGraphicFramePr>
            <a:graphicFrameLocks noGrp="1"/>
          </p:cNvGraphicFramePr>
          <p:nvPr>
            <p:extLst>
              <p:ext uri="{D42A27DB-BD31-4B8C-83A1-F6EECF244321}">
                <p14:modId xmlns:p14="http://schemas.microsoft.com/office/powerpoint/2010/main" val="1431595182"/>
              </p:ext>
            </p:extLst>
          </p:nvPr>
        </p:nvGraphicFramePr>
        <p:xfrm>
          <a:off x="45996" y="6039944"/>
          <a:ext cx="6291009" cy="335280"/>
        </p:xfrm>
        <a:graphic>
          <a:graphicData uri="http://schemas.openxmlformats.org/drawingml/2006/table">
            <a:tbl>
              <a:tblPr firstRow="1" bandRow="1">
                <a:tableStyleId>{5C22544A-7EE6-4342-B048-85BDC9FD1C3A}</a:tableStyleId>
              </a:tblPr>
              <a:tblGrid>
                <a:gridCol w="6291009"/>
              </a:tblGrid>
              <a:tr h="175721">
                <a:tc>
                  <a:txBody>
                    <a:bodyPr/>
                    <a:lstStyle/>
                    <a:p>
                      <a:pPr marL="0" indent="0">
                        <a:buNone/>
                      </a:pPr>
                      <a:r>
                        <a:rPr lang="en-GB" sz="800" b="0" smtClean="0">
                          <a:solidFill>
                            <a:schemeClr val="bg1"/>
                          </a:solidFill>
                        </a:rPr>
                        <a:t>Base: All those completing a questionnaire: National (815,634); CCG 2016 (6,692); CCG 2015 (7,160); CCG 2013 (7,449) Practice bases range from 46 to 128; CCG bases range from 1,397 to 6,692</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0" name="D_0b73c00617c132db" hidden="1"/>
          <p:cNvGraphicFramePr/>
          <p:nvPr>
            <p:extLst>
              <p:ext uri="{D42A27DB-BD31-4B8C-83A1-F6EECF244321}">
                <p14:modId xmlns:p14="http://schemas.microsoft.com/office/powerpoint/2010/main" val="2766865232"/>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47909767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t>Waiting times at the GP surgery:</a:t>
            </a:r>
            <a:r>
              <a:rPr lang="en-GB" sz="2000" dirty="0"/>
              <a:t/>
            </a:r>
            <a:br>
              <a:rPr lang="en-GB" sz="2000" dirty="0"/>
            </a:br>
            <a:r>
              <a:rPr lang="en-GB" sz="2000" dirty="0"/>
              <a:t>how </a:t>
            </a:r>
            <a:r>
              <a:rPr lang="en-GB" sz="2000" dirty="0" smtClean="0"/>
              <a:t>the CCG’s practices </a:t>
            </a:r>
            <a:r>
              <a:rPr lang="en-GB" sz="2000" dirty="0"/>
              <a:t>compare</a:t>
            </a:r>
          </a:p>
        </p:txBody>
      </p:sp>
      <p:sp>
        <p:nvSpPr>
          <p:cNvPr id="50" name="Text Placeholder 49" hidden="1"/>
          <p:cNvSpPr>
            <a:spLocks noGrp="1"/>
          </p:cNvSpPr>
          <p:nvPr>
            <p:ph type="body" sz="quarter" idx="12"/>
          </p:nvPr>
        </p:nvSpPr>
        <p:spPr>
          <a:xfrm>
            <a:off x="128464" y="6088443"/>
            <a:ext cx="7515250"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65722"/>
            <a:ext cx="47756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t>
            </a:r>
            <a:r>
              <a:rPr lang="en-GB" sz="1050" b="1" i="1" dirty="0" smtClean="0">
                <a:solidFill>
                  <a:schemeClr val="tx1">
                    <a:lumMod val="75000"/>
                    <a:lumOff val="25000"/>
                  </a:schemeClr>
                </a:solidFill>
              </a:rPr>
              <a:t>‘don’t normally have to wait too long’</a:t>
            </a:r>
            <a:endParaRPr lang="en-GB" sz="2000" b="1" i="1" dirty="0">
              <a:solidFill>
                <a:schemeClr val="tx1">
                  <a:lumMod val="75000"/>
                  <a:lumOff val="25000"/>
                </a:schemeClr>
              </a:solidFill>
            </a:endParaRPr>
          </a:p>
        </p:txBody>
      </p:sp>
      <p:grpSp>
        <p:nvGrpSpPr>
          <p:cNvPr id="17" name="Group 16"/>
          <p:cNvGrpSpPr/>
          <p:nvPr/>
        </p:nvGrpSpPr>
        <p:grpSpPr>
          <a:xfrm>
            <a:off x="5139563" y="1648900"/>
            <a:ext cx="3226244" cy="138500"/>
            <a:chOff x="4339208" y="1526076"/>
            <a:chExt cx="3226244"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6" name="Rectangle 25"/>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do you feel about how long you normally have to wait to be seen?</a:t>
            </a:r>
          </a:p>
        </p:txBody>
      </p:sp>
      <p:sp>
        <p:nvSpPr>
          <p:cNvPr id="27" name="Rectangle 2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3" name="Straight Connector 22"/>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6a3fa1f306691af9_CalcTable"/>
          <p:cNvGraphicFramePr>
            <a:graphicFrameLocks noGrp="1"/>
          </p:cNvGraphicFramePr>
          <p:nvPr>
            <p:extLst>
              <p:ext uri="{D42A27DB-BD31-4B8C-83A1-F6EECF244321}">
                <p14:modId xmlns:p14="http://schemas.microsoft.com/office/powerpoint/2010/main" val="4292290192"/>
              </p:ext>
            </p:extLst>
          </p:nvPr>
        </p:nvGraphicFramePr>
        <p:xfrm>
          <a:off x="155069" y="608910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(815,634); CCG (6,692); Practice bases range from 46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2" name="D_767ec73b8bd79948"/>
          <p:cNvGraphicFramePr/>
          <p:nvPr>
            <p:extLst>
              <p:ext uri="{D42A27DB-BD31-4B8C-83A1-F6EECF244321}">
                <p14:modId xmlns:p14="http://schemas.microsoft.com/office/powerpoint/2010/main" val="1234548300"/>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_6a3fa1f306691af9" hidden="1"/>
          <p:cNvGraphicFramePr/>
          <p:nvPr>
            <p:extLst>
              <p:ext uri="{D42A27DB-BD31-4B8C-83A1-F6EECF244321}">
                <p14:modId xmlns:p14="http://schemas.microsoft.com/office/powerpoint/2010/main" val="4262846699"/>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858244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t>Waiting times at the GP surgery:</a:t>
            </a:r>
            <a:r>
              <a:rPr lang="en-GB" sz="2000" dirty="0"/>
              <a:t/>
            </a:r>
            <a:br>
              <a:rPr lang="en-GB" sz="2000" dirty="0"/>
            </a:br>
            <a:r>
              <a:rPr lang="en-GB" sz="2000" dirty="0"/>
              <a:t>how </a:t>
            </a:r>
            <a:r>
              <a:rPr lang="en-GB" sz="2000" dirty="0" smtClean="0"/>
              <a:t>the CCG’s practices </a:t>
            </a:r>
            <a:r>
              <a:rPr lang="en-GB" sz="2000" dirty="0"/>
              <a:t>compare</a:t>
            </a:r>
          </a:p>
        </p:txBody>
      </p:sp>
      <p:sp>
        <p:nvSpPr>
          <p:cNvPr id="50" name="Text Placeholder 49" hidden="1"/>
          <p:cNvSpPr>
            <a:spLocks noGrp="1"/>
          </p:cNvSpPr>
          <p:nvPr>
            <p:ph type="body" sz="quarter" idx="12"/>
          </p:nvPr>
        </p:nvSpPr>
        <p:spPr>
          <a:xfrm>
            <a:off x="128464" y="6088443"/>
            <a:ext cx="7515250"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65722"/>
            <a:ext cx="47756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t>
            </a:r>
            <a:r>
              <a:rPr lang="en-GB" sz="1050" b="1" i="1" dirty="0" smtClean="0">
                <a:solidFill>
                  <a:schemeClr val="tx1">
                    <a:lumMod val="75000"/>
                    <a:lumOff val="25000"/>
                  </a:schemeClr>
                </a:solidFill>
              </a:rPr>
              <a:t>‘don’t normally have to wait too long’</a:t>
            </a:r>
            <a:endParaRPr lang="en-GB" sz="2000" b="1" i="1" dirty="0">
              <a:solidFill>
                <a:schemeClr val="tx1">
                  <a:lumMod val="75000"/>
                  <a:lumOff val="25000"/>
                </a:schemeClr>
              </a:solidFill>
            </a:endParaRPr>
          </a:p>
        </p:txBody>
      </p:sp>
      <p:grpSp>
        <p:nvGrpSpPr>
          <p:cNvPr id="17" name="Group 16"/>
          <p:cNvGrpSpPr/>
          <p:nvPr/>
        </p:nvGrpSpPr>
        <p:grpSpPr>
          <a:xfrm>
            <a:off x="5139563" y="1648900"/>
            <a:ext cx="3226244" cy="138500"/>
            <a:chOff x="4339208" y="1526076"/>
            <a:chExt cx="3226244"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6" name="Rectangle 25"/>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do you feel about how long you normally have to wait to be seen?</a:t>
            </a:r>
          </a:p>
        </p:txBody>
      </p:sp>
      <p:sp>
        <p:nvSpPr>
          <p:cNvPr id="27" name="Rectangle 26"/>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3" name="Straight Connector 22"/>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6a3fa1f306691af9_CalcTable"/>
          <p:cNvGraphicFramePr>
            <a:graphicFrameLocks noGrp="1"/>
          </p:cNvGraphicFramePr>
          <p:nvPr>
            <p:extLst>
              <p:ext uri="{D42A27DB-BD31-4B8C-83A1-F6EECF244321}">
                <p14:modId xmlns:p14="http://schemas.microsoft.com/office/powerpoint/2010/main" val="3801113972"/>
              </p:ext>
            </p:extLst>
          </p:nvPr>
        </p:nvGraphicFramePr>
        <p:xfrm>
          <a:off x="155069" y="608910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completing a questionnaire: National (815,634); CCG (6,692); Practice bases range from 46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2" name="D_767ec73b8bd79948"/>
          <p:cNvGraphicFramePr/>
          <p:nvPr>
            <p:extLst>
              <p:ext uri="{D42A27DB-BD31-4B8C-83A1-F6EECF244321}">
                <p14:modId xmlns:p14="http://schemas.microsoft.com/office/powerpoint/2010/main" val="2524321487"/>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_6a3fa1f306691af9" hidden="1"/>
          <p:cNvGraphicFramePr/>
          <p:nvPr>
            <p:extLst>
              <p:ext uri="{D42A27DB-BD31-4B8C-83A1-F6EECF244321}">
                <p14:modId xmlns:p14="http://schemas.microsoft.com/office/powerpoint/2010/main" val="3053945963"/>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411242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2565485"/>
            <a:ext cx="7776861" cy="1661993"/>
          </a:xfrm>
        </p:spPr>
        <p:txBody>
          <a:bodyPr/>
          <a:lstStyle/>
          <a:p>
            <a:r>
              <a:rPr lang="en-GB" sz="3600" dirty="0" smtClean="0"/>
              <a:t>Perceptions of care at patients’ last GP appointment</a:t>
            </a:r>
          </a:p>
        </p:txBody>
      </p:sp>
    </p:spTree>
    <p:extLst>
      <p:ext uri="{BB962C8B-B14F-4D97-AF65-F5344CB8AC3E}">
        <p14:creationId xmlns:p14="http://schemas.microsoft.com/office/powerpoint/2010/main" val="278136655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_19ed7d36ec693d33"/>
          <p:cNvGraphicFramePr>
            <a:graphicFrameLocks noGrp="1"/>
          </p:cNvGraphicFramePr>
          <p:nvPr>
            <p:ph sz="quarter" idx="10"/>
            <p:extLst>
              <p:ext uri="{D42A27DB-BD31-4B8C-83A1-F6EECF244321}">
                <p14:modId xmlns:p14="http://schemas.microsoft.com/office/powerpoint/2010/main" val="2004590272"/>
              </p:ext>
            </p:extLst>
          </p:nvPr>
        </p:nvGraphicFramePr>
        <p:xfrm>
          <a:off x="488504" y="1789996"/>
          <a:ext cx="8640961" cy="4338395"/>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bwMode="auto">
          <a:xfrm>
            <a:off x="96559" y="2060848"/>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7990025"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7" name="Rectangle 16"/>
          <p:cNvSpPr/>
          <p:nvPr/>
        </p:nvSpPr>
        <p:spPr bwMode="auto">
          <a:xfrm>
            <a:off x="6330416"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Rectangle 15"/>
          <p:cNvSpPr/>
          <p:nvPr/>
        </p:nvSpPr>
        <p:spPr bwMode="auto">
          <a:xfrm>
            <a:off x="4701085"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3008784"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1377980"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2"/>
          <p:cNvSpPr>
            <a:spLocks noGrp="1"/>
          </p:cNvSpPr>
          <p:nvPr>
            <p:ph type="title"/>
          </p:nvPr>
        </p:nvSpPr>
        <p:spPr>
          <a:xfrm>
            <a:off x="272481" y="0"/>
            <a:ext cx="8568952" cy="764704"/>
          </a:xfrm>
        </p:spPr>
        <p:txBody>
          <a:bodyPr/>
          <a:lstStyle/>
          <a:p>
            <a:r>
              <a:rPr lang="en-GB" dirty="0" smtClean="0"/>
              <a:t>Perceptions of care at last GP appointment</a:t>
            </a:r>
            <a:endParaRPr lang="en-GB" dirty="0"/>
          </a:p>
        </p:txBody>
      </p:sp>
      <p:sp>
        <p:nvSpPr>
          <p:cNvPr id="7" name="Rectangle 6"/>
          <p:cNvSpPr/>
          <p:nvPr/>
        </p:nvSpPr>
        <p:spPr bwMode="auto">
          <a:xfrm>
            <a:off x="26903" y="969674"/>
            <a:ext cx="9245857" cy="581880"/>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saw or spoke to a </a:t>
            </a:r>
            <a:r>
              <a:rPr lang="en-GB" sz="1600" b="1" u="sng" dirty="0">
                <a:solidFill>
                  <a:schemeClr val="bg1"/>
                </a:solidFill>
              </a:rPr>
              <a:t>GP</a:t>
            </a:r>
            <a:r>
              <a:rPr lang="en-GB" sz="1600" b="1" dirty="0">
                <a:solidFill>
                  <a:schemeClr val="bg1"/>
                </a:solidFill>
              </a:rPr>
              <a:t> from your GP surgery, how good was that GP at each of the following</a:t>
            </a:r>
            <a:r>
              <a:rPr lang="en-GB" sz="1600" b="1" dirty="0" smtClean="0">
                <a:solidFill>
                  <a:schemeClr val="bg1"/>
                </a:solidFill>
              </a:rPr>
              <a:t>?*</a:t>
            </a:r>
            <a:endParaRPr lang="en-GB" sz="1600" b="1" dirty="0">
              <a:solidFill>
                <a:schemeClr val="bg1"/>
              </a:solidFill>
            </a:endParaRPr>
          </a:p>
        </p:txBody>
      </p:sp>
      <p:sp>
        <p:nvSpPr>
          <p:cNvPr id="8" name="D_8596351c44eb6153"/>
          <p:cNvSpPr txBox="1">
            <a:spLocks/>
          </p:cNvSpPr>
          <p:nvPr/>
        </p:nvSpPr>
        <p:spPr>
          <a:xfrm>
            <a:off x="92064" y="6165304"/>
            <a:ext cx="80099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smtClean="0">
                <a:solidFill>
                  <a:schemeClr val="bg1"/>
                </a:solidFill>
              </a:rPr>
              <a:t>Base: All those completing a questionnaire: CCG (6,659; 6,641; 6,387; 6,180; 6,555); National (812,087; 810,167; 779,287; 748,634; 797,664)</a:t>
            </a:r>
            <a:endParaRPr lang="en-GB" sz="800" kern="0" dirty="0">
              <a:solidFill>
                <a:schemeClr val="bg1"/>
              </a:solidFill>
            </a:endParaRPr>
          </a:p>
        </p:txBody>
      </p:sp>
      <p:sp>
        <p:nvSpPr>
          <p:cNvPr id="9" name="TextBox 8"/>
          <p:cNvSpPr txBox="1"/>
          <p:nvPr/>
        </p:nvSpPr>
        <p:spPr>
          <a:xfrm>
            <a:off x="92063" y="171319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 name="TextBox 1"/>
          <p:cNvSpPr txBox="1"/>
          <p:nvPr/>
        </p:nvSpPr>
        <p:spPr>
          <a:xfrm>
            <a:off x="92063" y="5805264"/>
            <a:ext cx="3384376" cy="123111"/>
          </a:xfrm>
          <a:prstGeom prst="rect">
            <a:avLst/>
          </a:prstGeom>
          <a:noFill/>
        </p:spPr>
        <p:txBody>
          <a:bodyPr wrap="square" lIns="0" tIns="0" rIns="0" bIns="0" rtlCol="0">
            <a:spAutoFit/>
          </a:bodyPr>
          <a:lstStyle/>
          <a:p>
            <a:pPr algn="l"/>
            <a:r>
              <a:rPr lang="en-GB" sz="800" dirty="0" smtClean="0"/>
              <a:t>*Those who say ‘Doesn’t apply’ have been excluded from these results. </a:t>
            </a:r>
          </a:p>
        </p:txBody>
      </p:sp>
      <p:sp>
        <p:nvSpPr>
          <p:cNvPr id="19" name="TextBox 18"/>
          <p:cNvSpPr txBox="1"/>
          <p:nvPr/>
        </p:nvSpPr>
        <p:spPr>
          <a:xfrm>
            <a:off x="92063" y="2060848"/>
            <a:ext cx="1301948" cy="369332"/>
          </a:xfrm>
          <a:prstGeom prst="rect">
            <a:avLst/>
          </a:prstGeom>
          <a:noFill/>
        </p:spPr>
        <p:txBody>
          <a:bodyPr wrap="square" lIns="0" tIns="0" rIns="0" bIns="0" rtlCol="0">
            <a:spAutoFit/>
          </a:bodyPr>
          <a:lstStyle/>
          <a:p>
            <a:pPr algn="l"/>
            <a:r>
              <a:rPr lang="en-GB" b="1" dirty="0" smtClean="0">
                <a:solidFill>
                  <a:schemeClr val="bg2">
                    <a:lumMod val="50000"/>
                    <a:lumOff val="50000"/>
                  </a:schemeClr>
                </a:solidFill>
              </a:rPr>
              <a:t>National results % Poor </a:t>
            </a:r>
          </a:p>
        </p:txBody>
      </p:sp>
      <p:cxnSp>
        <p:nvCxnSpPr>
          <p:cNvPr id="22" name="Straight Arrow Connector 21"/>
          <p:cNvCxnSpPr/>
          <p:nvPr/>
        </p:nvCxnSpPr>
        <p:spPr bwMode="auto">
          <a:xfrm>
            <a:off x="9008791" y="3068960"/>
            <a:ext cx="0" cy="2197407"/>
          </a:xfrm>
          <a:prstGeom prst="straightConnector1">
            <a:avLst/>
          </a:prstGeom>
          <a:solidFill>
            <a:schemeClr val="accent2"/>
          </a:solidFill>
          <a:ln w="19050" cap="flat" cmpd="sng" algn="ctr">
            <a:gradFill flip="none" rotWithShape="1">
              <a:gsLst>
                <a:gs pos="10000">
                  <a:schemeClr val="accent3">
                    <a:lumMod val="50000"/>
                  </a:schemeClr>
                </a:gs>
                <a:gs pos="98000">
                  <a:schemeClr val="accent3">
                    <a:lumMod val="60000"/>
                    <a:lumOff val="40000"/>
                  </a:schemeClr>
                </a:gs>
              </a:gsLst>
              <a:lin ang="5400000" scaled="1"/>
              <a:tileRect/>
            </a:gradFill>
            <a:prstDash val="solid"/>
            <a:round/>
            <a:headEnd type="oval" w="med" len="med"/>
            <a:tailEnd type="oval" w="med" len="med"/>
          </a:ln>
          <a:effectLst/>
        </p:spPr>
      </p:cxnSp>
      <p:sp>
        <p:nvSpPr>
          <p:cNvPr id="23" name="TextBox 22"/>
          <p:cNvSpPr txBox="1"/>
          <p:nvPr/>
        </p:nvSpPr>
        <p:spPr>
          <a:xfrm>
            <a:off x="9107896" y="2961165"/>
            <a:ext cx="813656" cy="246221"/>
          </a:xfrm>
          <a:prstGeom prst="rect">
            <a:avLst/>
          </a:prstGeom>
          <a:noFill/>
        </p:spPr>
        <p:txBody>
          <a:bodyPr wrap="square" lIns="0" tIns="0" rIns="0" bIns="0" rtlCol="0">
            <a:spAutoFit/>
          </a:bodyPr>
          <a:lstStyle/>
          <a:p>
            <a:pPr algn="l"/>
            <a:r>
              <a:rPr lang="en-GB" b="1" dirty="0" smtClean="0">
                <a:solidFill>
                  <a:schemeClr val="accent3">
                    <a:lumMod val="75000"/>
                  </a:schemeClr>
                </a:solidFill>
              </a:rPr>
              <a:t>Very poor</a:t>
            </a:r>
            <a:r>
              <a:rPr lang="en-GB" sz="1600" dirty="0" smtClean="0">
                <a:solidFill>
                  <a:schemeClr val="accent3">
                    <a:lumMod val="75000"/>
                  </a:schemeClr>
                </a:solidFill>
              </a:rPr>
              <a:t> </a:t>
            </a:r>
          </a:p>
        </p:txBody>
      </p:sp>
      <p:sp>
        <p:nvSpPr>
          <p:cNvPr id="24" name="TextBox 23"/>
          <p:cNvSpPr txBox="1"/>
          <p:nvPr/>
        </p:nvSpPr>
        <p:spPr>
          <a:xfrm>
            <a:off x="9112371" y="5081701"/>
            <a:ext cx="809181" cy="184666"/>
          </a:xfrm>
          <a:prstGeom prst="rect">
            <a:avLst/>
          </a:prstGeom>
          <a:noFill/>
        </p:spPr>
        <p:txBody>
          <a:bodyPr wrap="square" lIns="0" tIns="0" rIns="0" bIns="0" rtlCol="0">
            <a:spAutoFit/>
          </a:bodyPr>
          <a:lstStyle/>
          <a:p>
            <a:pPr algn="l"/>
            <a:r>
              <a:rPr lang="en-GB" b="1" dirty="0" smtClean="0">
                <a:solidFill>
                  <a:schemeClr val="accent3">
                    <a:lumMod val="60000"/>
                    <a:lumOff val="40000"/>
                  </a:schemeClr>
                </a:solidFill>
              </a:rPr>
              <a:t>Very good</a:t>
            </a:r>
          </a:p>
        </p:txBody>
      </p:sp>
      <p:sp>
        <p:nvSpPr>
          <p:cNvPr id="31" name="Rectangle 30"/>
          <p:cNvSpPr/>
          <p:nvPr/>
        </p:nvSpPr>
        <p:spPr bwMode="auto">
          <a:xfrm>
            <a:off x="96559" y="2534431"/>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a:xfrm>
            <a:off x="0" y="2467881"/>
            <a:ext cx="1072730" cy="498598"/>
          </a:xfrm>
          <a:prstGeom prst="rect">
            <a:avLst/>
          </a:prstGeom>
        </p:spPr>
        <p:txBody>
          <a:bodyPr wrap="none">
            <a:spAutoFit/>
          </a:bodyPr>
          <a:lstStyle/>
          <a:p>
            <a:pPr algn="l"/>
            <a:r>
              <a:rPr lang="en-GB" b="1" dirty="0" smtClean="0">
                <a:solidFill>
                  <a:schemeClr val="bg2">
                    <a:lumMod val="50000"/>
                    <a:lumOff val="50000"/>
                  </a:schemeClr>
                </a:solidFill>
              </a:rPr>
              <a:t>CCG results</a:t>
            </a:r>
          </a:p>
          <a:p>
            <a:pPr algn="l"/>
            <a:r>
              <a:rPr lang="en-GB" b="1" dirty="0" smtClean="0">
                <a:solidFill>
                  <a:schemeClr val="bg2">
                    <a:lumMod val="50000"/>
                    <a:lumOff val="50000"/>
                  </a:schemeClr>
                </a:solidFill>
              </a:rPr>
              <a:t>% </a:t>
            </a:r>
            <a:r>
              <a:rPr lang="en-GB" b="1" dirty="0">
                <a:solidFill>
                  <a:schemeClr val="bg2">
                    <a:lumMod val="50000"/>
                    <a:lumOff val="50000"/>
                  </a:schemeClr>
                </a:solidFill>
              </a:rPr>
              <a:t>Poor </a:t>
            </a:r>
          </a:p>
        </p:txBody>
      </p:sp>
      <p:sp>
        <p:nvSpPr>
          <p:cNvPr id="32" name="Rectangle 31"/>
          <p:cNvSpPr/>
          <p:nvPr/>
        </p:nvSpPr>
        <p:spPr bwMode="auto">
          <a:xfrm>
            <a:off x="1377979"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3" name="Rectangle 32"/>
          <p:cNvSpPr/>
          <p:nvPr/>
        </p:nvSpPr>
        <p:spPr bwMode="auto">
          <a:xfrm>
            <a:off x="2993274"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4" name="Rectangle 33"/>
          <p:cNvSpPr/>
          <p:nvPr/>
        </p:nvSpPr>
        <p:spPr bwMode="auto">
          <a:xfrm>
            <a:off x="4701085"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5" name="Rectangle 34"/>
          <p:cNvSpPr/>
          <p:nvPr/>
        </p:nvSpPr>
        <p:spPr bwMode="auto">
          <a:xfrm>
            <a:off x="6330359" y="2585034"/>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6" name="Rectangle 35"/>
          <p:cNvSpPr/>
          <p:nvPr/>
        </p:nvSpPr>
        <p:spPr bwMode="auto">
          <a:xfrm>
            <a:off x="8006410"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37" name="D_0a488b5e43237d43"/>
          <p:cNvGraphicFramePr>
            <a:graphicFrameLocks noGrp="1"/>
          </p:cNvGraphicFramePr>
          <p:nvPr>
            <p:extLst>
              <p:ext uri="{D42A27DB-BD31-4B8C-83A1-F6EECF244321}">
                <p14:modId xmlns:p14="http://schemas.microsoft.com/office/powerpoint/2010/main" val="765193682"/>
              </p:ext>
            </p:extLst>
          </p:nvPr>
        </p:nvGraphicFramePr>
        <p:xfrm>
          <a:off x="900362" y="2086536"/>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5%</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8" name="D_3351a0f78bcc83c3"/>
          <p:cNvGraphicFramePr>
            <a:graphicFrameLocks noGrp="1"/>
          </p:cNvGraphicFramePr>
          <p:nvPr>
            <p:extLst>
              <p:ext uri="{D42A27DB-BD31-4B8C-83A1-F6EECF244321}">
                <p14:modId xmlns:p14="http://schemas.microsoft.com/office/powerpoint/2010/main" val="3397787019"/>
              </p:ext>
            </p:extLst>
          </p:nvPr>
        </p:nvGraphicFramePr>
        <p:xfrm>
          <a:off x="900076" y="2554482"/>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4%</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0" name="Ipsos Ribbon Rules" hidden="1"/>
          <p:cNvGraphicFramePr/>
          <p:nvPr>
            <p:extLst>
              <p:ext uri="{D42A27DB-BD31-4B8C-83A1-F6EECF244321}">
                <p14:modId xmlns:p14="http://schemas.microsoft.com/office/powerpoint/2010/main" val="391851287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8193360" y="6165304"/>
            <a:ext cx="1576609" cy="123111"/>
          </a:xfrm>
          <a:prstGeom prst="rect">
            <a:avLst/>
          </a:prstGeom>
          <a:noFill/>
        </p:spPr>
        <p:txBody>
          <a:bodyPr wrap="square" lIns="0" tIns="0" rIns="0" bIns="0" rtlCol="0">
            <a:spAutoFit/>
          </a:bodyPr>
          <a:lstStyle/>
          <a:p>
            <a:pPr lvl="0" algn="l"/>
            <a:r>
              <a:rPr lang="en-GB" sz="800" kern="0" dirty="0" smtClean="0">
                <a:solidFill>
                  <a:srgbClr val="FFFFFF"/>
                </a:solidFill>
              </a:rPr>
              <a:t>%Poor = %Very </a:t>
            </a:r>
            <a:r>
              <a:rPr lang="en-GB" sz="800" kern="0" dirty="0">
                <a:solidFill>
                  <a:srgbClr val="FFFFFF"/>
                </a:solidFill>
              </a:rPr>
              <a:t>poor + </a:t>
            </a:r>
            <a:r>
              <a:rPr lang="en-GB" sz="800" kern="0" dirty="0" smtClean="0">
                <a:solidFill>
                  <a:srgbClr val="FFFFFF"/>
                </a:solidFill>
              </a:rPr>
              <a:t>%Poor</a:t>
            </a:r>
            <a:endParaRPr lang="en-GB" sz="1800" dirty="0" smtClean="0"/>
          </a:p>
        </p:txBody>
      </p:sp>
    </p:spTree>
    <p:extLst>
      <p:ext uri="{BB962C8B-B14F-4D97-AF65-F5344CB8AC3E}">
        <p14:creationId xmlns:p14="http://schemas.microsoft.com/office/powerpoint/2010/main" val="13024158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t>
            </a:r>
            <a:r>
              <a:rPr lang="en-GB" dirty="0"/>
              <a:t>information about the survey </a:t>
            </a:r>
          </a:p>
        </p:txBody>
      </p:sp>
      <p:sp>
        <p:nvSpPr>
          <p:cNvPr id="3" name="TextBox 2"/>
          <p:cNvSpPr txBox="1"/>
          <p:nvPr/>
        </p:nvSpPr>
        <p:spPr>
          <a:xfrm>
            <a:off x="416496" y="1268760"/>
            <a:ext cx="7225630" cy="4154984"/>
          </a:xfrm>
          <a:prstGeom prst="rect">
            <a:avLst/>
          </a:prstGeom>
          <a:noFill/>
        </p:spPr>
        <p:txBody>
          <a:bodyPr wrap="square" lIns="0" tIns="0" rIns="0" bIns="0" rtlCol="0">
            <a:spAutoFit/>
          </a:bodyPr>
          <a:lstStyle/>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smtClean="0">
                <a:solidFill>
                  <a:srgbClr val="4D4D4D"/>
                </a:solidFill>
                <a:latin typeface="Arial MT Std Light" pitchFamily="34" charset="0"/>
                <a:ea typeface="Roboto" panose="02000000000000000000" pitchFamily="2" charset="0"/>
              </a:rPr>
              <a:t>The GP Patient Survey (GPPS) is an England-wide survey, providing </a:t>
            </a:r>
            <a:r>
              <a:rPr lang="en-GB" sz="1400" b="1" kern="0" smtClean="0">
                <a:solidFill>
                  <a:srgbClr val="44BA65"/>
                </a:solidFill>
                <a:latin typeface="Arial MT Std Light" pitchFamily="34" charset="0"/>
                <a:ea typeface="Roboto" panose="02000000000000000000" pitchFamily="2" charset="0"/>
              </a:rPr>
              <a:t>practice-level data</a:t>
            </a:r>
            <a:r>
              <a:rPr lang="en-GB" sz="1400" kern="0" smtClean="0">
                <a:solidFill>
                  <a:srgbClr val="4D4D4D"/>
                </a:solidFill>
                <a:latin typeface="Arial MT Std Light" pitchFamily="34" charset="0"/>
                <a:ea typeface="Roboto" panose="02000000000000000000" pitchFamily="2" charset="0"/>
              </a:rPr>
              <a:t> about patients’ experiences of their GP practices.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smtClean="0">
                <a:solidFill>
                  <a:srgbClr val="4D4D4D"/>
                </a:solidFill>
                <a:latin typeface="Arial MT Std Light" pitchFamily="34" charset="0"/>
                <a:ea typeface="Roboto" panose="02000000000000000000" pitchFamily="2" charset="0"/>
              </a:rPr>
              <a:t>Ipsos MORI administers the survey on behalf of NHS England.</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smtClean="0">
                <a:solidFill>
                  <a:srgbClr val="4D4D4D"/>
                </a:solidFill>
                <a:latin typeface="Arial MT Std Light" pitchFamily="34" charset="0"/>
                <a:ea typeface="Roboto" panose="02000000000000000000" pitchFamily="2" charset="0"/>
              </a:rPr>
              <a:t>For more information about the survey please refer to the end of this slide pack or visit </a:t>
            </a:r>
            <a:r>
              <a:rPr lang="en-GB" sz="1400" kern="0" smtClean="0">
                <a:solidFill>
                  <a:srgbClr val="4D4D4D"/>
                </a:solidFill>
                <a:latin typeface="Arial MT Std Light" pitchFamily="34" charset="0"/>
                <a:ea typeface="Roboto" panose="02000000000000000000" pitchFamily="2" charset="0"/>
                <a:hlinkClick r:id="rId3"/>
              </a:rPr>
              <a:t>https://gp-patient.co.uk/</a:t>
            </a:r>
            <a:r>
              <a:rPr lang="en-GB" sz="1400" kern="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smtClean="0">
                <a:solidFill>
                  <a:srgbClr val="4D4D4D"/>
                </a:solidFill>
                <a:latin typeface="Arial MT Std Light" pitchFamily="34" charset="0"/>
                <a:ea typeface="Roboto" panose="02000000000000000000" pitchFamily="2" charset="0"/>
              </a:rPr>
              <a:t>This slide pack presents  some of the key results for </a:t>
            </a:r>
            <a:r>
              <a:rPr lang="en-GB" sz="1400" b="1" kern="0" smtClean="0">
                <a:solidFill>
                  <a:srgbClr val="44BA65"/>
                </a:solidFill>
                <a:latin typeface="Arial MT Std Light" pitchFamily="34" charset="0"/>
                <a:ea typeface="Roboto" panose="02000000000000000000" pitchFamily="2" charset="0"/>
              </a:rPr>
              <a:t>NHS WIGAN BOROUGH CCG</a:t>
            </a:r>
            <a:r>
              <a:rPr lang="en-GB" sz="1400" kern="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smtClean="0">
                <a:solidFill>
                  <a:srgbClr val="4D4D4D"/>
                </a:solidFill>
                <a:latin typeface="Arial MT Std Light" pitchFamily="34" charset="0"/>
                <a:ea typeface="Roboto" panose="02000000000000000000" pitchFamily="2" charset="0"/>
              </a:rPr>
              <a:t>The data in this slide pack are based on the </a:t>
            </a:r>
            <a:r>
              <a:rPr lang="en-GB" sz="1400" b="1" kern="0" smtClean="0">
                <a:solidFill>
                  <a:srgbClr val="44BA65"/>
                </a:solidFill>
                <a:latin typeface="Arial MT Std Light" pitchFamily="34" charset="0"/>
                <a:ea typeface="Roboto" panose="02000000000000000000" pitchFamily="2" charset="0"/>
              </a:rPr>
              <a:t>January 2016 GPPS publication</a:t>
            </a:r>
            <a:r>
              <a:rPr lang="en-GB" sz="1400" kern="0" smtClean="0">
                <a:solidFill>
                  <a:srgbClr val="4D4D4D"/>
                </a:solidFill>
                <a:latin typeface="Arial MT Std Light" pitchFamily="34" charset="0"/>
                <a:ea typeface="Roboto" panose="02000000000000000000" pitchFamily="2" charset="0"/>
              </a:rPr>
              <a:t>. This combines two waves of fieldwork, from January to March 2015  and July to September 2015, providing </a:t>
            </a:r>
            <a:r>
              <a:rPr lang="en-GB" sz="1400" b="1" kern="0" smtClean="0">
                <a:solidFill>
                  <a:srgbClr val="44BA65"/>
                </a:solidFill>
                <a:latin typeface="Arial MT Std Light" pitchFamily="34" charset="0"/>
                <a:ea typeface="Roboto" panose="02000000000000000000" pitchFamily="2" charset="0"/>
              </a:rPr>
              <a:t>practice-level data</a:t>
            </a:r>
            <a:r>
              <a:rPr lang="en-GB" sz="1400" kern="0" smtClean="0">
                <a:solidFill>
                  <a:srgbClr val="4D4D4D"/>
                </a:solidFill>
                <a:latin typeface="Arial MT Std Light" pitchFamily="34" charset="0"/>
                <a:ea typeface="Roboto" panose="02000000000000000000" pitchFamily="2" charset="0"/>
              </a:rPr>
              <a:t>.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smtClean="0">
                <a:solidFill>
                  <a:srgbClr val="4D4D4D"/>
                </a:solidFill>
                <a:latin typeface="Arial MT Std Light" pitchFamily="34" charset="0"/>
                <a:ea typeface="Roboto" panose="02000000000000000000" pitchFamily="2" charset="0"/>
              </a:rPr>
              <a:t>In NHS WIGAN BOROUGH CCG, </a:t>
            </a:r>
            <a:r>
              <a:rPr lang="en-GB" sz="1400" b="1" kern="0" smtClean="0">
                <a:solidFill>
                  <a:srgbClr val="44BA65"/>
                </a:solidFill>
                <a:latin typeface="Arial MT Std Light" pitchFamily="34" charset="0"/>
                <a:ea typeface="Roboto" panose="02000000000000000000" pitchFamily="2" charset="0"/>
              </a:rPr>
              <a:t>20,011</a:t>
            </a:r>
            <a:r>
              <a:rPr lang="en-GB" sz="1400" kern="0" smtClean="0">
                <a:solidFill>
                  <a:srgbClr val="4D4D4D"/>
                </a:solidFill>
                <a:latin typeface="Arial MT Std Light" pitchFamily="34" charset="0"/>
                <a:ea typeface="Roboto" panose="02000000000000000000" pitchFamily="2" charset="0"/>
              </a:rPr>
              <a:t> questionnaires were sent out, and </a:t>
            </a:r>
            <a:r>
              <a:rPr lang="en-GB" sz="1400" b="1" kern="0" smtClean="0">
                <a:solidFill>
                  <a:srgbClr val="44BA65"/>
                </a:solidFill>
                <a:latin typeface="Arial MT Std Light" pitchFamily="34" charset="0"/>
                <a:ea typeface="Roboto" panose="02000000000000000000" pitchFamily="2" charset="0"/>
              </a:rPr>
              <a:t>6,987</a:t>
            </a:r>
            <a:r>
              <a:rPr lang="en-GB" sz="1400" kern="0" smtClean="0">
                <a:solidFill>
                  <a:srgbClr val="4D4D4D"/>
                </a:solidFill>
                <a:latin typeface="Arial MT Std Light" pitchFamily="34" charset="0"/>
                <a:ea typeface="Roboto" panose="02000000000000000000" pitchFamily="2" charset="0"/>
              </a:rPr>
              <a:t> were returned completed. This represents a response rate of </a:t>
            </a:r>
            <a:r>
              <a:rPr lang="en-GB" sz="1400" b="1" kern="0" smtClean="0">
                <a:solidFill>
                  <a:srgbClr val="44BA65"/>
                </a:solidFill>
                <a:latin typeface="Arial MT Std Light" pitchFamily="34" charset="0"/>
                <a:ea typeface="Roboto" panose="02000000000000000000" pitchFamily="2" charset="0"/>
              </a:rPr>
              <a:t>35%</a:t>
            </a:r>
            <a:r>
              <a:rPr lang="en-GB" sz="1400" kern="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smtClean="0">
                <a:solidFill>
                  <a:srgbClr val="4D4D4D"/>
                </a:solidFill>
                <a:latin typeface="Arial MT Std Light" pitchFamily="34" charset="0"/>
                <a:ea typeface="Roboto" panose="02000000000000000000" pitchFamily="2" charset="0"/>
              </a:rPr>
              <a:t>Prior to 2015 these slide packs presented Area Team averages for each CCG. These are no longer included following the integration of Area Teams into the four existing Regional Teams. However, CCGs can still see how their results compare to those of other local CCGs.</a:t>
            </a:r>
            <a:endParaRPr lang="en-GB" sz="1400" kern="0" dirty="0">
              <a:solidFill>
                <a:srgbClr val="4D4D4D"/>
              </a:solidFill>
              <a:latin typeface="Arial MT Std Light" pitchFamily="34" charset="0"/>
              <a:ea typeface="Roboto" panose="02000000000000000000" pitchFamily="2" charset="0"/>
            </a:endParaRPr>
          </a:p>
        </p:txBody>
      </p:sp>
      <p:sp>
        <p:nvSpPr>
          <p:cNvPr id="7" name="Rectangle 6"/>
          <p:cNvSpPr/>
          <p:nvPr/>
        </p:nvSpPr>
        <p:spPr bwMode="auto">
          <a:xfrm>
            <a:off x="7606410" y="820615"/>
            <a:ext cx="230425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9344" y="2066022"/>
            <a:ext cx="1656183" cy="239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769059"/>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D_2f26b2a2327dd4f3"/>
          <p:cNvGraphicFramePr/>
          <p:nvPr>
            <p:extLst>
              <p:ext uri="{D42A27DB-BD31-4B8C-83A1-F6EECF244321}">
                <p14:modId xmlns:p14="http://schemas.microsoft.com/office/powerpoint/2010/main" val="1579384341"/>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Confidence and trust </a:t>
            </a:r>
            <a:r>
              <a:rPr lang="en-GB" dirty="0" smtClean="0"/>
              <a:t>in the GP</a:t>
            </a:r>
            <a:endParaRPr lang="en-GB" dirty="0"/>
          </a:p>
        </p:txBody>
      </p:sp>
      <p:graphicFrame>
        <p:nvGraphicFramePr>
          <p:cNvPr id="21" name="D_93f5e8e8e5e41442"/>
          <p:cNvGraphicFramePr>
            <a:graphicFrameLocks/>
          </p:cNvGraphicFramePr>
          <p:nvPr>
            <p:extLst>
              <p:ext uri="{D42A27DB-BD31-4B8C-83A1-F6EECF244321}">
                <p14:modId xmlns:p14="http://schemas.microsoft.com/office/powerpoint/2010/main" val="20581895"/>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29" name="Rectangle 28"/>
          <p:cNvSpPr/>
          <p:nvPr/>
        </p:nvSpPr>
        <p:spPr bwMode="auto">
          <a:xfrm>
            <a:off x="20096" y="1121083"/>
            <a:ext cx="9267537"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a:solidFill>
                  <a:schemeClr val="bg1"/>
                </a:solidFill>
              </a:rPr>
              <a:t>GP</a:t>
            </a:r>
            <a:r>
              <a:rPr lang="en-GB" sz="1600" b="1" dirty="0">
                <a:solidFill>
                  <a:schemeClr val="bg1"/>
                </a:solidFill>
              </a:rPr>
              <a:t> you saw or spoke to?</a:t>
            </a:r>
          </a:p>
        </p:txBody>
      </p:sp>
      <p:sp>
        <p:nvSpPr>
          <p:cNvPr id="32" name="Rectangle 3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a:t>
            </a:r>
            <a:r>
              <a:rPr lang="en-GB" sz="1100" dirty="0" smtClean="0">
                <a:solidFill>
                  <a:schemeClr val="bg1"/>
                </a:solidFill>
              </a:rPr>
              <a:t> % </a:t>
            </a:r>
            <a:r>
              <a:rPr lang="en-GB" sz="1100" b="1" dirty="0" smtClean="0">
                <a:solidFill>
                  <a:schemeClr val="bg1"/>
                </a:solidFill>
              </a:rPr>
              <a:t>Yes</a:t>
            </a:r>
          </a:p>
        </p:txBody>
      </p:sp>
      <p:sp>
        <p:nvSpPr>
          <p:cNvPr id="36" name="TextBox 35"/>
          <p:cNvSpPr txBox="1"/>
          <p:nvPr/>
        </p:nvSpPr>
        <p:spPr>
          <a:xfrm>
            <a:off x="5745088"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a:t>
            </a:r>
            <a:r>
              <a:rPr lang="en-GB" sz="1100" dirty="0" smtClean="0">
                <a:solidFill>
                  <a:schemeClr val="bg1"/>
                </a:solidFill>
              </a:rPr>
              <a:t>- % </a:t>
            </a:r>
            <a:r>
              <a:rPr lang="en-GB" sz="1100" b="1" dirty="0" smtClean="0">
                <a:solidFill>
                  <a:schemeClr val="bg1"/>
                </a:solidFill>
              </a:rPr>
              <a:t>Yes</a:t>
            </a:r>
          </a:p>
        </p:txBody>
      </p:sp>
      <p:sp>
        <p:nvSpPr>
          <p:cNvPr id="44" name="TextBox 43"/>
          <p:cNvSpPr txBox="1"/>
          <p:nvPr/>
        </p:nvSpPr>
        <p:spPr>
          <a:xfrm>
            <a:off x="4160507" y="1699149"/>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5" name="TextBox 44"/>
          <p:cNvSpPr txBox="1"/>
          <p:nvPr/>
        </p:nvSpPr>
        <p:spPr>
          <a:xfrm>
            <a:off x="7604989"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30" name="D_03aee2061b581442"/>
          <p:cNvGraphicFramePr>
            <a:graphicFrameLocks noGrp="1"/>
          </p:cNvGraphicFramePr>
          <p:nvPr>
            <p:extLst>
              <p:ext uri="{D42A27DB-BD31-4B8C-83A1-F6EECF244321}">
                <p14:modId xmlns:p14="http://schemas.microsoft.com/office/powerpoint/2010/main" val="636765102"/>
              </p:ext>
            </p:extLst>
          </p:nvPr>
        </p:nvGraphicFramePr>
        <p:xfrm>
          <a:off x="7538165"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92%</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D_da6d4cdf93629442"/>
          <p:cNvGraphicFramePr>
            <a:graphicFrameLocks noGrp="1"/>
          </p:cNvGraphicFramePr>
          <p:nvPr>
            <p:extLst>
              <p:ext uri="{D42A27DB-BD31-4B8C-83A1-F6EECF244321}">
                <p14:modId xmlns:p14="http://schemas.microsoft.com/office/powerpoint/2010/main" val="3872773601"/>
              </p:ext>
            </p:extLst>
          </p:nvPr>
        </p:nvGraphicFramePr>
        <p:xfrm>
          <a:off x="7538165"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5%</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7" name="TextBox 46"/>
          <p:cNvSpPr txBox="1"/>
          <p:nvPr/>
        </p:nvSpPr>
        <p:spPr>
          <a:xfrm>
            <a:off x="7857017" y="2593479"/>
            <a:ext cx="1368152" cy="184666"/>
          </a:xfrm>
          <a:prstGeom prst="rect">
            <a:avLst/>
          </a:prstGeom>
          <a:noFill/>
          <a:effectLst/>
        </p:spPr>
        <p:txBody>
          <a:bodyPr wrap="square" lIns="0" tIns="0" rIns="0" bIns="0" rtlCol="0">
            <a:spAutoFit/>
          </a:bodyPr>
          <a:lstStyle/>
          <a:p>
            <a:pPr algn="ctr"/>
            <a:r>
              <a:rPr lang="en-GB" dirty="0" smtClean="0"/>
              <a:t>Yes</a:t>
            </a:r>
          </a:p>
        </p:txBody>
      </p:sp>
      <p:sp>
        <p:nvSpPr>
          <p:cNvPr id="54" name="TextBox 53"/>
          <p:cNvSpPr txBox="1"/>
          <p:nvPr/>
        </p:nvSpPr>
        <p:spPr>
          <a:xfrm>
            <a:off x="7857017" y="3654549"/>
            <a:ext cx="1368152" cy="184666"/>
          </a:xfrm>
          <a:prstGeom prst="rect">
            <a:avLst/>
          </a:prstGeom>
          <a:noFill/>
          <a:effectLst/>
        </p:spPr>
        <p:txBody>
          <a:bodyPr wrap="square" lIns="0" tIns="0" rIns="0" bIns="0" rtlCol="0">
            <a:spAutoFit/>
          </a:bodyPr>
          <a:lstStyle/>
          <a:p>
            <a:pPr algn="ctr"/>
            <a:r>
              <a:rPr lang="en-GB" dirty="0" smtClean="0"/>
              <a:t>No</a:t>
            </a:r>
          </a:p>
        </p:txBody>
      </p:sp>
      <p:graphicFrame>
        <p:nvGraphicFramePr>
          <p:cNvPr id="55" name="Ipsos Ribbon Rules" hidden="1"/>
          <p:cNvGraphicFramePr/>
          <p:nvPr>
            <p:extLst>
              <p:ext uri="{D42A27DB-BD31-4B8C-83A1-F6EECF244321}">
                <p14:modId xmlns:p14="http://schemas.microsoft.com/office/powerpoint/2010/main" val="255975386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D_b71efd92319df5b4"/>
          <p:cNvGraphicFramePr/>
          <p:nvPr>
            <p:extLst>
              <p:ext uri="{D42A27DB-BD31-4B8C-83A1-F6EECF244321}">
                <p14:modId xmlns:p14="http://schemas.microsoft.com/office/powerpoint/2010/main" val="1915589274"/>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D_f413da4975ff75db"/>
          <p:cNvGraphicFramePr/>
          <p:nvPr>
            <p:extLst>
              <p:ext uri="{D42A27DB-BD31-4B8C-83A1-F6EECF244321}">
                <p14:modId xmlns:p14="http://schemas.microsoft.com/office/powerpoint/2010/main" val="1312909233"/>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D_5c56bae35ebe56e9"/>
          <p:cNvGraphicFramePr/>
          <p:nvPr>
            <p:extLst>
              <p:ext uri="{D42A27DB-BD31-4B8C-83A1-F6EECF244321}">
                <p14:modId xmlns:p14="http://schemas.microsoft.com/office/powerpoint/2010/main" val="4221827435"/>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D_66a6c50ec5b514ca"/>
          <p:cNvGraphicFramePr/>
          <p:nvPr>
            <p:extLst>
              <p:ext uri="{D42A27DB-BD31-4B8C-83A1-F6EECF244321}">
                <p14:modId xmlns:p14="http://schemas.microsoft.com/office/powerpoint/2010/main" val="1855890765"/>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8" name="D_cceaf647d8dbed61" hidden="1"/>
          <p:cNvGraphicFramePr/>
          <p:nvPr>
            <p:extLst>
              <p:ext uri="{D42A27DB-BD31-4B8C-83A1-F6EECF244321}">
                <p14:modId xmlns:p14="http://schemas.microsoft.com/office/powerpoint/2010/main" val="3981580921"/>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D_6c5cd2920a8fc07b" hidden="1"/>
          <p:cNvGraphicFramePr/>
          <p:nvPr>
            <p:extLst>
              <p:ext uri="{D42A27DB-BD31-4B8C-83A1-F6EECF244321}">
                <p14:modId xmlns:p14="http://schemas.microsoft.com/office/powerpoint/2010/main" val="625908728"/>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4" name="D_cceaf647d8dbed61_CalcTable"/>
          <p:cNvGraphicFramePr>
            <a:graphicFrameLocks noGrp="1"/>
          </p:cNvGraphicFramePr>
          <p:nvPr>
            <p:extLst>
              <p:ext uri="{D42A27DB-BD31-4B8C-83A1-F6EECF244321}">
                <p14:modId xmlns:p14="http://schemas.microsoft.com/office/powerpoint/2010/main" val="1438692559"/>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7" name="D_6c5cd2920a8fc07b_CalcTable"/>
          <p:cNvGraphicFramePr>
            <a:graphicFrameLocks noGrp="1"/>
          </p:cNvGraphicFramePr>
          <p:nvPr>
            <p:extLst>
              <p:ext uri="{D42A27DB-BD31-4B8C-83A1-F6EECF244321}">
                <p14:modId xmlns:p14="http://schemas.microsoft.com/office/powerpoint/2010/main" val="1636369903"/>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94%</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7593444" y="6129293"/>
            <a:ext cx="2376264" cy="123111"/>
          </a:xfrm>
          <a:prstGeom prst="rect">
            <a:avLst/>
          </a:prstGeom>
          <a:noFill/>
        </p:spPr>
        <p:txBody>
          <a:bodyPr wrap="square" lIns="0" tIns="0" rIns="0" bIns="0" rtlCol="0">
            <a:spAutoFit/>
          </a:bodyPr>
          <a:lstStyle/>
          <a:p>
            <a:pPr lvl="0" algn="l"/>
            <a:r>
              <a:rPr lang="en-GB" sz="800" kern="0" dirty="0" smtClean="0">
                <a:solidFill>
                  <a:srgbClr val="FFFFFF"/>
                </a:solidFill>
              </a:rPr>
              <a:t>%Yes </a:t>
            </a:r>
            <a:r>
              <a:rPr lang="en-GB" sz="800" kern="0" dirty="0">
                <a:solidFill>
                  <a:srgbClr val="FFFFFF"/>
                </a:solidFill>
              </a:rPr>
              <a:t>= </a:t>
            </a:r>
            <a:r>
              <a:rPr lang="en-GB" sz="800" kern="0" dirty="0" smtClean="0">
                <a:solidFill>
                  <a:srgbClr val="FFFFFF"/>
                </a:solidFill>
              </a:rPr>
              <a:t>%Yes</a:t>
            </a:r>
            <a:r>
              <a:rPr lang="en-GB" sz="800" kern="0" dirty="0">
                <a:solidFill>
                  <a:srgbClr val="FFFFFF"/>
                </a:solidFill>
              </a:rPr>
              <a:t>, definitely + %Yes, to some </a:t>
            </a:r>
            <a:r>
              <a:rPr lang="en-GB" sz="800" kern="0" dirty="0" smtClean="0">
                <a:solidFill>
                  <a:srgbClr val="FFFFFF"/>
                </a:solidFill>
              </a:rPr>
              <a:t>extent</a:t>
            </a:r>
            <a:endParaRPr lang="en-GB" sz="1800" dirty="0" smtClean="0"/>
          </a:p>
        </p:txBody>
      </p:sp>
      <p:sp>
        <p:nvSpPr>
          <p:cNvPr id="42" name="TextBox 41"/>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68" name="Straight Connector 67"/>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3" name="TextBox 42"/>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8" name="TextBox 47"/>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9" name="TextBox 48"/>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3" name="D_1cf2636823d65d03_CalcTable"/>
          <p:cNvGraphicFramePr>
            <a:graphicFrameLocks noGrp="1"/>
          </p:cNvGraphicFramePr>
          <p:nvPr>
            <p:extLst>
              <p:ext uri="{D42A27DB-BD31-4B8C-83A1-F6EECF244321}">
                <p14:modId xmlns:p14="http://schemas.microsoft.com/office/powerpoint/2010/main" val="1268324575"/>
              </p:ext>
            </p:extLst>
          </p:nvPr>
        </p:nvGraphicFramePr>
        <p:xfrm>
          <a:off x="-7793" y="6039944"/>
          <a:ext cx="7514380" cy="335280"/>
        </p:xfrm>
        <a:graphic>
          <a:graphicData uri="http://schemas.openxmlformats.org/drawingml/2006/table">
            <a:tbl>
              <a:tblPr firstRow="1" bandRow="1">
                <a:tableStyleId>{5C22544A-7EE6-4342-B048-85BDC9FD1C3A}</a:tableStyleId>
              </a:tblPr>
              <a:tblGrid>
                <a:gridCol w="7514380"/>
              </a:tblGrid>
              <a:tr h="175721">
                <a:tc>
                  <a:txBody>
                    <a:bodyPr/>
                    <a:lstStyle/>
                    <a:p>
                      <a:pPr marL="0" indent="0">
                        <a:buNone/>
                      </a:pPr>
                      <a:r>
                        <a:rPr lang="en-GB" sz="800" b="0" smtClean="0">
                          <a:solidFill>
                            <a:schemeClr val="bg1"/>
                          </a:solidFill>
                        </a:rPr>
                        <a:t>Base: All those completing a questionnaire: National (821,488); CCG 2016 (6,728); CCG 2015 (7,192); CCG 2013 (7,496) Practice bases range from 45 to 128; CCG bases range from 1,392 to 6,728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1" name="D_1cf2636823d65d03" hidden="1"/>
          <p:cNvGraphicFramePr/>
          <p:nvPr>
            <p:extLst>
              <p:ext uri="{D42A27DB-BD31-4B8C-83A1-F6EECF244321}">
                <p14:modId xmlns:p14="http://schemas.microsoft.com/office/powerpoint/2010/main" val="3336201134"/>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15148835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495989" cy="764704"/>
          </a:xfrm>
        </p:spPr>
        <p:txBody>
          <a:bodyPr/>
          <a:lstStyle/>
          <a:p>
            <a:r>
              <a:rPr lang="en-GB" sz="2000" dirty="0" smtClean="0"/>
              <a:t>Confidence and trust in the GP: </a:t>
            </a:r>
            <a:br>
              <a:rPr lang="en-GB" sz="2000" dirty="0" smtClean="0"/>
            </a:br>
            <a:r>
              <a:rPr lang="en-GB" sz="2000" dirty="0" smtClean="0"/>
              <a:t>how the CCG’s practices </a:t>
            </a:r>
            <a:r>
              <a:rPr lang="en-GB" sz="2000" dirty="0"/>
              <a:t>compare</a:t>
            </a:r>
          </a:p>
        </p:txBody>
      </p:sp>
      <p:sp>
        <p:nvSpPr>
          <p:cNvPr id="50" name="Text Placeholder 49" hidden="1"/>
          <p:cNvSpPr>
            <a:spLocks noGrp="1"/>
          </p:cNvSpPr>
          <p:nvPr>
            <p:ph type="body" sz="quarter" idx="12"/>
          </p:nvPr>
        </p:nvSpPr>
        <p:spPr>
          <a:xfrm>
            <a:off x="128464" y="6093296"/>
            <a:ext cx="7515249"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72150"/>
            <a:ext cx="4862228"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t>
            </a:r>
            <a:r>
              <a:rPr lang="en-GB" sz="1050" b="1" i="1" dirty="0" smtClean="0">
                <a:solidFill>
                  <a:schemeClr val="tx1">
                    <a:lumMod val="75000"/>
                    <a:lumOff val="25000"/>
                  </a:schemeClr>
                </a:solidFill>
              </a:rPr>
              <a:t>have trust and confidence in their GP</a:t>
            </a:r>
            <a:endParaRPr lang="en-GB" sz="2000" b="1" i="1" dirty="0">
              <a:solidFill>
                <a:schemeClr val="tx1">
                  <a:lumMod val="75000"/>
                  <a:lumOff val="25000"/>
                </a:schemeClr>
              </a:solidFill>
            </a:endParaRPr>
          </a:p>
        </p:txBody>
      </p:sp>
      <p:grpSp>
        <p:nvGrpSpPr>
          <p:cNvPr id="17" name="Group 16"/>
          <p:cNvGrpSpPr/>
          <p:nvPr/>
        </p:nvGrpSpPr>
        <p:grpSpPr>
          <a:xfrm>
            <a:off x="5139563" y="1648900"/>
            <a:ext cx="3154236" cy="138500"/>
            <a:chOff x="4339208" y="1526076"/>
            <a:chExt cx="3154236"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528909"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7" name="Rectangle 26"/>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a:solidFill>
                  <a:schemeClr val="bg1"/>
                </a:solidFill>
              </a:rPr>
              <a:t>GP</a:t>
            </a:r>
            <a:r>
              <a:rPr lang="en-GB" sz="1600" b="1" dirty="0">
                <a:solidFill>
                  <a:schemeClr val="bg1"/>
                </a:solidFill>
              </a:rPr>
              <a:t> you saw or spoke to?</a:t>
            </a:r>
          </a:p>
        </p:txBody>
      </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6969224"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5be1ee96f365bb93_CalcTable"/>
          <p:cNvGraphicFramePr>
            <a:graphicFrameLocks noGrp="1"/>
          </p:cNvGraphicFramePr>
          <p:nvPr>
            <p:extLst>
              <p:ext uri="{D42A27DB-BD31-4B8C-83A1-F6EECF244321}">
                <p14:modId xmlns:p14="http://schemas.microsoft.com/office/powerpoint/2010/main" val="1975850563"/>
              </p:ext>
            </p:extLst>
          </p:nvPr>
        </p:nvGraphicFramePr>
        <p:xfrm>
          <a:off x="155070" y="6089104"/>
          <a:ext cx="7149498" cy="213360"/>
        </p:xfrm>
        <a:graphic>
          <a:graphicData uri="http://schemas.openxmlformats.org/drawingml/2006/table">
            <a:tbl>
              <a:tblPr firstRow="1" bandRow="1">
                <a:tableStyleId>{5C22544A-7EE6-4342-B048-85BDC9FD1C3A}</a:tableStyleId>
              </a:tblPr>
              <a:tblGrid>
                <a:gridCol w="7149498"/>
              </a:tblGrid>
              <a:tr h="175721">
                <a:tc>
                  <a:txBody>
                    <a:bodyPr/>
                    <a:lstStyle/>
                    <a:p>
                      <a:pPr marL="0" indent="0">
                        <a:buNone/>
                      </a:pPr>
                      <a:r>
                        <a:rPr lang="en-GB" sz="800" b="0" smtClean="0">
                          <a:solidFill>
                            <a:schemeClr val="bg1"/>
                          </a:solidFill>
                        </a:rPr>
                        <a:t>Base: All those completing a questionnaire: National (821,488); CCG (6,728); Practice bases range from 45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3" name="D_1a07947e3021c7f9"/>
          <p:cNvGraphicFramePr/>
          <p:nvPr>
            <p:extLst>
              <p:ext uri="{D42A27DB-BD31-4B8C-83A1-F6EECF244321}">
                <p14:modId xmlns:p14="http://schemas.microsoft.com/office/powerpoint/2010/main" val="1985699408"/>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7367526" y="6129293"/>
            <a:ext cx="2376264"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%Yes, to some </a:t>
            </a:r>
            <a:r>
              <a:rPr lang="en-GB" sz="800" kern="0" dirty="0" smtClean="0">
                <a:solidFill>
                  <a:srgbClr val="FFFFFF"/>
                </a:solidFill>
              </a:rPr>
              <a:t>extent</a:t>
            </a:r>
            <a:endParaRPr lang="en-GB" sz="1800" dirty="0" smtClean="0"/>
          </a:p>
        </p:txBody>
      </p:sp>
      <p:graphicFrame>
        <p:nvGraphicFramePr>
          <p:cNvPr id="18" name="D_5be1ee96f365bb93" hidden="1"/>
          <p:cNvGraphicFramePr/>
          <p:nvPr>
            <p:extLst>
              <p:ext uri="{D42A27DB-BD31-4B8C-83A1-F6EECF244321}">
                <p14:modId xmlns:p14="http://schemas.microsoft.com/office/powerpoint/2010/main" val="1933547919"/>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531911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495989" cy="764704"/>
          </a:xfrm>
        </p:spPr>
        <p:txBody>
          <a:bodyPr/>
          <a:lstStyle/>
          <a:p>
            <a:r>
              <a:rPr lang="en-GB" sz="2000" dirty="0" smtClean="0"/>
              <a:t>Confidence and trust in the GP: </a:t>
            </a:r>
            <a:br>
              <a:rPr lang="en-GB" sz="2000" dirty="0" smtClean="0"/>
            </a:br>
            <a:r>
              <a:rPr lang="en-GB" sz="2000" dirty="0" smtClean="0"/>
              <a:t>how the CCG’s practices </a:t>
            </a:r>
            <a:r>
              <a:rPr lang="en-GB" sz="2000" dirty="0"/>
              <a:t>compare</a:t>
            </a:r>
          </a:p>
        </p:txBody>
      </p:sp>
      <p:sp>
        <p:nvSpPr>
          <p:cNvPr id="50" name="Text Placeholder 49" hidden="1"/>
          <p:cNvSpPr>
            <a:spLocks noGrp="1"/>
          </p:cNvSpPr>
          <p:nvPr>
            <p:ph type="body" sz="quarter" idx="12"/>
          </p:nvPr>
        </p:nvSpPr>
        <p:spPr>
          <a:xfrm>
            <a:off x="128464" y="6093296"/>
            <a:ext cx="7515249"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72150"/>
            <a:ext cx="4862228"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t>
            </a:r>
            <a:r>
              <a:rPr lang="en-GB" sz="1050" b="1" i="1" dirty="0" smtClean="0">
                <a:solidFill>
                  <a:schemeClr val="tx1">
                    <a:lumMod val="75000"/>
                    <a:lumOff val="25000"/>
                  </a:schemeClr>
                </a:solidFill>
              </a:rPr>
              <a:t>have trust and confidence in their GP</a:t>
            </a:r>
            <a:endParaRPr lang="en-GB" sz="2000" b="1" i="1" dirty="0">
              <a:solidFill>
                <a:schemeClr val="tx1">
                  <a:lumMod val="75000"/>
                  <a:lumOff val="25000"/>
                </a:schemeClr>
              </a:solidFill>
            </a:endParaRPr>
          </a:p>
        </p:txBody>
      </p:sp>
      <p:grpSp>
        <p:nvGrpSpPr>
          <p:cNvPr id="17" name="Group 16"/>
          <p:cNvGrpSpPr/>
          <p:nvPr/>
        </p:nvGrpSpPr>
        <p:grpSpPr>
          <a:xfrm>
            <a:off x="5139563" y="1648900"/>
            <a:ext cx="3154236" cy="138500"/>
            <a:chOff x="4339208" y="1526076"/>
            <a:chExt cx="3154236"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528909"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7" name="Rectangle 26"/>
          <p:cNvSpPr/>
          <p:nvPr/>
        </p:nvSpPr>
        <p:spPr bwMode="auto">
          <a:xfrm>
            <a:off x="20097"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a:solidFill>
                  <a:schemeClr val="bg1"/>
                </a:solidFill>
              </a:rPr>
              <a:t>GP</a:t>
            </a:r>
            <a:r>
              <a:rPr lang="en-GB" sz="1600" b="1" dirty="0">
                <a:solidFill>
                  <a:schemeClr val="bg1"/>
                </a:solidFill>
              </a:rPr>
              <a:t> you saw or spoke to?</a:t>
            </a:r>
          </a:p>
        </p:txBody>
      </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6969224"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1" name="D_5be1ee96f365bb93_CalcTable"/>
          <p:cNvGraphicFramePr>
            <a:graphicFrameLocks noGrp="1"/>
          </p:cNvGraphicFramePr>
          <p:nvPr>
            <p:extLst>
              <p:ext uri="{D42A27DB-BD31-4B8C-83A1-F6EECF244321}">
                <p14:modId xmlns:p14="http://schemas.microsoft.com/office/powerpoint/2010/main" val="2843349534"/>
              </p:ext>
            </p:extLst>
          </p:nvPr>
        </p:nvGraphicFramePr>
        <p:xfrm>
          <a:off x="155070" y="6089104"/>
          <a:ext cx="7149498" cy="213360"/>
        </p:xfrm>
        <a:graphic>
          <a:graphicData uri="http://schemas.openxmlformats.org/drawingml/2006/table">
            <a:tbl>
              <a:tblPr firstRow="1" bandRow="1">
                <a:tableStyleId>{5C22544A-7EE6-4342-B048-85BDC9FD1C3A}</a:tableStyleId>
              </a:tblPr>
              <a:tblGrid>
                <a:gridCol w="7149498"/>
              </a:tblGrid>
              <a:tr h="175721">
                <a:tc>
                  <a:txBody>
                    <a:bodyPr/>
                    <a:lstStyle/>
                    <a:p>
                      <a:pPr marL="0" indent="0">
                        <a:buNone/>
                      </a:pPr>
                      <a:r>
                        <a:rPr lang="en-GB" sz="800" b="0" smtClean="0">
                          <a:solidFill>
                            <a:schemeClr val="bg1"/>
                          </a:solidFill>
                        </a:rPr>
                        <a:t>Base: All those completing a questionnaire: National (821,488); CCG (6,728); Practice bases range from 45 to 128</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3" name="D_1a07947e3021c7f9"/>
          <p:cNvGraphicFramePr/>
          <p:nvPr>
            <p:extLst>
              <p:ext uri="{D42A27DB-BD31-4B8C-83A1-F6EECF244321}">
                <p14:modId xmlns:p14="http://schemas.microsoft.com/office/powerpoint/2010/main" val="4245204675"/>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7367526" y="6129293"/>
            <a:ext cx="2376264"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%Yes, to some </a:t>
            </a:r>
            <a:r>
              <a:rPr lang="en-GB" sz="800" kern="0" dirty="0" smtClean="0">
                <a:solidFill>
                  <a:srgbClr val="FFFFFF"/>
                </a:solidFill>
              </a:rPr>
              <a:t>extent</a:t>
            </a:r>
            <a:endParaRPr lang="en-GB" sz="1800" dirty="0" smtClean="0"/>
          </a:p>
        </p:txBody>
      </p:sp>
      <p:graphicFrame>
        <p:nvGraphicFramePr>
          <p:cNvPr id="18" name="D_5be1ee96f365bb93" hidden="1"/>
          <p:cNvGraphicFramePr/>
          <p:nvPr>
            <p:extLst>
              <p:ext uri="{D42A27DB-BD31-4B8C-83A1-F6EECF244321}">
                <p14:modId xmlns:p14="http://schemas.microsoft.com/office/powerpoint/2010/main" val="3319398835"/>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048847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2565485"/>
            <a:ext cx="8280917" cy="1661993"/>
          </a:xfrm>
        </p:spPr>
        <p:txBody>
          <a:bodyPr/>
          <a:lstStyle/>
          <a:p>
            <a:r>
              <a:rPr lang="en-GB" sz="3600" dirty="0" smtClean="0"/>
              <a:t>Perceptions of care at patients’ last nurse appointment</a:t>
            </a:r>
          </a:p>
        </p:txBody>
      </p:sp>
    </p:spTree>
    <p:extLst>
      <p:ext uri="{BB962C8B-B14F-4D97-AF65-F5344CB8AC3E}">
        <p14:creationId xmlns:p14="http://schemas.microsoft.com/office/powerpoint/2010/main" val="57959842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_ba61a026deb529d8"/>
          <p:cNvGraphicFramePr>
            <a:graphicFrameLocks noGrp="1"/>
          </p:cNvGraphicFramePr>
          <p:nvPr>
            <p:ph sz="quarter" idx="10"/>
            <p:extLst>
              <p:ext uri="{D42A27DB-BD31-4B8C-83A1-F6EECF244321}">
                <p14:modId xmlns:p14="http://schemas.microsoft.com/office/powerpoint/2010/main" val="2710910049"/>
              </p:ext>
            </p:extLst>
          </p:nvPr>
        </p:nvGraphicFramePr>
        <p:xfrm>
          <a:off x="488504" y="1789996"/>
          <a:ext cx="8640961" cy="4338395"/>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bwMode="auto">
          <a:xfrm>
            <a:off x="96559" y="2060848"/>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7990025"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7" name="Rectangle 16"/>
          <p:cNvSpPr/>
          <p:nvPr/>
        </p:nvSpPr>
        <p:spPr bwMode="auto">
          <a:xfrm>
            <a:off x="6330416" y="2132856"/>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Rectangle 15"/>
          <p:cNvSpPr/>
          <p:nvPr/>
        </p:nvSpPr>
        <p:spPr bwMode="auto">
          <a:xfrm>
            <a:off x="4701085"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3008784"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1377980" y="211606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2"/>
          <p:cNvSpPr>
            <a:spLocks noGrp="1"/>
          </p:cNvSpPr>
          <p:nvPr>
            <p:ph type="title"/>
          </p:nvPr>
        </p:nvSpPr>
        <p:spPr>
          <a:xfrm>
            <a:off x="272481" y="0"/>
            <a:ext cx="8568952" cy="764704"/>
          </a:xfrm>
        </p:spPr>
        <p:txBody>
          <a:bodyPr/>
          <a:lstStyle/>
          <a:p>
            <a:r>
              <a:rPr lang="en-GB" dirty="0"/>
              <a:t>Perceptions of care at last nurse appointment</a:t>
            </a:r>
          </a:p>
        </p:txBody>
      </p:sp>
      <p:sp>
        <p:nvSpPr>
          <p:cNvPr id="7" name="Rectangle 6"/>
          <p:cNvSpPr/>
          <p:nvPr/>
        </p:nvSpPr>
        <p:spPr bwMode="auto">
          <a:xfrm>
            <a:off x="26903" y="969674"/>
            <a:ext cx="9245857" cy="581880"/>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The last time you saw or spoke to a </a:t>
            </a:r>
            <a:r>
              <a:rPr lang="en-GB" sz="1600" b="1" u="sng" dirty="0">
                <a:solidFill>
                  <a:schemeClr val="bg1"/>
                </a:solidFill>
              </a:rPr>
              <a:t>nurse</a:t>
            </a:r>
            <a:r>
              <a:rPr lang="en-GB" sz="1600" b="1" dirty="0">
                <a:solidFill>
                  <a:schemeClr val="bg1"/>
                </a:solidFill>
              </a:rPr>
              <a:t> from your GP surgery, how good was that nurse at each of the following?* </a:t>
            </a:r>
          </a:p>
        </p:txBody>
      </p:sp>
      <p:sp>
        <p:nvSpPr>
          <p:cNvPr id="8" name="D_6c6cca76920b2bb6"/>
          <p:cNvSpPr txBox="1">
            <a:spLocks/>
          </p:cNvSpPr>
          <p:nvPr/>
        </p:nvSpPr>
        <p:spPr>
          <a:xfrm>
            <a:off x="92063" y="6165305"/>
            <a:ext cx="7903621"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smtClean="0">
                <a:solidFill>
                  <a:schemeClr val="bg1"/>
                </a:solidFill>
              </a:rPr>
              <a:t>Base: All those completing a questionnaire: CCG (5,836; 5,786; 5,646; 5,284; 5,700); National (728,958; 721,085; 701,838; 638,362; 710,955)</a:t>
            </a:r>
            <a:endParaRPr lang="en-GB" sz="800" kern="0" dirty="0">
              <a:solidFill>
                <a:schemeClr val="bg1"/>
              </a:solidFill>
            </a:endParaRPr>
          </a:p>
        </p:txBody>
      </p:sp>
      <p:sp>
        <p:nvSpPr>
          <p:cNvPr id="9" name="TextBox 8"/>
          <p:cNvSpPr txBox="1"/>
          <p:nvPr/>
        </p:nvSpPr>
        <p:spPr>
          <a:xfrm>
            <a:off x="92063" y="171319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2" name="TextBox 1"/>
          <p:cNvSpPr txBox="1"/>
          <p:nvPr/>
        </p:nvSpPr>
        <p:spPr>
          <a:xfrm>
            <a:off x="92063" y="5805264"/>
            <a:ext cx="3384376" cy="123111"/>
          </a:xfrm>
          <a:prstGeom prst="rect">
            <a:avLst/>
          </a:prstGeom>
          <a:noFill/>
        </p:spPr>
        <p:txBody>
          <a:bodyPr wrap="square" lIns="0" tIns="0" rIns="0" bIns="0" rtlCol="0">
            <a:spAutoFit/>
          </a:bodyPr>
          <a:lstStyle/>
          <a:p>
            <a:pPr algn="l"/>
            <a:r>
              <a:rPr lang="en-GB" sz="800" dirty="0" smtClean="0"/>
              <a:t>*Those who say ‘Doesn’t apply’ have been excluded from these results. </a:t>
            </a:r>
          </a:p>
        </p:txBody>
      </p:sp>
      <p:sp>
        <p:nvSpPr>
          <p:cNvPr id="19" name="TextBox 18"/>
          <p:cNvSpPr txBox="1"/>
          <p:nvPr/>
        </p:nvSpPr>
        <p:spPr>
          <a:xfrm>
            <a:off x="92063" y="2060848"/>
            <a:ext cx="1301948" cy="369332"/>
          </a:xfrm>
          <a:prstGeom prst="rect">
            <a:avLst/>
          </a:prstGeom>
          <a:noFill/>
        </p:spPr>
        <p:txBody>
          <a:bodyPr wrap="square" lIns="0" tIns="0" rIns="0" bIns="0" rtlCol="0">
            <a:spAutoFit/>
          </a:bodyPr>
          <a:lstStyle/>
          <a:p>
            <a:pPr algn="l"/>
            <a:r>
              <a:rPr lang="en-GB" b="1" dirty="0" smtClean="0">
                <a:solidFill>
                  <a:schemeClr val="bg2">
                    <a:lumMod val="50000"/>
                    <a:lumOff val="50000"/>
                  </a:schemeClr>
                </a:solidFill>
              </a:rPr>
              <a:t>National results % Poor </a:t>
            </a:r>
          </a:p>
        </p:txBody>
      </p:sp>
      <p:cxnSp>
        <p:nvCxnSpPr>
          <p:cNvPr id="22" name="Straight Arrow Connector 21"/>
          <p:cNvCxnSpPr/>
          <p:nvPr/>
        </p:nvCxnSpPr>
        <p:spPr bwMode="auto">
          <a:xfrm>
            <a:off x="9008791" y="3068960"/>
            <a:ext cx="0" cy="2197407"/>
          </a:xfrm>
          <a:prstGeom prst="straightConnector1">
            <a:avLst/>
          </a:prstGeom>
          <a:solidFill>
            <a:schemeClr val="accent2"/>
          </a:solidFill>
          <a:ln w="19050" cap="flat" cmpd="sng" algn="ctr">
            <a:gradFill flip="none" rotWithShape="1">
              <a:gsLst>
                <a:gs pos="10000">
                  <a:schemeClr val="accent3">
                    <a:lumMod val="50000"/>
                  </a:schemeClr>
                </a:gs>
                <a:gs pos="98000">
                  <a:schemeClr val="accent3">
                    <a:lumMod val="60000"/>
                    <a:lumOff val="40000"/>
                  </a:schemeClr>
                </a:gs>
              </a:gsLst>
              <a:lin ang="5400000" scaled="1"/>
              <a:tileRect/>
            </a:gradFill>
            <a:prstDash val="solid"/>
            <a:round/>
            <a:headEnd type="oval" w="med" len="med"/>
            <a:tailEnd type="oval" w="med" len="med"/>
          </a:ln>
          <a:effectLst/>
        </p:spPr>
      </p:cxnSp>
      <p:sp>
        <p:nvSpPr>
          <p:cNvPr id="23" name="TextBox 22"/>
          <p:cNvSpPr txBox="1"/>
          <p:nvPr/>
        </p:nvSpPr>
        <p:spPr>
          <a:xfrm>
            <a:off x="9107896" y="2961165"/>
            <a:ext cx="813656" cy="246221"/>
          </a:xfrm>
          <a:prstGeom prst="rect">
            <a:avLst/>
          </a:prstGeom>
          <a:noFill/>
        </p:spPr>
        <p:txBody>
          <a:bodyPr wrap="square" lIns="0" tIns="0" rIns="0" bIns="0" rtlCol="0">
            <a:spAutoFit/>
          </a:bodyPr>
          <a:lstStyle/>
          <a:p>
            <a:pPr algn="l"/>
            <a:r>
              <a:rPr lang="en-GB" b="1" dirty="0" smtClean="0">
                <a:solidFill>
                  <a:schemeClr val="accent3">
                    <a:lumMod val="75000"/>
                  </a:schemeClr>
                </a:solidFill>
              </a:rPr>
              <a:t>Very poor</a:t>
            </a:r>
            <a:r>
              <a:rPr lang="en-GB" sz="1600" dirty="0" smtClean="0">
                <a:solidFill>
                  <a:schemeClr val="accent3">
                    <a:lumMod val="75000"/>
                  </a:schemeClr>
                </a:solidFill>
              </a:rPr>
              <a:t> </a:t>
            </a:r>
          </a:p>
        </p:txBody>
      </p:sp>
      <p:sp>
        <p:nvSpPr>
          <p:cNvPr id="24" name="TextBox 23"/>
          <p:cNvSpPr txBox="1"/>
          <p:nvPr/>
        </p:nvSpPr>
        <p:spPr>
          <a:xfrm>
            <a:off x="9112371" y="5081701"/>
            <a:ext cx="809181" cy="184666"/>
          </a:xfrm>
          <a:prstGeom prst="rect">
            <a:avLst/>
          </a:prstGeom>
          <a:noFill/>
        </p:spPr>
        <p:txBody>
          <a:bodyPr wrap="square" lIns="0" tIns="0" rIns="0" bIns="0" rtlCol="0">
            <a:spAutoFit/>
          </a:bodyPr>
          <a:lstStyle/>
          <a:p>
            <a:pPr algn="l"/>
            <a:r>
              <a:rPr lang="en-GB" b="1" dirty="0" smtClean="0">
                <a:solidFill>
                  <a:schemeClr val="accent3">
                    <a:lumMod val="60000"/>
                    <a:lumOff val="40000"/>
                  </a:schemeClr>
                </a:solidFill>
              </a:rPr>
              <a:t>Very good</a:t>
            </a:r>
          </a:p>
        </p:txBody>
      </p:sp>
      <p:sp>
        <p:nvSpPr>
          <p:cNvPr id="31" name="Rectangle 30"/>
          <p:cNvSpPr/>
          <p:nvPr/>
        </p:nvSpPr>
        <p:spPr bwMode="auto">
          <a:xfrm>
            <a:off x="96559" y="2534431"/>
            <a:ext cx="8841431"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a:xfrm>
            <a:off x="0" y="2467881"/>
            <a:ext cx="1072730" cy="498598"/>
          </a:xfrm>
          <a:prstGeom prst="rect">
            <a:avLst/>
          </a:prstGeom>
        </p:spPr>
        <p:txBody>
          <a:bodyPr wrap="none">
            <a:spAutoFit/>
          </a:bodyPr>
          <a:lstStyle/>
          <a:p>
            <a:pPr algn="l"/>
            <a:r>
              <a:rPr lang="en-GB" b="1" dirty="0" smtClean="0">
                <a:solidFill>
                  <a:schemeClr val="bg2">
                    <a:lumMod val="50000"/>
                    <a:lumOff val="50000"/>
                  </a:schemeClr>
                </a:solidFill>
              </a:rPr>
              <a:t>CCG results</a:t>
            </a:r>
          </a:p>
          <a:p>
            <a:pPr algn="l"/>
            <a:r>
              <a:rPr lang="en-GB" b="1" dirty="0" smtClean="0">
                <a:solidFill>
                  <a:schemeClr val="bg2">
                    <a:lumMod val="50000"/>
                    <a:lumOff val="50000"/>
                  </a:schemeClr>
                </a:solidFill>
              </a:rPr>
              <a:t>% </a:t>
            </a:r>
            <a:r>
              <a:rPr lang="en-GB" b="1" dirty="0">
                <a:solidFill>
                  <a:schemeClr val="bg2">
                    <a:lumMod val="50000"/>
                    <a:lumOff val="50000"/>
                  </a:schemeClr>
                </a:solidFill>
              </a:rPr>
              <a:t>Poor </a:t>
            </a:r>
          </a:p>
        </p:txBody>
      </p:sp>
      <p:sp>
        <p:nvSpPr>
          <p:cNvPr id="32" name="Rectangle 31"/>
          <p:cNvSpPr/>
          <p:nvPr/>
        </p:nvSpPr>
        <p:spPr bwMode="auto">
          <a:xfrm>
            <a:off x="1377979"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3" name="Rectangle 32"/>
          <p:cNvSpPr/>
          <p:nvPr/>
        </p:nvSpPr>
        <p:spPr bwMode="auto">
          <a:xfrm>
            <a:off x="2993274" y="2585048"/>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4" name="Rectangle 33"/>
          <p:cNvSpPr/>
          <p:nvPr/>
        </p:nvSpPr>
        <p:spPr bwMode="auto">
          <a:xfrm>
            <a:off x="4701085"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5" name="Rectangle 34"/>
          <p:cNvSpPr/>
          <p:nvPr/>
        </p:nvSpPr>
        <p:spPr bwMode="auto">
          <a:xfrm>
            <a:off x="6330359" y="2585034"/>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sp>
        <p:nvSpPr>
          <p:cNvPr id="36" name="Rectangle 35"/>
          <p:cNvSpPr/>
          <p:nvPr/>
        </p:nvSpPr>
        <p:spPr bwMode="auto">
          <a:xfrm>
            <a:off x="8006410" y="2598041"/>
            <a:ext cx="622693" cy="30482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37" name="D_0ee308ffa8dc9f0b"/>
          <p:cNvGraphicFramePr>
            <a:graphicFrameLocks noGrp="1"/>
          </p:cNvGraphicFramePr>
          <p:nvPr>
            <p:extLst>
              <p:ext uri="{D42A27DB-BD31-4B8C-83A1-F6EECF244321}">
                <p14:modId xmlns:p14="http://schemas.microsoft.com/office/powerpoint/2010/main" val="1971777891"/>
              </p:ext>
            </p:extLst>
          </p:nvPr>
        </p:nvGraphicFramePr>
        <p:xfrm>
          <a:off x="900362" y="2086536"/>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3%</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8" name="D_fdcbed1387c58f0b"/>
          <p:cNvGraphicFramePr>
            <a:graphicFrameLocks noGrp="1"/>
          </p:cNvGraphicFramePr>
          <p:nvPr>
            <p:extLst>
              <p:ext uri="{D42A27DB-BD31-4B8C-83A1-F6EECF244321}">
                <p14:modId xmlns:p14="http://schemas.microsoft.com/office/powerpoint/2010/main" val="2317803948"/>
              </p:ext>
            </p:extLst>
          </p:nvPr>
        </p:nvGraphicFramePr>
        <p:xfrm>
          <a:off x="900076" y="2554482"/>
          <a:ext cx="8224710" cy="363973"/>
        </p:xfrm>
        <a:graphic>
          <a:graphicData uri="http://schemas.openxmlformats.org/drawingml/2006/table">
            <a:tbl>
              <a:tblPr firstRow="1" bandRow="1">
                <a:tableStyleId>{5C22544A-7EE6-4342-B048-85BDC9FD1C3A}</a:tableStyleId>
              </a:tblPr>
              <a:tblGrid>
                <a:gridCol w="1644942"/>
                <a:gridCol w="1644942"/>
                <a:gridCol w="1698858"/>
                <a:gridCol w="1584176"/>
                <a:gridCol w="1651792"/>
              </a:tblGrid>
              <a:tr h="363973">
                <a:tc>
                  <a:txBody>
                    <a:bodyPr/>
                    <a:lstStyle/>
                    <a:p>
                      <a:pPr algn="ctr"/>
                      <a:r>
                        <a:rPr lang="en-GB" sz="1200" b="0" smtClean="0">
                          <a:solidFill>
                            <a:schemeClr val="bg1"/>
                          </a:solidFill>
                          <a:latin typeface="Arial"/>
                        </a:rPr>
                        <a:t>1%</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1%</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1%</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2%</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smtClean="0">
                          <a:solidFill>
                            <a:schemeClr val="bg1"/>
                          </a:solidFill>
                          <a:latin typeface="Arial"/>
                        </a:rPr>
                        <a:t>1%</a:t>
                      </a:r>
                      <a:endParaRPr lang="en-GB" sz="1200" b="0" dirty="0" smtClean="0">
                        <a:solidFill>
                          <a:schemeClr val="bg1"/>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8" name="Ipsos Ribbon Rules" hidden="1"/>
          <p:cNvGraphicFramePr/>
          <p:nvPr>
            <p:extLst>
              <p:ext uri="{D42A27DB-BD31-4B8C-83A1-F6EECF244321}">
                <p14:modId xmlns:p14="http://schemas.microsoft.com/office/powerpoint/2010/main" val="353618926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8121352" y="6114201"/>
            <a:ext cx="1648617" cy="123111"/>
          </a:xfrm>
          <a:prstGeom prst="rect">
            <a:avLst/>
          </a:prstGeom>
          <a:noFill/>
        </p:spPr>
        <p:txBody>
          <a:bodyPr wrap="square" lIns="0" tIns="0" rIns="0" bIns="0" rtlCol="0">
            <a:spAutoFit/>
          </a:bodyPr>
          <a:lstStyle/>
          <a:p>
            <a:pPr lvl="0" algn="l"/>
            <a:r>
              <a:rPr lang="en-GB" sz="800" kern="0" dirty="0" smtClean="0">
                <a:solidFill>
                  <a:srgbClr val="FFFFFF"/>
                </a:solidFill>
              </a:rPr>
              <a:t>%Poor = %Very </a:t>
            </a:r>
            <a:r>
              <a:rPr lang="en-GB" sz="800" kern="0" dirty="0">
                <a:solidFill>
                  <a:srgbClr val="FFFFFF"/>
                </a:solidFill>
              </a:rPr>
              <a:t>poor + </a:t>
            </a:r>
            <a:r>
              <a:rPr lang="en-GB" sz="800" kern="0" dirty="0" smtClean="0">
                <a:solidFill>
                  <a:srgbClr val="FFFFFF"/>
                </a:solidFill>
              </a:rPr>
              <a:t>%Poor</a:t>
            </a:r>
            <a:endParaRPr lang="en-GB" sz="1800" dirty="0" smtClean="0"/>
          </a:p>
        </p:txBody>
      </p:sp>
    </p:spTree>
    <p:extLst>
      <p:ext uri="{BB962C8B-B14F-4D97-AF65-F5344CB8AC3E}">
        <p14:creationId xmlns:p14="http://schemas.microsoft.com/office/powerpoint/2010/main" val="280662146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_b4bca25917fdf669"/>
          <p:cNvGraphicFramePr/>
          <p:nvPr>
            <p:extLst>
              <p:ext uri="{D42A27DB-BD31-4B8C-83A1-F6EECF244321}">
                <p14:modId xmlns:p14="http://schemas.microsoft.com/office/powerpoint/2010/main" val="728093602"/>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Confidence and trust in the nurse</a:t>
            </a:r>
            <a:endParaRPr lang="en-GB" dirty="0"/>
          </a:p>
        </p:txBody>
      </p:sp>
      <p:graphicFrame>
        <p:nvGraphicFramePr>
          <p:cNvPr id="21" name="D_544e0c4d636cb440"/>
          <p:cNvGraphicFramePr>
            <a:graphicFrameLocks/>
          </p:cNvGraphicFramePr>
          <p:nvPr>
            <p:extLst>
              <p:ext uri="{D42A27DB-BD31-4B8C-83A1-F6EECF244321}">
                <p14:modId xmlns:p14="http://schemas.microsoft.com/office/powerpoint/2010/main" val="1365085802"/>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29" name="Rectangle 28"/>
          <p:cNvSpPr/>
          <p:nvPr/>
        </p:nvSpPr>
        <p:spPr bwMode="auto">
          <a:xfrm>
            <a:off x="20096" y="1121083"/>
            <a:ext cx="9325392"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a:solidFill>
                  <a:schemeClr val="bg1"/>
                </a:solidFill>
              </a:rPr>
              <a:t>nurse</a:t>
            </a:r>
            <a:r>
              <a:rPr lang="en-GB" sz="1600" b="1" dirty="0">
                <a:solidFill>
                  <a:schemeClr val="bg1"/>
                </a:solidFill>
              </a:rPr>
              <a:t> you saw or spoke </a:t>
            </a:r>
            <a:r>
              <a:rPr lang="en-GB" sz="1600" b="1" dirty="0" smtClean="0">
                <a:solidFill>
                  <a:schemeClr val="bg1"/>
                </a:solidFill>
              </a:rPr>
              <a:t>to?</a:t>
            </a:r>
            <a:endParaRPr lang="en-GB" sz="1600" b="1" dirty="0">
              <a:solidFill>
                <a:schemeClr val="bg1"/>
              </a:solidFill>
            </a:endParaRPr>
          </a:p>
        </p:txBody>
      </p:sp>
      <p:sp>
        <p:nvSpPr>
          <p:cNvPr id="32" name="Rectangle 31"/>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4078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Yes</a:t>
            </a:r>
          </a:p>
        </p:txBody>
      </p:sp>
      <p:sp>
        <p:nvSpPr>
          <p:cNvPr id="36" name="TextBox 35"/>
          <p:cNvSpPr txBox="1"/>
          <p:nvPr/>
        </p:nvSpPr>
        <p:spPr>
          <a:xfrm>
            <a:off x="5745088" y="44078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Yes</a:t>
            </a:r>
          </a:p>
        </p:txBody>
      </p:sp>
      <p:sp>
        <p:nvSpPr>
          <p:cNvPr id="44" name="TextBox 43"/>
          <p:cNvSpPr txBox="1"/>
          <p:nvPr/>
        </p:nvSpPr>
        <p:spPr>
          <a:xfrm>
            <a:off x="4118669" y="1671914"/>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5" name="TextBox 44"/>
          <p:cNvSpPr txBox="1"/>
          <p:nvPr/>
        </p:nvSpPr>
        <p:spPr>
          <a:xfrm>
            <a:off x="7604989" y="17104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0" name="D_6795289bb18bf130"/>
          <p:cNvGraphicFramePr>
            <a:graphicFrameLocks noGrp="1"/>
          </p:cNvGraphicFramePr>
          <p:nvPr>
            <p:extLst>
              <p:ext uri="{D42A27DB-BD31-4B8C-83A1-F6EECF244321}">
                <p14:modId xmlns:p14="http://schemas.microsoft.com/office/powerpoint/2010/main" val="1316224458"/>
              </p:ext>
            </p:extLst>
          </p:nvPr>
        </p:nvGraphicFramePr>
        <p:xfrm>
          <a:off x="7538165"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84%</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1" name="D_f969f30c46211840"/>
          <p:cNvGraphicFramePr>
            <a:graphicFrameLocks noGrp="1"/>
          </p:cNvGraphicFramePr>
          <p:nvPr>
            <p:extLst>
              <p:ext uri="{D42A27DB-BD31-4B8C-83A1-F6EECF244321}">
                <p14:modId xmlns:p14="http://schemas.microsoft.com/office/powerpoint/2010/main" val="548902696"/>
              </p:ext>
            </p:extLst>
          </p:nvPr>
        </p:nvGraphicFramePr>
        <p:xfrm>
          <a:off x="7538165"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3%</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2" name="TextBox 51"/>
          <p:cNvSpPr txBox="1"/>
          <p:nvPr/>
        </p:nvSpPr>
        <p:spPr>
          <a:xfrm>
            <a:off x="7857017" y="2593479"/>
            <a:ext cx="1368152" cy="184666"/>
          </a:xfrm>
          <a:prstGeom prst="rect">
            <a:avLst/>
          </a:prstGeom>
          <a:noFill/>
          <a:effectLst/>
        </p:spPr>
        <p:txBody>
          <a:bodyPr wrap="square" lIns="0" tIns="0" rIns="0" bIns="0" rtlCol="0">
            <a:spAutoFit/>
          </a:bodyPr>
          <a:lstStyle/>
          <a:p>
            <a:pPr algn="ctr"/>
            <a:r>
              <a:rPr lang="en-GB" dirty="0" smtClean="0"/>
              <a:t>Yes</a:t>
            </a:r>
          </a:p>
        </p:txBody>
      </p:sp>
      <p:sp>
        <p:nvSpPr>
          <p:cNvPr id="53" name="TextBox 52"/>
          <p:cNvSpPr txBox="1"/>
          <p:nvPr/>
        </p:nvSpPr>
        <p:spPr>
          <a:xfrm>
            <a:off x="7857017" y="3654549"/>
            <a:ext cx="1368152" cy="184666"/>
          </a:xfrm>
          <a:prstGeom prst="rect">
            <a:avLst/>
          </a:prstGeom>
          <a:noFill/>
          <a:effectLst/>
        </p:spPr>
        <p:txBody>
          <a:bodyPr wrap="square" lIns="0" tIns="0" rIns="0" bIns="0" rtlCol="0">
            <a:spAutoFit/>
          </a:bodyPr>
          <a:lstStyle/>
          <a:p>
            <a:pPr algn="ctr"/>
            <a:r>
              <a:rPr lang="en-GB" dirty="0" smtClean="0"/>
              <a:t>No</a:t>
            </a:r>
          </a:p>
        </p:txBody>
      </p:sp>
      <p:graphicFrame>
        <p:nvGraphicFramePr>
          <p:cNvPr id="30" name="Ipsos Ribbon Rules" hidden="1"/>
          <p:cNvGraphicFramePr/>
          <p:nvPr>
            <p:extLst>
              <p:ext uri="{D42A27DB-BD31-4B8C-83A1-F6EECF244321}">
                <p14:modId xmlns:p14="http://schemas.microsoft.com/office/powerpoint/2010/main" val="230818194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D_f6ac5c1e77d777b0"/>
          <p:cNvGraphicFramePr/>
          <p:nvPr>
            <p:extLst>
              <p:ext uri="{D42A27DB-BD31-4B8C-83A1-F6EECF244321}">
                <p14:modId xmlns:p14="http://schemas.microsoft.com/office/powerpoint/2010/main" val="3698448317"/>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D_b7520e45742aa3da"/>
          <p:cNvGraphicFramePr/>
          <p:nvPr>
            <p:extLst>
              <p:ext uri="{D42A27DB-BD31-4B8C-83A1-F6EECF244321}">
                <p14:modId xmlns:p14="http://schemas.microsoft.com/office/powerpoint/2010/main" val="2830804167"/>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D_a40ed7ae586eb810"/>
          <p:cNvGraphicFramePr/>
          <p:nvPr>
            <p:extLst>
              <p:ext uri="{D42A27DB-BD31-4B8C-83A1-F6EECF244321}">
                <p14:modId xmlns:p14="http://schemas.microsoft.com/office/powerpoint/2010/main" val="3517031740"/>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7" name="D_4c350f79585cf720"/>
          <p:cNvGraphicFramePr/>
          <p:nvPr>
            <p:extLst>
              <p:ext uri="{D42A27DB-BD31-4B8C-83A1-F6EECF244321}">
                <p14:modId xmlns:p14="http://schemas.microsoft.com/office/powerpoint/2010/main" val="407783472"/>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4f026b6ddda19f29" hidden="1"/>
          <p:cNvGraphicFramePr/>
          <p:nvPr>
            <p:extLst>
              <p:ext uri="{D42A27DB-BD31-4B8C-83A1-F6EECF244321}">
                <p14:modId xmlns:p14="http://schemas.microsoft.com/office/powerpoint/2010/main" val="3255662053"/>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D_c795ae8af12d4721" hidden="1"/>
          <p:cNvGraphicFramePr/>
          <p:nvPr>
            <p:extLst>
              <p:ext uri="{D42A27DB-BD31-4B8C-83A1-F6EECF244321}">
                <p14:modId xmlns:p14="http://schemas.microsoft.com/office/powerpoint/2010/main" val="482531681"/>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D_4f026b6ddda19f29_CalcTable"/>
          <p:cNvGraphicFramePr>
            <a:graphicFrameLocks noGrp="1"/>
          </p:cNvGraphicFramePr>
          <p:nvPr>
            <p:extLst>
              <p:ext uri="{D42A27DB-BD31-4B8C-83A1-F6EECF244321}">
                <p14:modId xmlns:p14="http://schemas.microsoft.com/office/powerpoint/2010/main" val="2485902650"/>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42%</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95%</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0" name="D_c795ae8af12d4721_CalcTable"/>
          <p:cNvGraphicFramePr>
            <a:graphicFrameLocks noGrp="1"/>
          </p:cNvGraphicFramePr>
          <p:nvPr>
            <p:extLst>
              <p:ext uri="{D42A27DB-BD31-4B8C-83A1-F6EECF244321}">
                <p14:modId xmlns:p14="http://schemas.microsoft.com/office/powerpoint/2010/main" val="2790235313"/>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8" name="TextBox 37"/>
          <p:cNvSpPr txBox="1"/>
          <p:nvPr/>
        </p:nvSpPr>
        <p:spPr>
          <a:xfrm>
            <a:off x="7587888" y="6128391"/>
            <a:ext cx="2340260"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a:t>
            </a:r>
            <a:r>
              <a:rPr lang="en-GB" sz="800" kern="0" dirty="0" smtClean="0">
                <a:solidFill>
                  <a:srgbClr val="FFFFFF"/>
                </a:solidFill>
              </a:rPr>
              <a:t>%Yes</a:t>
            </a:r>
            <a:r>
              <a:rPr lang="en-GB" sz="800" kern="0" dirty="0">
                <a:solidFill>
                  <a:srgbClr val="FFFFFF"/>
                </a:solidFill>
              </a:rPr>
              <a:t>, to some extent </a:t>
            </a:r>
            <a:endParaRPr lang="en-GB" sz="1800" dirty="0" smtClean="0"/>
          </a:p>
        </p:txBody>
      </p:sp>
      <p:sp>
        <p:nvSpPr>
          <p:cNvPr id="65" name="TextBox 64"/>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74" name="Straight Connector 73"/>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9" name="TextBox 38"/>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1" name="TextBox 40"/>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2" name="TextBox 41"/>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48" name="D_4741a27afe0f0b4d_CalcTable"/>
          <p:cNvGraphicFramePr>
            <a:graphicFrameLocks noGrp="1"/>
          </p:cNvGraphicFramePr>
          <p:nvPr>
            <p:extLst>
              <p:ext uri="{D42A27DB-BD31-4B8C-83A1-F6EECF244321}">
                <p14:modId xmlns:p14="http://schemas.microsoft.com/office/powerpoint/2010/main" val="1971385634"/>
              </p:ext>
            </p:extLst>
          </p:nvPr>
        </p:nvGraphicFramePr>
        <p:xfrm>
          <a:off x="-7794" y="6039944"/>
          <a:ext cx="7535645" cy="335280"/>
        </p:xfrm>
        <a:graphic>
          <a:graphicData uri="http://schemas.openxmlformats.org/drawingml/2006/table">
            <a:tbl>
              <a:tblPr firstRow="1" bandRow="1">
                <a:tableStyleId>{5C22544A-7EE6-4342-B048-85BDC9FD1C3A}</a:tableStyleId>
              </a:tblPr>
              <a:tblGrid>
                <a:gridCol w="7535645"/>
              </a:tblGrid>
              <a:tr h="275796">
                <a:tc>
                  <a:txBody>
                    <a:bodyPr/>
                    <a:lstStyle/>
                    <a:p>
                      <a:pPr marL="0" indent="0">
                        <a:buNone/>
                      </a:pPr>
                      <a:r>
                        <a:rPr lang="en-GB" sz="800" b="0" smtClean="0">
                          <a:solidFill>
                            <a:schemeClr val="bg1"/>
                          </a:solidFill>
                        </a:rPr>
                        <a:t>Base: All those completing a questionnaire: National (796,042); CCG 2016 (6,447); CCG 2015 (6,864); CCG 2013 (7,153) Practice bases range from 44 to 129; CCG bases range from 1,375 to 6,447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9" name="D_4741a27afe0f0b4d" hidden="1"/>
          <p:cNvGraphicFramePr/>
          <p:nvPr>
            <p:extLst>
              <p:ext uri="{D42A27DB-BD31-4B8C-83A1-F6EECF244321}">
                <p14:modId xmlns:p14="http://schemas.microsoft.com/office/powerpoint/2010/main" val="527824931"/>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37699764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658199" cy="764704"/>
          </a:xfrm>
        </p:spPr>
        <p:txBody>
          <a:bodyPr/>
          <a:lstStyle/>
          <a:p>
            <a:r>
              <a:rPr lang="en-GB" sz="2000" dirty="0" smtClean="0"/>
              <a:t>Confidence and trust in the nurse:</a:t>
            </a:r>
            <a:br>
              <a:rPr lang="en-GB" sz="2000" dirty="0" smtClean="0"/>
            </a:br>
            <a:r>
              <a:rPr lang="en-GB" sz="2000" dirty="0" smtClean="0"/>
              <a:t>how the CCG’s practices </a:t>
            </a:r>
            <a:r>
              <a:rPr lang="en-GB" sz="2000" dirty="0"/>
              <a:t>compare</a:t>
            </a:r>
          </a:p>
        </p:txBody>
      </p:sp>
      <p:sp>
        <p:nvSpPr>
          <p:cNvPr id="50" name="Text Placeholder 49" hidden="1"/>
          <p:cNvSpPr>
            <a:spLocks noGrp="1"/>
          </p:cNvSpPr>
          <p:nvPr>
            <p:ph type="body" sz="quarter" idx="12"/>
          </p:nvPr>
        </p:nvSpPr>
        <p:spPr>
          <a:xfrm>
            <a:off x="128464" y="6093296"/>
            <a:ext cx="7515249"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87399"/>
            <a:ext cx="5155579"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they have trust and confidence in their nurse</a:t>
            </a:r>
            <a:endParaRPr lang="en-GB" sz="2000" b="1" i="1" dirty="0">
              <a:solidFill>
                <a:schemeClr val="tx1">
                  <a:lumMod val="75000"/>
                  <a:lumOff val="25000"/>
                </a:schemeClr>
              </a:solidFill>
            </a:endParaRPr>
          </a:p>
        </p:txBody>
      </p:sp>
      <p:grpSp>
        <p:nvGrpSpPr>
          <p:cNvPr id="17" name="Group 16"/>
          <p:cNvGrpSpPr/>
          <p:nvPr/>
        </p:nvGrpSpPr>
        <p:grpSpPr>
          <a:xfrm>
            <a:off x="5139563" y="1648900"/>
            <a:ext cx="3226244" cy="138500"/>
            <a:chOff x="4339208" y="1526076"/>
            <a:chExt cx="3226244"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7" name="Rectangle 26"/>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smtClean="0">
                <a:solidFill>
                  <a:schemeClr val="bg1"/>
                </a:solidFill>
              </a:rPr>
              <a:t>nurse</a:t>
            </a:r>
            <a:r>
              <a:rPr lang="en-GB" sz="1600" b="1" dirty="0" smtClean="0">
                <a:solidFill>
                  <a:schemeClr val="bg1"/>
                </a:solidFill>
              </a:rPr>
              <a:t> you </a:t>
            </a:r>
            <a:r>
              <a:rPr lang="en-GB" sz="1600" b="1" dirty="0">
                <a:solidFill>
                  <a:schemeClr val="bg1"/>
                </a:solidFill>
              </a:rPr>
              <a:t>saw or spoke to?</a:t>
            </a:r>
          </a:p>
        </p:txBody>
      </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3" name="D_e68500745f899554_CalcTable"/>
          <p:cNvGraphicFramePr>
            <a:graphicFrameLocks noGrp="1"/>
          </p:cNvGraphicFramePr>
          <p:nvPr>
            <p:extLst>
              <p:ext uri="{D42A27DB-BD31-4B8C-83A1-F6EECF244321}">
                <p14:modId xmlns:p14="http://schemas.microsoft.com/office/powerpoint/2010/main" val="3402518786"/>
              </p:ext>
            </p:extLst>
          </p:nvPr>
        </p:nvGraphicFramePr>
        <p:xfrm>
          <a:off x="155069" y="6089104"/>
          <a:ext cx="7192029" cy="213360"/>
        </p:xfrm>
        <a:graphic>
          <a:graphicData uri="http://schemas.openxmlformats.org/drawingml/2006/table">
            <a:tbl>
              <a:tblPr firstRow="1" bandRow="1">
                <a:tableStyleId>{5C22544A-7EE6-4342-B048-85BDC9FD1C3A}</a:tableStyleId>
              </a:tblPr>
              <a:tblGrid>
                <a:gridCol w="7192029"/>
              </a:tblGrid>
              <a:tr h="175721">
                <a:tc>
                  <a:txBody>
                    <a:bodyPr/>
                    <a:lstStyle/>
                    <a:p>
                      <a:pPr marL="0" indent="0">
                        <a:buNone/>
                      </a:pPr>
                      <a:r>
                        <a:rPr lang="en-GB" sz="800" b="0" smtClean="0">
                          <a:solidFill>
                            <a:schemeClr val="bg1"/>
                          </a:solidFill>
                        </a:rPr>
                        <a:t>Base: All those completing a questionnaire: National (796,042); CCG (6,447); Practice bases range from 44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3" name="D_319d2abb973d2845"/>
          <p:cNvGraphicFramePr/>
          <p:nvPr>
            <p:extLst>
              <p:ext uri="{D42A27DB-BD31-4B8C-83A1-F6EECF244321}">
                <p14:modId xmlns:p14="http://schemas.microsoft.com/office/powerpoint/2010/main" val="1329769052"/>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7437276" y="6128391"/>
            <a:ext cx="2340260"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 </a:t>
            </a:r>
            <a:r>
              <a:rPr lang="en-GB" sz="800" kern="0" dirty="0" smtClean="0">
                <a:solidFill>
                  <a:srgbClr val="FFFFFF"/>
                </a:solidFill>
              </a:rPr>
              <a:t>Yes</a:t>
            </a:r>
            <a:r>
              <a:rPr lang="en-GB" sz="800" kern="0" dirty="0">
                <a:solidFill>
                  <a:srgbClr val="FFFFFF"/>
                </a:solidFill>
              </a:rPr>
              <a:t>, to some extent </a:t>
            </a:r>
            <a:endParaRPr lang="en-GB" sz="1800" dirty="0" smtClean="0"/>
          </a:p>
        </p:txBody>
      </p:sp>
      <p:graphicFrame>
        <p:nvGraphicFramePr>
          <p:cNvPr id="18" name="D_e68500745f899554" hidden="1"/>
          <p:cNvGraphicFramePr/>
          <p:nvPr>
            <p:extLst>
              <p:ext uri="{D42A27DB-BD31-4B8C-83A1-F6EECF244321}">
                <p14:modId xmlns:p14="http://schemas.microsoft.com/office/powerpoint/2010/main" val="2184399691"/>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546690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658199" cy="764704"/>
          </a:xfrm>
        </p:spPr>
        <p:txBody>
          <a:bodyPr/>
          <a:lstStyle/>
          <a:p>
            <a:r>
              <a:rPr lang="en-GB" sz="2000" dirty="0" smtClean="0"/>
              <a:t>Confidence and trust in the nurse:</a:t>
            </a:r>
            <a:br>
              <a:rPr lang="en-GB" sz="2000" dirty="0" smtClean="0"/>
            </a:br>
            <a:r>
              <a:rPr lang="en-GB" sz="2000" dirty="0" smtClean="0"/>
              <a:t>how the CCG’s practices </a:t>
            </a:r>
            <a:r>
              <a:rPr lang="en-GB" sz="2000" dirty="0"/>
              <a:t>compare</a:t>
            </a:r>
          </a:p>
        </p:txBody>
      </p:sp>
      <p:sp>
        <p:nvSpPr>
          <p:cNvPr id="50" name="Text Placeholder 49" hidden="1"/>
          <p:cNvSpPr>
            <a:spLocks noGrp="1"/>
          </p:cNvSpPr>
          <p:nvPr>
            <p:ph type="body" sz="quarter" idx="12"/>
          </p:nvPr>
        </p:nvSpPr>
        <p:spPr>
          <a:xfrm>
            <a:off x="128464" y="6093296"/>
            <a:ext cx="7515249"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r>
              <a:rPr lang="en-GB" dirty="0" smtClean="0">
                <a:solidFill>
                  <a:schemeClr val="accent5">
                    <a:lumMod val="60000"/>
                    <a:lumOff val="40000"/>
                  </a:schemeClr>
                </a:solidFill>
              </a:rPr>
              <a:t>	</a:t>
            </a:r>
            <a:endParaRPr lang="en-GB" dirty="0" smtClean="0"/>
          </a:p>
        </p:txBody>
      </p:sp>
      <p:sp>
        <p:nvSpPr>
          <p:cNvPr id="40" name="Rectangle 39"/>
          <p:cNvSpPr/>
          <p:nvPr/>
        </p:nvSpPr>
        <p:spPr>
          <a:xfrm>
            <a:off x="49979" y="1787399"/>
            <a:ext cx="5155579"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a:t>
            </a:r>
            <a:r>
              <a:rPr lang="en-GB" sz="1050" b="1" i="1" dirty="0" smtClean="0">
                <a:solidFill>
                  <a:schemeClr val="tx1">
                    <a:lumMod val="75000"/>
                    <a:lumOff val="25000"/>
                  </a:schemeClr>
                </a:solidFill>
              </a:rPr>
              <a:t>they have trust and confidence in their nurse</a:t>
            </a:r>
            <a:endParaRPr lang="en-GB" sz="2000" b="1" i="1" dirty="0">
              <a:solidFill>
                <a:schemeClr val="tx1">
                  <a:lumMod val="75000"/>
                  <a:lumOff val="25000"/>
                </a:schemeClr>
              </a:solidFill>
            </a:endParaRPr>
          </a:p>
        </p:txBody>
      </p:sp>
      <p:grpSp>
        <p:nvGrpSpPr>
          <p:cNvPr id="17" name="Group 16"/>
          <p:cNvGrpSpPr/>
          <p:nvPr/>
        </p:nvGrpSpPr>
        <p:grpSpPr>
          <a:xfrm>
            <a:off x="5139563" y="1648900"/>
            <a:ext cx="3226244" cy="138500"/>
            <a:chOff x="4339208" y="1526076"/>
            <a:chExt cx="3226244" cy="138500"/>
          </a:xfrm>
        </p:grpSpPr>
        <p:sp>
          <p:nvSpPr>
            <p:cNvPr id="19"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0"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2"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27" name="Rectangle 26"/>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Did you have confidence </a:t>
            </a:r>
            <a:r>
              <a:rPr lang="en-GB" sz="1600" b="1" dirty="0" smtClean="0">
                <a:solidFill>
                  <a:schemeClr val="bg1"/>
                </a:solidFill>
              </a:rPr>
              <a:t>and trust </a:t>
            </a:r>
            <a:r>
              <a:rPr lang="en-GB" sz="1600" b="1" dirty="0">
                <a:solidFill>
                  <a:schemeClr val="bg1"/>
                </a:solidFill>
              </a:rPr>
              <a:t>in the </a:t>
            </a:r>
            <a:r>
              <a:rPr lang="en-GB" sz="1600" b="1" u="sng" dirty="0" smtClean="0">
                <a:solidFill>
                  <a:schemeClr val="bg1"/>
                </a:solidFill>
              </a:rPr>
              <a:t>nurse</a:t>
            </a:r>
            <a:r>
              <a:rPr lang="en-GB" sz="1600" b="1" dirty="0" smtClean="0">
                <a:solidFill>
                  <a:schemeClr val="bg1"/>
                </a:solidFill>
              </a:rPr>
              <a:t> you </a:t>
            </a:r>
            <a:r>
              <a:rPr lang="en-GB" sz="1600" b="1" dirty="0">
                <a:solidFill>
                  <a:schemeClr val="bg1"/>
                </a:solidFill>
              </a:rPr>
              <a:t>saw or spoke to?</a:t>
            </a:r>
          </a:p>
        </p:txBody>
      </p:sp>
      <p:sp>
        <p:nvSpPr>
          <p:cNvPr id="26" name="Rectangle 25"/>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30" name="Oval 29"/>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3" name="D_e68500745f899554_CalcTable"/>
          <p:cNvGraphicFramePr>
            <a:graphicFrameLocks noGrp="1"/>
          </p:cNvGraphicFramePr>
          <p:nvPr>
            <p:extLst>
              <p:ext uri="{D42A27DB-BD31-4B8C-83A1-F6EECF244321}">
                <p14:modId xmlns:p14="http://schemas.microsoft.com/office/powerpoint/2010/main" val="763521316"/>
              </p:ext>
            </p:extLst>
          </p:nvPr>
        </p:nvGraphicFramePr>
        <p:xfrm>
          <a:off x="155069" y="6089104"/>
          <a:ext cx="7192029" cy="213360"/>
        </p:xfrm>
        <a:graphic>
          <a:graphicData uri="http://schemas.openxmlformats.org/drawingml/2006/table">
            <a:tbl>
              <a:tblPr firstRow="1" bandRow="1">
                <a:tableStyleId>{5C22544A-7EE6-4342-B048-85BDC9FD1C3A}</a:tableStyleId>
              </a:tblPr>
              <a:tblGrid>
                <a:gridCol w="7192029"/>
              </a:tblGrid>
              <a:tr h="175721">
                <a:tc>
                  <a:txBody>
                    <a:bodyPr/>
                    <a:lstStyle/>
                    <a:p>
                      <a:pPr marL="0" indent="0">
                        <a:buNone/>
                      </a:pPr>
                      <a:r>
                        <a:rPr lang="en-GB" sz="800" b="0" smtClean="0">
                          <a:solidFill>
                            <a:schemeClr val="bg1"/>
                          </a:solidFill>
                        </a:rPr>
                        <a:t>Base: All those completing a questionnaire: National (796,042); CCG (6,447); Practice bases range from 44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3" name="D_319d2abb973d2845"/>
          <p:cNvGraphicFramePr/>
          <p:nvPr>
            <p:extLst>
              <p:ext uri="{D42A27DB-BD31-4B8C-83A1-F6EECF244321}">
                <p14:modId xmlns:p14="http://schemas.microsoft.com/office/powerpoint/2010/main" val="2803682678"/>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7437276" y="6128391"/>
            <a:ext cx="2340260" cy="123111"/>
          </a:xfrm>
          <a:prstGeom prst="rect">
            <a:avLst/>
          </a:prstGeom>
          <a:noFill/>
        </p:spPr>
        <p:txBody>
          <a:bodyPr wrap="square" lIns="0" tIns="0" rIns="0" bIns="0" rtlCol="0">
            <a:spAutoFit/>
          </a:bodyPr>
          <a:lstStyle/>
          <a:p>
            <a:pPr lvl="0" algn="l"/>
            <a:r>
              <a:rPr lang="en-GB" sz="800" kern="0" dirty="0">
                <a:solidFill>
                  <a:srgbClr val="FFFFFF"/>
                </a:solidFill>
              </a:rPr>
              <a:t>%Yes = </a:t>
            </a:r>
            <a:r>
              <a:rPr lang="en-GB" sz="800" kern="0" dirty="0" smtClean="0">
                <a:solidFill>
                  <a:srgbClr val="FFFFFF"/>
                </a:solidFill>
              </a:rPr>
              <a:t>%Yes</a:t>
            </a:r>
            <a:r>
              <a:rPr lang="en-GB" sz="800" kern="0" dirty="0">
                <a:solidFill>
                  <a:srgbClr val="FFFFFF"/>
                </a:solidFill>
              </a:rPr>
              <a:t>, definitely + % </a:t>
            </a:r>
            <a:r>
              <a:rPr lang="en-GB" sz="800" kern="0" dirty="0" smtClean="0">
                <a:solidFill>
                  <a:srgbClr val="FFFFFF"/>
                </a:solidFill>
              </a:rPr>
              <a:t>Yes</a:t>
            </a:r>
            <a:r>
              <a:rPr lang="en-GB" sz="800" kern="0" dirty="0">
                <a:solidFill>
                  <a:srgbClr val="FFFFFF"/>
                </a:solidFill>
              </a:rPr>
              <a:t>, to some extent </a:t>
            </a:r>
            <a:endParaRPr lang="en-GB" sz="1800" dirty="0" smtClean="0"/>
          </a:p>
        </p:txBody>
      </p:sp>
      <p:graphicFrame>
        <p:nvGraphicFramePr>
          <p:cNvPr id="18" name="D_e68500745f899554" hidden="1"/>
          <p:cNvGraphicFramePr/>
          <p:nvPr>
            <p:extLst>
              <p:ext uri="{D42A27DB-BD31-4B8C-83A1-F6EECF244321}">
                <p14:modId xmlns:p14="http://schemas.microsoft.com/office/powerpoint/2010/main" val="611018168"/>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556296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2842483"/>
            <a:ext cx="6768752" cy="1107996"/>
          </a:xfrm>
        </p:spPr>
        <p:txBody>
          <a:bodyPr/>
          <a:lstStyle/>
          <a:p>
            <a:r>
              <a:rPr lang="en-GB" sz="3600" dirty="0" smtClean="0"/>
              <a:t>Satisfaction with the practice’s opening hours</a:t>
            </a:r>
          </a:p>
        </p:txBody>
      </p:sp>
    </p:spTree>
    <p:extLst>
      <p:ext uri="{BB962C8B-B14F-4D97-AF65-F5344CB8AC3E}">
        <p14:creationId xmlns:p14="http://schemas.microsoft.com/office/powerpoint/2010/main" val="50063756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_f29aa3d35573e7af"/>
          <p:cNvGraphicFramePr/>
          <p:nvPr>
            <p:extLst>
              <p:ext uri="{D42A27DB-BD31-4B8C-83A1-F6EECF244321}">
                <p14:modId xmlns:p14="http://schemas.microsoft.com/office/powerpoint/2010/main" val="2379990782"/>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Satisfaction with opening hours</a:t>
            </a:r>
          </a:p>
        </p:txBody>
      </p:sp>
      <p:graphicFrame>
        <p:nvGraphicFramePr>
          <p:cNvPr id="21" name="D_972dda2d9bf6eb23"/>
          <p:cNvGraphicFramePr>
            <a:graphicFrameLocks/>
          </p:cNvGraphicFramePr>
          <p:nvPr>
            <p:extLst>
              <p:ext uri="{D42A27DB-BD31-4B8C-83A1-F6EECF244321}">
                <p14:modId xmlns:p14="http://schemas.microsoft.com/office/powerpoint/2010/main" val="2929120409"/>
              </p:ext>
            </p:extLst>
          </p:nvPr>
        </p:nvGraphicFramePr>
        <p:xfrm>
          <a:off x="3015442" y="1586861"/>
          <a:ext cx="4345316" cy="3138284"/>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29" name="Rectangle 28"/>
          <p:cNvSpPr/>
          <p:nvPr/>
        </p:nvSpPr>
        <p:spPr bwMode="auto">
          <a:xfrm>
            <a:off x="20096" y="1121083"/>
            <a:ext cx="9253384"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satisfied are you with the hours that your GP surgery is open?</a:t>
            </a:r>
          </a:p>
        </p:txBody>
      </p:sp>
      <p:sp>
        <p:nvSpPr>
          <p:cNvPr id="15" name="Rectangle 14"/>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8" name="TextBox 17"/>
          <p:cNvSpPr txBox="1"/>
          <p:nvPr/>
        </p:nvSpPr>
        <p:spPr>
          <a:xfrm>
            <a:off x="1082120"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a:t>
            </a:r>
            <a:r>
              <a:rPr lang="en-GB" sz="1100" dirty="0">
                <a:solidFill>
                  <a:schemeClr val="bg1"/>
                </a:solidFill>
              </a:rPr>
              <a:t>- </a:t>
            </a:r>
            <a:r>
              <a:rPr lang="en-GB" sz="1100" dirty="0" smtClean="0">
                <a:solidFill>
                  <a:schemeClr val="bg1"/>
                </a:solidFill>
              </a:rPr>
              <a:t>% </a:t>
            </a:r>
            <a:r>
              <a:rPr lang="en-GB" sz="1100" b="1" dirty="0" smtClean="0">
                <a:solidFill>
                  <a:schemeClr val="bg1"/>
                </a:solidFill>
              </a:rPr>
              <a:t>Satisfied</a:t>
            </a:r>
          </a:p>
        </p:txBody>
      </p:sp>
      <p:sp>
        <p:nvSpPr>
          <p:cNvPr id="19" name="TextBox 18"/>
          <p:cNvSpPr txBox="1"/>
          <p:nvPr/>
        </p:nvSpPr>
        <p:spPr>
          <a:xfrm>
            <a:off x="5745088" y="4382475"/>
            <a:ext cx="3384376" cy="255418"/>
          </a:xfrm>
          <a:prstGeom prst="rect">
            <a:avLst/>
          </a:prstGeom>
          <a:solidFill>
            <a:schemeClr val="accent2"/>
          </a:solidFill>
        </p:spPr>
        <p:txBody>
          <a:bodyPr wrap="square" lIns="72000" tIns="72000" rIns="72000" bIns="72000" rtlCol="0" anchor="ctr">
            <a:noAutofit/>
          </a:bodyPr>
          <a:lstStyle/>
          <a:p>
            <a:pPr algn="l"/>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Satisfied</a:t>
            </a:r>
          </a:p>
        </p:txBody>
      </p:sp>
      <p:sp>
        <p:nvSpPr>
          <p:cNvPr id="38" name="TextBox 37"/>
          <p:cNvSpPr txBox="1"/>
          <p:nvPr/>
        </p:nvSpPr>
        <p:spPr>
          <a:xfrm>
            <a:off x="4146619" y="167992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39" name="TextBox 38"/>
          <p:cNvSpPr txBox="1"/>
          <p:nvPr/>
        </p:nvSpPr>
        <p:spPr>
          <a:xfrm>
            <a:off x="7600896"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44" name="D_ad533dd1c0d6dba3"/>
          <p:cNvGraphicFramePr>
            <a:graphicFrameLocks noGrp="1"/>
          </p:cNvGraphicFramePr>
          <p:nvPr>
            <p:extLst>
              <p:ext uri="{D42A27DB-BD31-4B8C-83A1-F6EECF244321}">
                <p14:modId xmlns:p14="http://schemas.microsoft.com/office/powerpoint/2010/main" val="3685190737"/>
              </p:ext>
            </p:extLst>
          </p:nvPr>
        </p:nvGraphicFramePr>
        <p:xfrm>
          <a:off x="7534072"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75%</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5" name="D_ae59fafe5a5ba6a3"/>
          <p:cNvGraphicFramePr>
            <a:graphicFrameLocks noGrp="1"/>
          </p:cNvGraphicFramePr>
          <p:nvPr>
            <p:extLst>
              <p:ext uri="{D42A27DB-BD31-4B8C-83A1-F6EECF244321}">
                <p14:modId xmlns:p14="http://schemas.microsoft.com/office/powerpoint/2010/main" val="2333895723"/>
              </p:ext>
            </p:extLst>
          </p:nvPr>
        </p:nvGraphicFramePr>
        <p:xfrm>
          <a:off x="7534072"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10%</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6" name="TextBox 45"/>
          <p:cNvSpPr txBox="1"/>
          <p:nvPr/>
        </p:nvSpPr>
        <p:spPr>
          <a:xfrm>
            <a:off x="7852924" y="2593479"/>
            <a:ext cx="1368152" cy="184666"/>
          </a:xfrm>
          <a:prstGeom prst="rect">
            <a:avLst/>
          </a:prstGeom>
          <a:noFill/>
          <a:effectLst/>
        </p:spPr>
        <p:txBody>
          <a:bodyPr wrap="square" lIns="0" tIns="0" rIns="0" bIns="0" rtlCol="0">
            <a:spAutoFit/>
          </a:bodyPr>
          <a:lstStyle/>
          <a:p>
            <a:pPr algn="ctr"/>
            <a:r>
              <a:rPr lang="en-GB" dirty="0" smtClean="0"/>
              <a:t>Satisfied</a:t>
            </a:r>
          </a:p>
        </p:txBody>
      </p:sp>
      <p:sp>
        <p:nvSpPr>
          <p:cNvPr id="47" name="TextBox 46"/>
          <p:cNvSpPr txBox="1"/>
          <p:nvPr/>
        </p:nvSpPr>
        <p:spPr>
          <a:xfrm>
            <a:off x="7852924" y="3654549"/>
            <a:ext cx="1368152" cy="184666"/>
          </a:xfrm>
          <a:prstGeom prst="rect">
            <a:avLst/>
          </a:prstGeom>
          <a:noFill/>
          <a:effectLst/>
        </p:spPr>
        <p:txBody>
          <a:bodyPr wrap="square" lIns="0" tIns="0" rIns="0" bIns="0" rtlCol="0">
            <a:spAutoFit/>
          </a:bodyPr>
          <a:lstStyle/>
          <a:p>
            <a:pPr algn="ctr"/>
            <a:r>
              <a:rPr lang="en-GB" dirty="0" smtClean="0"/>
              <a:t>Dissatisfied</a:t>
            </a:r>
          </a:p>
        </p:txBody>
      </p:sp>
      <p:graphicFrame>
        <p:nvGraphicFramePr>
          <p:cNvPr id="30" name="Ipsos Ribbon Rules" hidden="1"/>
          <p:cNvGraphicFramePr/>
          <p:nvPr>
            <p:extLst>
              <p:ext uri="{D42A27DB-BD31-4B8C-83A1-F6EECF244321}">
                <p14:modId xmlns:p14="http://schemas.microsoft.com/office/powerpoint/2010/main" val="169447582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D_29f1f7f53d400347"/>
          <p:cNvGraphicFramePr/>
          <p:nvPr>
            <p:extLst>
              <p:ext uri="{D42A27DB-BD31-4B8C-83A1-F6EECF244321}">
                <p14:modId xmlns:p14="http://schemas.microsoft.com/office/powerpoint/2010/main" val="35288051"/>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D_859043edd420a76e"/>
          <p:cNvGraphicFramePr/>
          <p:nvPr>
            <p:extLst>
              <p:ext uri="{D42A27DB-BD31-4B8C-83A1-F6EECF244321}">
                <p14:modId xmlns:p14="http://schemas.microsoft.com/office/powerpoint/2010/main" val="4294084259"/>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0" name="D_0fbac108c474a87c"/>
          <p:cNvGraphicFramePr/>
          <p:nvPr>
            <p:extLst>
              <p:ext uri="{D42A27DB-BD31-4B8C-83A1-F6EECF244321}">
                <p14:modId xmlns:p14="http://schemas.microsoft.com/office/powerpoint/2010/main" val="2052452739"/>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D_bd91d9d6e1c56236"/>
          <p:cNvGraphicFramePr/>
          <p:nvPr>
            <p:extLst>
              <p:ext uri="{D42A27DB-BD31-4B8C-83A1-F6EECF244321}">
                <p14:modId xmlns:p14="http://schemas.microsoft.com/office/powerpoint/2010/main" val="3401799618"/>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D_3324b2f3adeda137" hidden="1"/>
          <p:cNvGraphicFramePr/>
          <p:nvPr>
            <p:extLst>
              <p:ext uri="{D42A27DB-BD31-4B8C-83A1-F6EECF244321}">
                <p14:modId xmlns:p14="http://schemas.microsoft.com/office/powerpoint/2010/main" val="3972286162"/>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D_ae0da4c871aac94e" hidden="1"/>
          <p:cNvGraphicFramePr/>
          <p:nvPr>
            <p:extLst>
              <p:ext uri="{D42A27DB-BD31-4B8C-83A1-F6EECF244321}">
                <p14:modId xmlns:p14="http://schemas.microsoft.com/office/powerpoint/2010/main" val="847472136"/>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D_3324b2f3adeda137_CalcTable"/>
          <p:cNvGraphicFramePr>
            <a:graphicFrameLocks noGrp="1"/>
          </p:cNvGraphicFramePr>
          <p:nvPr>
            <p:extLst>
              <p:ext uri="{D42A27DB-BD31-4B8C-83A1-F6EECF244321}">
                <p14:modId xmlns:p14="http://schemas.microsoft.com/office/powerpoint/2010/main" val="841778382"/>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60%</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96%</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2" name="D_ae0da4c871aac94e_CalcTable"/>
          <p:cNvGraphicFramePr>
            <a:graphicFrameLocks noGrp="1"/>
          </p:cNvGraphicFramePr>
          <p:nvPr>
            <p:extLst>
              <p:ext uri="{D42A27DB-BD31-4B8C-83A1-F6EECF244321}">
                <p14:modId xmlns:p14="http://schemas.microsoft.com/office/powerpoint/2010/main" val="3356212095"/>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3" name="TextBox 32"/>
          <p:cNvSpPr txBox="1"/>
          <p:nvPr/>
        </p:nvSpPr>
        <p:spPr>
          <a:xfrm>
            <a:off x="7273886" y="6093296"/>
            <a:ext cx="2864768" cy="603242"/>
          </a:xfrm>
          <a:prstGeom prst="rect">
            <a:avLst/>
          </a:prstGeom>
          <a:noFill/>
        </p:spPr>
        <p:txBody>
          <a:bodyPr wrap="square" lIns="0" tIns="0" rIns="0" bIns="0" rtlCol="0">
            <a:spAutoFit/>
          </a:bodyPr>
          <a:lstStyle/>
          <a:p>
            <a:pPr lvl="0" algn="l"/>
            <a:r>
              <a:rPr lang="en-GB" sz="800" dirty="0" smtClean="0">
                <a:solidFill>
                  <a:srgbClr val="FFFFFF"/>
                </a:solidFill>
              </a:rPr>
              <a:t>%Satisfied </a:t>
            </a:r>
            <a:r>
              <a:rPr lang="en-GB" sz="800" dirty="0">
                <a:solidFill>
                  <a:srgbClr val="FFFFFF"/>
                </a:solidFill>
              </a:rPr>
              <a:t>= </a:t>
            </a:r>
            <a:r>
              <a:rPr lang="en-GB" sz="800" dirty="0" smtClean="0">
                <a:solidFill>
                  <a:srgbClr val="FFFFFF"/>
                </a:solidFill>
              </a:rPr>
              <a:t>%Very </a:t>
            </a:r>
            <a:r>
              <a:rPr lang="en-GB" sz="800" dirty="0">
                <a:solidFill>
                  <a:srgbClr val="FFFFFF"/>
                </a:solidFill>
              </a:rPr>
              <a:t>satisfied + </a:t>
            </a:r>
            <a:r>
              <a:rPr lang="en-GB" sz="800" dirty="0" smtClean="0">
                <a:solidFill>
                  <a:srgbClr val="FFFFFF"/>
                </a:solidFill>
              </a:rPr>
              <a:t>%Fairly </a:t>
            </a:r>
            <a:r>
              <a:rPr lang="en-GB" sz="800" dirty="0">
                <a:solidFill>
                  <a:srgbClr val="FFFFFF"/>
                </a:solidFill>
              </a:rPr>
              <a:t>satisfied </a:t>
            </a:r>
            <a:endParaRPr lang="en-GB" sz="800" dirty="0" smtClean="0">
              <a:solidFill>
                <a:srgbClr val="FFFFFF"/>
              </a:solidFill>
            </a:endParaRPr>
          </a:p>
          <a:p>
            <a:pPr lvl="0" algn="l"/>
            <a:r>
              <a:rPr lang="en-GB" sz="800" dirty="0" smtClean="0">
                <a:solidFill>
                  <a:srgbClr val="FFFFFF"/>
                </a:solidFill>
              </a:rPr>
              <a:t>%Dissatisfied </a:t>
            </a:r>
            <a:r>
              <a:rPr lang="en-GB" sz="800" dirty="0">
                <a:solidFill>
                  <a:srgbClr val="FFFFFF"/>
                </a:solidFill>
              </a:rPr>
              <a:t>= </a:t>
            </a:r>
            <a:r>
              <a:rPr lang="en-GB" sz="800" dirty="0" smtClean="0">
                <a:solidFill>
                  <a:srgbClr val="FFFFFF"/>
                </a:solidFill>
              </a:rPr>
              <a:t>%Very </a:t>
            </a:r>
            <a:r>
              <a:rPr lang="en-GB" sz="800" dirty="0">
                <a:solidFill>
                  <a:srgbClr val="FFFFFF"/>
                </a:solidFill>
              </a:rPr>
              <a:t>dissatisfied + </a:t>
            </a:r>
            <a:r>
              <a:rPr lang="en-GB" sz="800" dirty="0" smtClean="0">
                <a:solidFill>
                  <a:srgbClr val="FFFFFF"/>
                </a:solidFill>
              </a:rPr>
              <a:t>%Fairly </a:t>
            </a:r>
            <a:r>
              <a:rPr lang="en-GB" sz="800" dirty="0">
                <a:solidFill>
                  <a:srgbClr val="FFFFFF"/>
                </a:solidFill>
              </a:rPr>
              <a:t>dissatisfied </a:t>
            </a:r>
            <a:endParaRPr lang="en-GB" sz="800" kern="0" dirty="0">
              <a:solidFill>
                <a:srgbClr val="FFFFFF"/>
              </a:solidFill>
            </a:endParaRPr>
          </a:p>
          <a:p>
            <a:pPr algn="l"/>
            <a:endParaRPr lang="en-GB" sz="1800" dirty="0" smtClean="0"/>
          </a:p>
        </p:txBody>
      </p:sp>
      <p:sp>
        <p:nvSpPr>
          <p:cNvPr id="48" name="TextBox 47"/>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cxnSp>
        <p:nvCxnSpPr>
          <p:cNvPr id="59" name="Straight Connector 58"/>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7" name="TextBox 36"/>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2" name="TextBox 41"/>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43" name="TextBox 42"/>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6" name="D_903a1cad81eaf617_CalcTable"/>
          <p:cNvGraphicFramePr>
            <a:graphicFrameLocks noGrp="1"/>
          </p:cNvGraphicFramePr>
          <p:nvPr>
            <p:extLst>
              <p:ext uri="{D42A27DB-BD31-4B8C-83A1-F6EECF244321}">
                <p14:modId xmlns:p14="http://schemas.microsoft.com/office/powerpoint/2010/main" val="3712648103"/>
              </p:ext>
            </p:extLst>
          </p:nvPr>
        </p:nvGraphicFramePr>
        <p:xfrm>
          <a:off x="45996" y="6039944"/>
          <a:ext cx="7141613" cy="335280"/>
        </p:xfrm>
        <a:graphic>
          <a:graphicData uri="http://schemas.openxmlformats.org/drawingml/2006/table">
            <a:tbl>
              <a:tblPr firstRow="1" bandRow="1">
                <a:tableStyleId>{5C22544A-7EE6-4342-B048-85BDC9FD1C3A}</a:tableStyleId>
              </a:tblPr>
              <a:tblGrid>
                <a:gridCol w="7141613"/>
              </a:tblGrid>
              <a:tr h="175721">
                <a:tc>
                  <a:txBody>
                    <a:bodyPr/>
                    <a:lstStyle/>
                    <a:p>
                      <a:pPr marL="0" indent="0">
                        <a:buNone/>
                      </a:pPr>
                      <a:r>
                        <a:rPr lang="en-GB" sz="800" b="0" smtClean="0">
                          <a:solidFill>
                            <a:schemeClr val="bg1"/>
                          </a:solidFill>
                        </a:rPr>
                        <a:t>Base: All those completing a questionnaire: National (837,583); CCG 2016 (6,859); CCG 2015 (7,249); CCG 2013 (7,565) Practice bases range from 48 to 129; CCG bases range from 1,441 to 6,859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9" name="D_903a1cad81eaf617" hidden="1"/>
          <p:cNvGraphicFramePr/>
          <p:nvPr>
            <p:extLst>
              <p:ext uri="{D42A27DB-BD31-4B8C-83A1-F6EECF244321}">
                <p14:modId xmlns:p14="http://schemas.microsoft.com/office/powerpoint/2010/main" val="703171016"/>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68294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sz="quarter" idx="10"/>
          </p:nvPr>
        </p:nvSpPr>
        <p:spPr>
          <a:xfrm>
            <a:off x="259557" y="1124744"/>
            <a:ext cx="9382918" cy="4680520"/>
          </a:xfrm>
        </p:spPr>
        <p:txBody>
          <a:bodyPr numCol="2" spcCol="360000"/>
          <a:lstStyle/>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 GP Patient Survey </a:t>
            </a:r>
            <a:r>
              <a:rPr lang="en-GB" sz="1400" dirty="0" smtClean="0">
                <a:solidFill>
                  <a:schemeClr val="tx1"/>
                </a:solidFill>
                <a:latin typeface="Arial MT Std Light" pitchFamily="34" charset="0"/>
                <a:ea typeface="Roboto" panose="02000000000000000000" pitchFamily="2" charset="0"/>
              </a:rPr>
              <a:t>measures patients’ experiences across a </a:t>
            </a:r>
            <a:r>
              <a:rPr lang="en-GB" sz="1400" dirty="0">
                <a:solidFill>
                  <a:schemeClr val="tx1"/>
                </a:solidFill>
                <a:latin typeface="Arial MT Std Light" pitchFamily="34" charset="0"/>
                <a:ea typeface="Roboto" panose="02000000000000000000" pitchFamily="2" charset="0"/>
              </a:rPr>
              <a:t>range of </a:t>
            </a:r>
            <a:r>
              <a:rPr lang="en-GB" sz="1400" dirty="0" smtClean="0">
                <a:solidFill>
                  <a:schemeClr val="tx1"/>
                </a:solidFill>
                <a:latin typeface="Arial MT Std Light" pitchFamily="34" charset="0"/>
                <a:ea typeface="Roboto" panose="02000000000000000000" pitchFamily="2" charset="0"/>
              </a:rPr>
              <a:t>topics, including: </a:t>
            </a:r>
            <a:endParaRPr lang="en-GB" sz="1400" dirty="0">
              <a:solidFill>
                <a:schemeClr val="tx1"/>
              </a:solidFill>
              <a:latin typeface="Arial MT Std Light" pitchFamily="34" charset="0"/>
              <a:ea typeface="Roboto" panose="02000000000000000000" pitchFamily="2" charset="0"/>
            </a:endParaRP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Making </a:t>
            </a:r>
            <a:r>
              <a:rPr lang="en-GB" sz="1400" dirty="0" smtClean="0">
                <a:solidFill>
                  <a:schemeClr val="tx1"/>
                </a:solidFill>
                <a:latin typeface="Arial MT Std Light" pitchFamily="34" charset="0"/>
                <a:ea typeface="Roboto" panose="02000000000000000000" pitchFamily="2" charset="0"/>
              </a:rPr>
              <a:t>appointments</a:t>
            </a: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Waiting times</a:t>
            </a: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Perceptions of care at appointments</a:t>
            </a: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Practice opening hours</a:t>
            </a:r>
            <a:endParaRPr lang="en-GB" sz="1400" dirty="0">
              <a:solidFill>
                <a:schemeClr val="tx1"/>
              </a:solidFill>
              <a:latin typeface="Arial MT Std Light" pitchFamily="34" charset="0"/>
              <a:ea typeface="Roboto" panose="02000000000000000000" pitchFamily="2" charset="0"/>
            </a:endParaRPr>
          </a:p>
          <a:p>
            <a:pPr lvl="1">
              <a:lnSpc>
                <a:spcPts val="1500"/>
              </a:lnSpc>
              <a:spcAft>
                <a:spcPts val="600"/>
              </a:spcAft>
              <a:buClr>
                <a:srgbClr val="44BA65"/>
              </a:buClr>
            </a:pPr>
            <a:r>
              <a:rPr lang="en-GB" sz="1400" dirty="0" smtClean="0">
                <a:solidFill>
                  <a:schemeClr val="tx1"/>
                </a:solidFill>
                <a:latin typeface="Arial MT Std Light" pitchFamily="34" charset="0"/>
                <a:ea typeface="Roboto" panose="02000000000000000000" pitchFamily="2" charset="0"/>
              </a:rPr>
              <a:t>Out-of-hours services</a:t>
            </a:r>
            <a:endParaRPr lang="en-GB" sz="1400" dirty="0">
              <a:solidFill>
                <a:schemeClr val="tx1"/>
              </a:solidFill>
              <a:latin typeface="Arial MT Std Light" pitchFamily="34" charset="0"/>
              <a:ea typeface="Roboto" panose="02000000000000000000" pitchFamily="2" charset="0"/>
            </a:endParaRP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GP Patient Survey provides data at practice level using a consistent methodology, which means it is comparable across organisations and over time.</a:t>
            </a: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survey has limitations:</a:t>
            </a:r>
          </a:p>
          <a:p>
            <a:pPr lvl="1">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Sample sizes at practice level are relatively small. </a:t>
            </a:r>
          </a:p>
          <a:p>
            <a:pPr lvl="1">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survey does not include qualitative data which limits the detail provided by the results.</a:t>
            </a:r>
          </a:p>
          <a:p>
            <a:pPr lvl="1">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The data are provided twice a year rather than in real time.</a:t>
            </a: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However, given the consistency of the survey across organisations and over time, GPPS can be used as one element of evidence.</a:t>
            </a: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It can be triangulated </a:t>
            </a:r>
            <a:r>
              <a:rPr lang="en-GB" sz="1400" dirty="0">
                <a:solidFill>
                  <a:schemeClr val="tx1"/>
                </a:solidFill>
                <a:latin typeface="Arial MT Std Light" pitchFamily="34" charset="0"/>
                <a:ea typeface="Roboto" panose="02000000000000000000" pitchFamily="2" charset="0"/>
              </a:rPr>
              <a:t>with other sources of feedback, </a:t>
            </a:r>
            <a:r>
              <a:rPr lang="en-GB" sz="1400" dirty="0" smtClean="0">
                <a:solidFill>
                  <a:schemeClr val="tx1"/>
                </a:solidFill>
                <a:latin typeface="Arial MT Std Light" pitchFamily="34" charset="0"/>
                <a:ea typeface="Roboto" panose="02000000000000000000" pitchFamily="2" charset="0"/>
              </a:rPr>
              <a:t>such as feedback from Patient Participation Groups, local surveys and the Friends and Family Test, to develop </a:t>
            </a:r>
            <a:r>
              <a:rPr lang="en-GB" sz="1400" dirty="0">
                <a:solidFill>
                  <a:schemeClr val="tx1"/>
                </a:solidFill>
                <a:latin typeface="Arial MT Std Light" pitchFamily="34" charset="0"/>
                <a:ea typeface="Roboto" panose="02000000000000000000" pitchFamily="2" charset="0"/>
              </a:rPr>
              <a:t>a fuller picture </a:t>
            </a:r>
            <a:r>
              <a:rPr lang="en-GB" sz="1400" dirty="0" smtClean="0">
                <a:solidFill>
                  <a:schemeClr val="tx1"/>
                </a:solidFill>
                <a:latin typeface="Arial MT Std Light" pitchFamily="34" charset="0"/>
                <a:ea typeface="Roboto" panose="02000000000000000000" pitchFamily="2" charset="0"/>
              </a:rPr>
              <a:t>of </a:t>
            </a:r>
            <a:r>
              <a:rPr lang="en-GB" sz="1400" dirty="0">
                <a:solidFill>
                  <a:schemeClr val="tx1"/>
                </a:solidFill>
                <a:latin typeface="Arial MT Std Light" pitchFamily="34" charset="0"/>
                <a:ea typeface="Roboto" panose="02000000000000000000" pitchFamily="2" charset="0"/>
              </a:rPr>
              <a:t>patient journeys</a:t>
            </a:r>
            <a:r>
              <a:rPr lang="en-GB" sz="1400" dirty="0" smtClean="0">
                <a:solidFill>
                  <a:schemeClr val="tx1"/>
                </a:solidFill>
                <a:latin typeface="Arial MT Std Light" pitchFamily="34" charset="0"/>
                <a:ea typeface="Roboto" panose="02000000000000000000" pitchFamily="2" charset="0"/>
              </a:rPr>
              <a:t>.</a:t>
            </a:r>
          </a:p>
          <a:p>
            <a:pPr>
              <a:lnSpc>
                <a:spcPts val="1500"/>
              </a:lnSpc>
              <a:spcAft>
                <a:spcPts val="600"/>
              </a:spcAft>
              <a:buClr>
                <a:srgbClr val="44BA65"/>
              </a:buClr>
              <a:buSzPct val="130000"/>
            </a:pPr>
            <a:r>
              <a:rPr lang="en-GB" sz="1400" b="1" dirty="0" smtClean="0">
                <a:solidFill>
                  <a:srgbClr val="44BA65"/>
                </a:solidFill>
                <a:latin typeface="Arial MT Std Light" pitchFamily="34" charset="0"/>
                <a:ea typeface="Roboto" panose="02000000000000000000" pitchFamily="2" charset="0"/>
              </a:rPr>
              <a:t>This slide pack is intended to assist this triangulation of data. It aims </a:t>
            </a:r>
            <a:r>
              <a:rPr lang="en-GB" sz="1400" b="1" dirty="0">
                <a:solidFill>
                  <a:srgbClr val="44BA65"/>
                </a:solidFill>
                <a:latin typeface="Arial MT Std Light" pitchFamily="34" charset="0"/>
                <a:ea typeface="Roboto" panose="02000000000000000000" pitchFamily="2" charset="0"/>
              </a:rPr>
              <a:t>to </a:t>
            </a:r>
            <a:r>
              <a:rPr lang="en-GB" sz="1400" b="1" dirty="0" smtClean="0">
                <a:solidFill>
                  <a:srgbClr val="44BA65"/>
                </a:solidFill>
                <a:latin typeface="Arial MT Std Light" pitchFamily="34" charset="0"/>
                <a:ea typeface="Roboto" panose="02000000000000000000" pitchFamily="2" charset="0"/>
              </a:rPr>
              <a:t>highlight </a:t>
            </a:r>
            <a:r>
              <a:rPr lang="en-GB" sz="1400" b="1" dirty="0">
                <a:solidFill>
                  <a:srgbClr val="44BA65"/>
                </a:solidFill>
                <a:latin typeface="Arial MT Std Light" pitchFamily="34" charset="0"/>
                <a:ea typeface="Roboto" panose="02000000000000000000" pitchFamily="2" charset="0"/>
              </a:rPr>
              <a:t>where there </a:t>
            </a:r>
            <a:r>
              <a:rPr lang="en-GB" sz="1400" b="1" dirty="0" smtClean="0">
                <a:solidFill>
                  <a:srgbClr val="44BA65"/>
                </a:solidFill>
                <a:latin typeface="Arial MT Std Light" pitchFamily="34" charset="0"/>
                <a:ea typeface="Roboto" panose="02000000000000000000" pitchFamily="2" charset="0"/>
              </a:rPr>
              <a:t>may be a </a:t>
            </a:r>
            <a:r>
              <a:rPr lang="en-GB" sz="1400" b="1" dirty="0">
                <a:solidFill>
                  <a:srgbClr val="44BA65"/>
                </a:solidFill>
                <a:latin typeface="Arial MT Std Light" pitchFamily="34" charset="0"/>
                <a:ea typeface="Roboto" panose="02000000000000000000" pitchFamily="2" charset="0"/>
              </a:rPr>
              <a:t>need for further exploration. </a:t>
            </a:r>
            <a:endParaRPr lang="en-GB" sz="1400" b="1" dirty="0" smtClean="0">
              <a:solidFill>
                <a:srgbClr val="44BA65"/>
              </a:solidFill>
              <a:latin typeface="Arial MT Std Light" pitchFamily="34" charset="0"/>
              <a:ea typeface="Roboto" panose="02000000000000000000" pitchFamily="2" charset="0"/>
            </a:endParaRPr>
          </a:p>
          <a:p>
            <a:pPr>
              <a:lnSpc>
                <a:spcPts val="1500"/>
              </a:lnSpc>
              <a:spcAft>
                <a:spcPts val="600"/>
              </a:spcAft>
              <a:buClr>
                <a:srgbClr val="44BA65"/>
              </a:buClr>
              <a:buSzPct val="130000"/>
            </a:pPr>
            <a:r>
              <a:rPr lang="en-GB" sz="1400" dirty="0" smtClean="0">
                <a:solidFill>
                  <a:schemeClr val="tx1"/>
                </a:solidFill>
                <a:latin typeface="Arial MT Std Light" pitchFamily="34" charset="0"/>
                <a:ea typeface="Roboto" panose="02000000000000000000" pitchFamily="2" charset="0"/>
              </a:rPr>
              <a:t>Practices and CCGs can then discuss the findings further and triangulate them with other data – in order to identify potential improvements and highlight best practice.</a:t>
            </a:r>
          </a:p>
          <a:p>
            <a:pPr>
              <a:lnSpc>
                <a:spcPts val="1500"/>
              </a:lnSpc>
              <a:spcAft>
                <a:spcPts val="600"/>
              </a:spcAft>
              <a:buClr>
                <a:srgbClr val="44BA65"/>
              </a:buClr>
              <a:buSzPct val="130000"/>
            </a:pPr>
            <a:r>
              <a:rPr lang="en-GB" sz="1400" b="1" dirty="0" smtClean="0">
                <a:solidFill>
                  <a:schemeClr val="accent6">
                    <a:lumMod val="75000"/>
                  </a:schemeClr>
                </a:solidFill>
                <a:latin typeface="Arial MT Std Light" pitchFamily="34" charset="0"/>
                <a:ea typeface="Roboto" panose="02000000000000000000" pitchFamily="2" charset="0"/>
              </a:rPr>
              <a:t>The </a:t>
            </a:r>
            <a:r>
              <a:rPr lang="en-GB" sz="1400" b="1" dirty="0">
                <a:solidFill>
                  <a:schemeClr val="accent6">
                    <a:lumMod val="75000"/>
                  </a:schemeClr>
                </a:solidFill>
                <a:latin typeface="Arial MT Std Light" pitchFamily="34" charset="0"/>
                <a:ea typeface="Roboto" panose="02000000000000000000" pitchFamily="2" charset="0"/>
              </a:rPr>
              <a:t>following slide suggests ideas for how the data can be used to improve services.</a:t>
            </a:r>
          </a:p>
          <a:p>
            <a:pPr marL="0" indent="0">
              <a:lnSpc>
                <a:spcPts val="1500"/>
              </a:lnSpc>
              <a:buNone/>
            </a:pPr>
            <a:endParaRPr lang="en-GB" sz="1400" dirty="0">
              <a:solidFill>
                <a:schemeClr val="tx1"/>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20621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247801" y="0"/>
            <a:ext cx="9658199" cy="764704"/>
          </a:xfrm>
        </p:spPr>
        <p:txBody>
          <a:bodyPr/>
          <a:lstStyle/>
          <a:p>
            <a:r>
              <a:rPr lang="en-GB" sz="2000" dirty="0" smtClean="0"/>
              <a:t>Satisfaction with opening hours: </a:t>
            </a:r>
            <a:br>
              <a:rPr lang="en-GB" sz="2000" dirty="0" smtClean="0"/>
            </a:br>
            <a:r>
              <a:rPr lang="en-GB" sz="2000" dirty="0" smtClean="0"/>
              <a:t>how the CCG’s practices </a:t>
            </a:r>
            <a:r>
              <a:rPr lang="en-GB" sz="2000" dirty="0"/>
              <a:t>compare</a:t>
            </a:r>
          </a:p>
        </p:txBody>
      </p:sp>
      <p:sp>
        <p:nvSpPr>
          <p:cNvPr id="9" name="Text Placeholder 8" hidden="1"/>
          <p:cNvSpPr>
            <a:spLocks noGrp="1"/>
          </p:cNvSpPr>
          <p:nvPr>
            <p:ph type="body" sz="quarter" idx="12"/>
          </p:nvPr>
        </p:nvSpPr>
        <p:spPr>
          <a:xfrm>
            <a:off x="67216" y="6072175"/>
            <a:ext cx="9657946" cy="288462"/>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endParaRPr lang="en-GB" dirty="0"/>
          </a:p>
        </p:txBody>
      </p:sp>
      <p:sp>
        <p:nvSpPr>
          <p:cNvPr id="41" name="Rectangle 40"/>
          <p:cNvSpPr/>
          <p:nvPr/>
        </p:nvSpPr>
        <p:spPr>
          <a:xfrm>
            <a:off x="240520" y="1792790"/>
            <a:ext cx="5856090" cy="253916"/>
          </a:xfrm>
          <a:prstGeom prst="rect">
            <a:avLst/>
          </a:prstGeom>
        </p:spPr>
        <p:txBody>
          <a:bodyPr wrap="none">
            <a:spAutoFit/>
          </a:bodyPr>
          <a:lstStyle/>
          <a:p>
            <a:pPr algn="l"/>
            <a:r>
              <a:rPr lang="en-GB" sz="1050" b="1" i="1" dirty="0">
                <a:solidFill>
                  <a:schemeClr val="tx1">
                    <a:lumMod val="75000"/>
                    <a:lumOff val="25000"/>
                  </a:schemeClr>
                </a:solidFill>
              </a:rPr>
              <a:t>Percentage of patients </a:t>
            </a:r>
            <a:r>
              <a:rPr lang="en-GB" sz="1050" b="1" i="1" dirty="0" smtClean="0">
                <a:solidFill>
                  <a:schemeClr val="tx1">
                    <a:lumMod val="75000"/>
                    <a:lumOff val="25000"/>
                  </a:schemeClr>
                </a:solidFill>
              </a:rPr>
              <a:t>saying they are </a:t>
            </a:r>
            <a:r>
              <a:rPr lang="en-GB" sz="1050" b="1" i="1" dirty="0">
                <a:solidFill>
                  <a:schemeClr val="tx1">
                    <a:lumMod val="75000"/>
                    <a:lumOff val="25000"/>
                  </a:schemeClr>
                </a:solidFill>
              </a:rPr>
              <a:t>‘satisfied</a:t>
            </a:r>
            <a:r>
              <a:rPr lang="en-GB" sz="1050" b="1" i="1" dirty="0" smtClean="0">
                <a:solidFill>
                  <a:schemeClr val="tx1">
                    <a:lumMod val="75000"/>
                    <a:lumOff val="25000"/>
                  </a:schemeClr>
                </a:solidFill>
              </a:rPr>
              <a:t>’ with the hours their GP surgery is open</a:t>
            </a:r>
            <a:endParaRPr lang="en-GB" sz="1050" b="1" i="1" dirty="0">
              <a:solidFill>
                <a:schemeClr val="tx1">
                  <a:lumMod val="75000"/>
                  <a:lumOff val="25000"/>
                </a:schemeClr>
              </a:solidFill>
            </a:endParaRPr>
          </a:p>
        </p:txBody>
      </p:sp>
      <p:sp>
        <p:nvSpPr>
          <p:cNvPr id="42" name="Rectangle 41"/>
          <p:cNvSpPr/>
          <p:nvPr/>
        </p:nvSpPr>
        <p:spPr bwMode="auto">
          <a:xfrm>
            <a:off x="30145" y="1121083"/>
            <a:ext cx="9243336"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satisfied are you with the hours that your GP </a:t>
            </a:r>
            <a:r>
              <a:rPr lang="en-GB" sz="1600" b="1" dirty="0" smtClean="0">
                <a:solidFill>
                  <a:schemeClr val="bg1"/>
                </a:solidFill>
              </a:rPr>
              <a:t>surgery is open?</a:t>
            </a:r>
            <a:endParaRPr lang="en-GB" sz="1600" b="1" dirty="0">
              <a:solidFill>
                <a:schemeClr val="bg1"/>
              </a:solidFill>
            </a:endParaRPr>
          </a:p>
        </p:txBody>
      </p:sp>
      <p:grpSp>
        <p:nvGrpSpPr>
          <p:cNvPr id="17" name="Group 16"/>
          <p:cNvGrpSpPr/>
          <p:nvPr/>
        </p:nvGrpSpPr>
        <p:grpSpPr>
          <a:xfrm>
            <a:off x="5139563" y="1648900"/>
            <a:ext cx="3226244" cy="138500"/>
            <a:chOff x="4339208" y="1526076"/>
            <a:chExt cx="3226244" cy="138500"/>
          </a:xfrm>
        </p:grpSpPr>
        <p:sp>
          <p:nvSpPr>
            <p:cNvPr id="20"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1"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3"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6"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9" name="Rectangle 18"/>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9" name="Oval 2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2" name="D_f81b56bb63b802a4_CalcTable"/>
          <p:cNvGraphicFramePr>
            <a:graphicFrameLocks noGrp="1"/>
          </p:cNvGraphicFramePr>
          <p:nvPr>
            <p:extLst>
              <p:ext uri="{D42A27DB-BD31-4B8C-83A1-F6EECF244321}">
                <p14:modId xmlns:p14="http://schemas.microsoft.com/office/powerpoint/2010/main" val="495802364"/>
              </p:ext>
            </p:extLst>
          </p:nvPr>
        </p:nvGraphicFramePr>
        <p:xfrm>
          <a:off x="155069" y="6089104"/>
          <a:ext cx="7170764" cy="213360"/>
        </p:xfrm>
        <a:graphic>
          <a:graphicData uri="http://schemas.openxmlformats.org/drawingml/2006/table">
            <a:tbl>
              <a:tblPr firstRow="1" bandRow="1">
                <a:tableStyleId>{5C22544A-7EE6-4342-B048-85BDC9FD1C3A}</a:tableStyleId>
              </a:tblPr>
              <a:tblGrid>
                <a:gridCol w="7170764"/>
              </a:tblGrid>
              <a:tr h="175721">
                <a:tc>
                  <a:txBody>
                    <a:bodyPr/>
                    <a:lstStyle/>
                    <a:p>
                      <a:pPr marL="0" indent="0">
                        <a:buNone/>
                      </a:pPr>
                      <a:r>
                        <a:rPr lang="en-GB" sz="800" b="0" smtClean="0">
                          <a:solidFill>
                            <a:schemeClr val="bg1"/>
                          </a:solidFill>
                        </a:rPr>
                        <a:t>Base: All those completing a questionnaire: National (837,583); CCG (6,859); Practice bases range from 48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70c9ccbe795dee66"/>
          <p:cNvGraphicFramePr/>
          <p:nvPr>
            <p:extLst>
              <p:ext uri="{D42A27DB-BD31-4B8C-83A1-F6EECF244321}">
                <p14:modId xmlns:p14="http://schemas.microsoft.com/office/powerpoint/2010/main" val="2541528927"/>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441047" y="6154851"/>
            <a:ext cx="2286473" cy="123111"/>
          </a:xfrm>
          <a:prstGeom prst="rect">
            <a:avLst/>
          </a:prstGeom>
          <a:noFill/>
        </p:spPr>
        <p:txBody>
          <a:bodyPr wrap="square" lIns="0" tIns="0" rIns="0" bIns="0" rtlCol="0">
            <a:spAutoFit/>
          </a:bodyPr>
          <a:lstStyle/>
          <a:p>
            <a:pPr algn="l"/>
            <a:r>
              <a:rPr lang="en-GB" sz="800" dirty="0" smtClean="0">
                <a:solidFill>
                  <a:schemeClr val="bg1"/>
                </a:solidFill>
              </a:rPr>
              <a:t>%Satisfied </a:t>
            </a:r>
            <a:r>
              <a:rPr lang="en-GB" sz="800" dirty="0">
                <a:solidFill>
                  <a:schemeClr val="bg1"/>
                </a:solidFill>
              </a:rPr>
              <a:t>= </a:t>
            </a:r>
            <a:r>
              <a:rPr lang="en-GB" sz="800" dirty="0" smtClean="0">
                <a:solidFill>
                  <a:schemeClr val="bg1"/>
                </a:solidFill>
              </a:rPr>
              <a:t>%Very </a:t>
            </a:r>
            <a:r>
              <a:rPr lang="en-GB" sz="800" dirty="0">
                <a:solidFill>
                  <a:schemeClr val="bg1"/>
                </a:solidFill>
              </a:rPr>
              <a:t>satisfied + </a:t>
            </a:r>
            <a:r>
              <a:rPr lang="en-GB" sz="800" dirty="0" smtClean="0">
                <a:solidFill>
                  <a:schemeClr val="bg1"/>
                </a:solidFill>
              </a:rPr>
              <a:t>%Fairly satisfied</a:t>
            </a:r>
            <a:endParaRPr lang="en-GB" sz="1100" dirty="0" smtClean="0"/>
          </a:p>
        </p:txBody>
      </p:sp>
      <p:graphicFrame>
        <p:nvGraphicFramePr>
          <p:cNvPr id="18" name="D_f81b56bb63b802a4" hidden="1"/>
          <p:cNvGraphicFramePr/>
          <p:nvPr>
            <p:extLst>
              <p:ext uri="{D42A27DB-BD31-4B8C-83A1-F6EECF244321}">
                <p14:modId xmlns:p14="http://schemas.microsoft.com/office/powerpoint/2010/main" val="3818937746"/>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447398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247801" y="0"/>
            <a:ext cx="9658199" cy="764704"/>
          </a:xfrm>
        </p:spPr>
        <p:txBody>
          <a:bodyPr/>
          <a:lstStyle/>
          <a:p>
            <a:r>
              <a:rPr lang="en-GB" sz="2000" dirty="0" smtClean="0"/>
              <a:t>Satisfaction with opening hours: </a:t>
            </a:r>
            <a:br>
              <a:rPr lang="en-GB" sz="2000" dirty="0" smtClean="0"/>
            </a:br>
            <a:r>
              <a:rPr lang="en-GB" sz="2000" dirty="0" smtClean="0"/>
              <a:t>how the CCG’s practices </a:t>
            </a:r>
            <a:r>
              <a:rPr lang="en-GB" sz="2000" dirty="0"/>
              <a:t>compare</a:t>
            </a:r>
          </a:p>
        </p:txBody>
      </p:sp>
      <p:sp>
        <p:nvSpPr>
          <p:cNvPr id="9" name="Text Placeholder 8" hidden="1"/>
          <p:cNvSpPr>
            <a:spLocks noGrp="1"/>
          </p:cNvSpPr>
          <p:nvPr>
            <p:ph type="body" sz="quarter" idx="12"/>
          </p:nvPr>
        </p:nvSpPr>
        <p:spPr>
          <a:xfrm>
            <a:off x="67216" y="6072175"/>
            <a:ext cx="9657946" cy="288462"/>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endParaRPr lang="en-GB" dirty="0"/>
          </a:p>
        </p:txBody>
      </p:sp>
      <p:sp>
        <p:nvSpPr>
          <p:cNvPr id="41" name="Rectangle 40"/>
          <p:cNvSpPr/>
          <p:nvPr/>
        </p:nvSpPr>
        <p:spPr>
          <a:xfrm>
            <a:off x="240520" y="1792790"/>
            <a:ext cx="5856090" cy="253916"/>
          </a:xfrm>
          <a:prstGeom prst="rect">
            <a:avLst/>
          </a:prstGeom>
        </p:spPr>
        <p:txBody>
          <a:bodyPr wrap="none">
            <a:spAutoFit/>
          </a:bodyPr>
          <a:lstStyle/>
          <a:p>
            <a:pPr algn="l"/>
            <a:r>
              <a:rPr lang="en-GB" sz="1050" b="1" i="1" dirty="0">
                <a:solidFill>
                  <a:schemeClr val="tx1">
                    <a:lumMod val="75000"/>
                    <a:lumOff val="25000"/>
                  </a:schemeClr>
                </a:solidFill>
              </a:rPr>
              <a:t>Percentage of patients </a:t>
            </a:r>
            <a:r>
              <a:rPr lang="en-GB" sz="1050" b="1" i="1" dirty="0" smtClean="0">
                <a:solidFill>
                  <a:schemeClr val="tx1">
                    <a:lumMod val="75000"/>
                    <a:lumOff val="25000"/>
                  </a:schemeClr>
                </a:solidFill>
              </a:rPr>
              <a:t>saying they are </a:t>
            </a:r>
            <a:r>
              <a:rPr lang="en-GB" sz="1050" b="1" i="1" dirty="0">
                <a:solidFill>
                  <a:schemeClr val="tx1">
                    <a:lumMod val="75000"/>
                    <a:lumOff val="25000"/>
                  </a:schemeClr>
                </a:solidFill>
              </a:rPr>
              <a:t>‘satisfied</a:t>
            </a:r>
            <a:r>
              <a:rPr lang="en-GB" sz="1050" b="1" i="1" dirty="0" smtClean="0">
                <a:solidFill>
                  <a:schemeClr val="tx1">
                    <a:lumMod val="75000"/>
                    <a:lumOff val="25000"/>
                  </a:schemeClr>
                </a:solidFill>
              </a:rPr>
              <a:t>’ with the hours their GP surgery is open</a:t>
            </a:r>
            <a:endParaRPr lang="en-GB" sz="1050" b="1" i="1" dirty="0">
              <a:solidFill>
                <a:schemeClr val="tx1">
                  <a:lumMod val="75000"/>
                  <a:lumOff val="25000"/>
                </a:schemeClr>
              </a:solidFill>
            </a:endParaRPr>
          </a:p>
        </p:txBody>
      </p:sp>
      <p:sp>
        <p:nvSpPr>
          <p:cNvPr id="42" name="Rectangle 41"/>
          <p:cNvSpPr/>
          <p:nvPr/>
        </p:nvSpPr>
        <p:spPr bwMode="auto">
          <a:xfrm>
            <a:off x="30145" y="1121083"/>
            <a:ext cx="9243336"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How satisfied are you with the hours that your GP </a:t>
            </a:r>
            <a:r>
              <a:rPr lang="en-GB" sz="1600" b="1" dirty="0" smtClean="0">
                <a:solidFill>
                  <a:schemeClr val="bg1"/>
                </a:solidFill>
              </a:rPr>
              <a:t>surgery is open?</a:t>
            </a:r>
            <a:endParaRPr lang="en-GB" sz="1600" b="1" dirty="0">
              <a:solidFill>
                <a:schemeClr val="bg1"/>
              </a:solidFill>
            </a:endParaRPr>
          </a:p>
        </p:txBody>
      </p:sp>
      <p:grpSp>
        <p:nvGrpSpPr>
          <p:cNvPr id="17" name="Group 16"/>
          <p:cNvGrpSpPr/>
          <p:nvPr/>
        </p:nvGrpSpPr>
        <p:grpSpPr>
          <a:xfrm>
            <a:off x="5139563" y="1648900"/>
            <a:ext cx="3226244" cy="138500"/>
            <a:chOff x="4339208" y="1526076"/>
            <a:chExt cx="3226244" cy="138500"/>
          </a:xfrm>
        </p:grpSpPr>
        <p:sp>
          <p:nvSpPr>
            <p:cNvPr id="20" name="TextBox 7"/>
            <p:cNvSpPr txBox="1"/>
            <p:nvPr/>
          </p:nvSpPr>
          <p:spPr>
            <a:xfrm>
              <a:off x="5486048"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t>CCG</a:t>
              </a:r>
              <a:endParaRPr lang="en-GB" sz="900" dirty="0"/>
            </a:p>
          </p:txBody>
        </p:sp>
        <p:sp>
          <p:nvSpPr>
            <p:cNvPr id="21" name="TextBox 8"/>
            <p:cNvSpPr txBox="1"/>
            <p:nvPr/>
          </p:nvSpPr>
          <p:spPr>
            <a:xfrm>
              <a:off x="4339208"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3" name="Oval 15"/>
            <p:cNvSpPr/>
            <p:nvPr/>
          </p:nvSpPr>
          <p:spPr bwMode="auto">
            <a:xfrm>
              <a:off x="53176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6" name="TextBox 13"/>
            <p:cNvSpPr txBox="1"/>
            <p:nvPr/>
          </p:nvSpPr>
          <p:spPr>
            <a:xfrm>
              <a:off x="6600917"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smtClean="0">
                  <a:solidFill>
                    <a:srgbClr val="53534C"/>
                  </a:solidFill>
                </a:rPr>
                <a:t>National Average</a:t>
              </a:r>
              <a:endParaRPr lang="en-GB" sz="900" dirty="0">
                <a:solidFill>
                  <a:srgbClr val="53534C"/>
                </a:solidFill>
              </a:endParaRPr>
            </a:p>
          </p:txBody>
        </p:sp>
      </p:grpSp>
      <p:sp>
        <p:nvSpPr>
          <p:cNvPr id="19" name="Rectangle 18"/>
          <p:cNvSpPr/>
          <p:nvPr/>
        </p:nvSpPr>
        <p:spPr>
          <a:xfrm>
            <a:off x="-159568" y="5839380"/>
            <a:ext cx="9703297" cy="253916"/>
          </a:xfrm>
          <a:prstGeom prst="rect">
            <a:avLst/>
          </a:prstGeom>
        </p:spPr>
        <p:txBody>
          <a:bodyPr wrap="square">
            <a:spAutoFit/>
          </a:bodyPr>
          <a:lstStyle/>
          <a:p>
            <a:r>
              <a:rPr lang="en-GB" sz="1050" b="1" dirty="0" smtClean="0">
                <a:solidFill>
                  <a:schemeClr val="accent6">
                    <a:lumMod val="75000"/>
                  </a:schemeClr>
                </a:solidFill>
                <a:latin typeface="Arial MT Std Light" pitchFamily="34" charset="0"/>
              </a:rPr>
              <a:t>Comparisons </a:t>
            </a:r>
            <a:r>
              <a:rPr lang="en-GB" sz="1050" b="1" dirty="0">
                <a:solidFill>
                  <a:schemeClr val="accent6">
                    <a:lumMod val="75000"/>
                  </a:schemeClr>
                </a:solidFill>
                <a:latin typeface="Arial MT Std Light" pitchFamily="34" charset="0"/>
              </a:rPr>
              <a:t>are indicative </a:t>
            </a:r>
            <a:r>
              <a:rPr lang="en-GB" sz="1050" b="1" dirty="0" smtClean="0">
                <a:solidFill>
                  <a:schemeClr val="accent6">
                    <a:lumMod val="75000"/>
                  </a:schemeClr>
                </a:solidFill>
                <a:latin typeface="Arial MT Std Light" pitchFamily="34" charset="0"/>
              </a:rPr>
              <a:t>only: differences may not be statistically significant, particularly at practice level due to low numbers of responses</a:t>
            </a:r>
            <a:endParaRPr lang="en-GB" sz="1050" dirty="0"/>
          </a:p>
        </p:txBody>
      </p:sp>
      <p:sp>
        <p:nvSpPr>
          <p:cNvPr id="29" name="Oval 28"/>
          <p:cNvSpPr/>
          <p:nvPr/>
        </p:nvSpPr>
        <p:spPr bwMode="auto">
          <a:xfrm>
            <a:off x="4953000" y="1628800"/>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24" name="Straight Connector 23"/>
          <p:cNvCxnSpPr/>
          <p:nvPr/>
        </p:nvCxnSpPr>
        <p:spPr bwMode="auto">
          <a:xfrm flipH="1" flipV="1">
            <a:off x="7041232" y="1717866"/>
            <a:ext cx="288032" cy="284"/>
          </a:xfrm>
          <a:prstGeom prst="line">
            <a:avLst/>
          </a:prstGeom>
          <a:solidFill>
            <a:schemeClr val="accent2"/>
          </a:solidFill>
          <a:ln w="19050" cap="flat" cmpd="sng" algn="ctr">
            <a:solidFill>
              <a:srgbClr val="D7C26B"/>
            </a:solidFill>
            <a:prstDash val="lgDash"/>
            <a:round/>
            <a:headEnd type="none" w="med" len="med"/>
            <a:tailEnd type="none" w="med" len="med"/>
          </a:ln>
          <a:effectLst/>
        </p:spPr>
      </p:cxnSp>
      <p:graphicFrame>
        <p:nvGraphicFramePr>
          <p:cNvPr id="22" name="D_f81b56bb63b802a4_CalcTable"/>
          <p:cNvGraphicFramePr>
            <a:graphicFrameLocks noGrp="1"/>
          </p:cNvGraphicFramePr>
          <p:nvPr>
            <p:extLst>
              <p:ext uri="{D42A27DB-BD31-4B8C-83A1-F6EECF244321}">
                <p14:modId xmlns:p14="http://schemas.microsoft.com/office/powerpoint/2010/main" val="734985562"/>
              </p:ext>
            </p:extLst>
          </p:nvPr>
        </p:nvGraphicFramePr>
        <p:xfrm>
          <a:off x="155069" y="6089104"/>
          <a:ext cx="7170764" cy="213360"/>
        </p:xfrm>
        <a:graphic>
          <a:graphicData uri="http://schemas.openxmlformats.org/drawingml/2006/table">
            <a:tbl>
              <a:tblPr firstRow="1" bandRow="1">
                <a:tableStyleId>{5C22544A-7EE6-4342-B048-85BDC9FD1C3A}</a:tableStyleId>
              </a:tblPr>
              <a:tblGrid>
                <a:gridCol w="7170764"/>
              </a:tblGrid>
              <a:tr h="175721">
                <a:tc>
                  <a:txBody>
                    <a:bodyPr/>
                    <a:lstStyle/>
                    <a:p>
                      <a:pPr marL="0" indent="0">
                        <a:buNone/>
                      </a:pPr>
                      <a:r>
                        <a:rPr lang="en-GB" sz="800" b="0" smtClean="0">
                          <a:solidFill>
                            <a:schemeClr val="bg1"/>
                          </a:solidFill>
                        </a:rPr>
                        <a:t>Base: All those completing a questionnaire: National (837,583); CCG (6,859); Practice bases range from 48 to 129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1" name="D_70c9ccbe795dee66"/>
          <p:cNvGraphicFramePr/>
          <p:nvPr>
            <p:extLst>
              <p:ext uri="{D42A27DB-BD31-4B8C-83A1-F6EECF244321}">
                <p14:modId xmlns:p14="http://schemas.microsoft.com/office/powerpoint/2010/main" val="1708570676"/>
              </p:ext>
            </p:extLst>
          </p:nvPr>
        </p:nvGraphicFramePr>
        <p:xfrm>
          <a:off x="150083" y="1930641"/>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441047" y="6154851"/>
            <a:ext cx="2286473" cy="123111"/>
          </a:xfrm>
          <a:prstGeom prst="rect">
            <a:avLst/>
          </a:prstGeom>
          <a:noFill/>
        </p:spPr>
        <p:txBody>
          <a:bodyPr wrap="square" lIns="0" tIns="0" rIns="0" bIns="0" rtlCol="0">
            <a:spAutoFit/>
          </a:bodyPr>
          <a:lstStyle/>
          <a:p>
            <a:pPr algn="l"/>
            <a:r>
              <a:rPr lang="en-GB" sz="800" dirty="0" smtClean="0">
                <a:solidFill>
                  <a:schemeClr val="bg1"/>
                </a:solidFill>
              </a:rPr>
              <a:t>%Satisfied </a:t>
            </a:r>
            <a:r>
              <a:rPr lang="en-GB" sz="800" dirty="0">
                <a:solidFill>
                  <a:schemeClr val="bg1"/>
                </a:solidFill>
              </a:rPr>
              <a:t>= </a:t>
            </a:r>
            <a:r>
              <a:rPr lang="en-GB" sz="800" dirty="0" smtClean="0">
                <a:solidFill>
                  <a:schemeClr val="bg1"/>
                </a:solidFill>
              </a:rPr>
              <a:t>%Very </a:t>
            </a:r>
            <a:r>
              <a:rPr lang="en-GB" sz="800" dirty="0">
                <a:solidFill>
                  <a:schemeClr val="bg1"/>
                </a:solidFill>
              </a:rPr>
              <a:t>satisfied + </a:t>
            </a:r>
            <a:r>
              <a:rPr lang="en-GB" sz="800" dirty="0" smtClean="0">
                <a:solidFill>
                  <a:schemeClr val="bg1"/>
                </a:solidFill>
              </a:rPr>
              <a:t>%Fairly satisfied</a:t>
            </a:r>
            <a:endParaRPr lang="en-GB" sz="1100" dirty="0" smtClean="0"/>
          </a:p>
        </p:txBody>
      </p:sp>
      <p:graphicFrame>
        <p:nvGraphicFramePr>
          <p:cNvPr id="18" name="D_f81b56bb63b802a4" hidden="1"/>
          <p:cNvGraphicFramePr/>
          <p:nvPr>
            <p:extLst>
              <p:ext uri="{D42A27DB-BD31-4B8C-83A1-F6EECF244321}">
                <p14:modId xmlns:p14="http://schemas.microsoft.com/office/powerpoint/2010/main" val="4212344614"/>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829852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smtClean="0"/>
              <a:t>Out-of-hours services</a:t>
            </a:r>
            <a:endParaRPr lang="en-GB" sz="3600" dirty="0"/>
          </a:p>
        </p:txBody>
      </p:sp>
    </p:spTree>
    <p:extLst>
      <p:ext uri="{BB962C8B-B14F-4D97-AF65-F5344CB8AC3E}">
        <p14:creationId xmlns:p14="http://schemas.microsoft.com/office/powerpoint/2010/main" val="14835390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out-of-hours </a:t>
            </a:r>
            <a:r>
              <a:rPr lang="en-GB" dirty="0" smtClean="0"/>
              <a:t>services</a:t>
            </a:r>
            <a:r>
              <a:rPr lang="en-GB" dirty="0"/>
              <a:t>*</a:t>
            </a:r>
          </a:p>
        </p:txBody>
      </p:sp>
      <p:sp>
        <p:nvSpPr>
          <p:cNvPr id="4" name="D_646590c6112d080e"/>
          <p:cNvSpPr>
            <a:spLocks noGrp="1"/>
          </p:cNvSpPr>
          <p:nvPr>
            <p:ph type="body" sz="quarter" idx="12"/>
          </p:nvPr>
        </p:nvSpPr>
        <p:spPr/>
        <p:txBody>
          <a:bodyPr/>
          <a:lstStyle/>
          <a:p>
            <a:r>
              <a:rPr lang="en-GB" smtClean="0"/>
              <a:t>Base: All those who tried to contact an NHS service when GP surgery closed in past 6 months: National (67,889); CCG (480)</a:t>
            </a:r>
            <a:endParaRPr lang="en-GB" dirty="0"/>
          </a:p>
        </p:txBody>
      </p:sp>
      <p:sp>
        <p:nvSpPr>
          <p:cNvPr id="5" name="Rectangle 4"/>
          <p:cNvSpPr/>
          <p:nvPr/>
        </p:nvSpPr>
        <p:spPr>
          <a:xfrm>
            <a:off x="200472" y="5877852"/>
            <a:ext cx="9073008" cy="215444"/>
          </a:xfrm>
          <a:prstGeom prst="rect">
            <a:avLst/>
          </a:prstGeom>
        </p:spPr>
        <p:txBody>
          <a:bodyPr wrap="square">
            <a:spAutoFit/>
          </a:bodyPr>
          <a:lstStyle/>
          <a:p>
            <a:r>
              <a:rPr lang="en-GB" sz="800" dirty="0"/>
              <a:t>*The out of hours questions were redesigned for </a:t>
            </a:r>
            <a:r>
              <a:rPr lang="en-GB" sz="800" dirty="0" smtClean="0"/>
              <a:t>July - September fieldwork </a:t>
            </a:r>
            <a:r>
              <a:rPr lang="en-GB" sz="800" dirty="0"/>
              <a:t>to reflect changes to service provision. As such the results shown </a:t>
            </a:r>
            <a:r>
              <a:rPr lang="en-GB" sz="800" dirty="0" smtClean="0"/>
              <a:t>here are </a:t>
            </a:r>
            <a:r>
              <a:rPr lang="en-GB" sz="800" dirty="0"/>
              <a:t>based on July-September 2015 figures only. </a:t>
            </a:r>
          </a:p>
        </p:txBody>
      </p:sp>
      <p:sp>
        <p:nvSpPr>
          <p:cNvPr id="6" name="TextBox 5"/>
          <p:cNvSpPr txBox="1"/>
          <p:nvPr/>
        </p:nvSpPr>
        <p:spPr>
          <a:xfrm>
            <a:off x="56456" y="1052737"/>
            <a:ext cx="9361039" cy="576063"/>
          </a:xfrm>
          <a:prstGeom prst="rect">
            <a:avLst/>
          </a:prstGeom>
          <a:solidFill>
            <a:schemeClr val="accent2"/>
          </a:solidFill>
        </p:spPr>
        <p:txBody>
          <a:bodyPr wrap="square" lIns="36000" tIns="36000" rIns="36000" bIns="36000" rtlCol="0">
            <a:noAutofit/>
          </a:bodyPr>
          <a:lstStyle/>
          <a:p>
            <a:pPr algn="l" eaLnBrk="0" fontAlgn="base" hangingPunct="0">
              <a:spcBef>
                <a:spcPts val="600"/>
              </a:spcBef>
              <a:spcAft>
                <a:spcPts val="600"/>
              </a:spcAft>
            </a:pPr>
            <a:r>
              <a:rPr lang="en-GB" sz="1600" b="1" dirty="0">
                <a:solidFill>
                  <a:schemeClr val="bg1"/>
                </a:solidFill>
              </a:rPr>
              <a:t>Considering all of the services you contacted, which of the following happened on that occasion? </a:t>
            </a:r>
          </a:p>
        </p:txBody>
      </p:sp>
      <p:graphicFrame>
        <p:nvGraphicFramePr>
          <p:cNvPr id="8" name="D_d9e42969402d7dde"/>
          <p:cNvGraphicFramePr>
            <a:graphicFrameLocks/>
          </p:cNvGraphicFramePr>
          <p:nvPr>
            <p:extLst>
              <p:ext uri="{D42A27DB-BD31-4B8C-83A1-F6EECF244321}">
                <p14:modId xmlns:p14="http://schemas.microsoft.com/office/powerpoint/2010/main" val="1073109658"/>
              </p:ext>
            </p:extLst>
          </p:nvPr>
        </p:nvGraphicFramePr>
        <p:xfrm>
          <a:off x="-159568" y="1658540"/>
          <a:ext cx="10785648" cy="432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335184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6465167" y="4169793"/>
            <a:ext cx="3096343" cy="72008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Rectangle 2"/>
          <p:cNvSpPr/>
          <p:nvPr/>
        </p:nvSpPr>
        <p:spPr bwMode="auto">
          <a:xfrm>
            <a:off x="1784648" y="4169793"/>
            <a:ext cx="2952328" cy="72008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a:t>Use of </a:t>
            </a:r>
            <a:r>
              <a:rPr lang="en-GB" dirty="0" smtClean="0"/>
              <a:t>out-of-hours </a:t>
            </a:r>
            <a:r>
              <a:rPr lang="en-GB" dirty="0"/>
              <a:t>services*</a:t>
            </a:r>
          </a:p>
        </p:txBody>
      </p:sp>
      <p:sp>
        <p:nvSpPr>
          <p:cNvPr id="5" name="TextBox 4"/>
          <p:cNvSpPr txBox="1"/>
          <p:nvPr/>
        </p:nvSpPr>
        <p:spPr>
          <a:xfrm>
            <a:off x="344488" y="1433487"/>
            <a:ext cx="1440160" cy="3744418"/>
          </a:xfrm>
          <a:prstGeom prst="rect">
            <a:avLst/>
          </a:prstGeom>
          <a:solidFill>
            <a:schemeClr val="accent2"/>
          </a:solidFill>
        </p:spPr>
        <p:txBody>
          <a:bodyPr wrap="square" lIns="36000" tIns="36000" rIns="36000" bIns="36000" rtlCol="0">
            <a:noAutofit/>
          </a:bodyPr>
          <a:lstStyle/>
          <a:p>
            <a:pPr eaLnBrk="0" fontAlgn="base" hangingPunct="0">
              <a:spcBef>
                <a:spcPct val="20000"/>
              </a:spcBef>
              <a:spcAft>
                <a:spcPts val="600"/>
              </a:spcAft>
            </a:pPr>
            <a:endParaRPr lang="en-GB" b="1" smtClean="0">
              <a:solidFill>
                <a:schemeClr val="bg1"/>
              </a:solidFill>
            </a:endParaRPr>
          </a:p>
          <a:p>
            <a:pPr eaLnBrk="0" fontAlgn="base" hangingPunct="0">
              <a:spcBef>
                <a:spcPct val="20000"/>
              </a:spcBef>
              <a:spcAft>
                <a:spcPts val="600"/>
              </a:spcAft>
            </a:pPr>
            <a:r>
              <a:rPr lang="en-GB" b="1" smtClean="0">
                <a:solidFill>
                  <a:schemeClr val="bg1"/>
                </a:solidFill>
              </a:rPr>
              <a:t>How do you feel about how quickly you received care or advice on that occasion?</a:t>
            </a:r>
          </a:p>
          <a:p>
            <a:pPr eaLnBrk="0" fontAlgn="base" hangingPunct="0">
              <a:spcBef>
                <a:spcPct val="20000"/>
              </a:spcBef>
              <a:spcAft>
                <a:spcPts val="600"/>
              </a:spcAft>
            </a:pPr>
            <a:endParaRPr lang="en-GB" b="1" smtClean="0">
              <a:solidFill>
                <a:schemeClr val="bg1"/>
              </a:solidFill>
            </a:endParaRPr>
          </a:p>
          <a:p>
            <a:pPr eaLnBrk="0" fontAlgn="base" hangingPunct="0">
              <a:spcBef>
                <a:spcPct val="20000"/>
              </a:spcBef>
              <a:spcAft>
                <a:spcPts val="600"/>
              </a:spcAft>
            </a:pPr>
            <a:r>
              <a:rPr lang="en-GB" b="1" i="1" smtClean="0">
                <a:solidFill>
                  <a:schemeClr val="bg1"/>
                </a:solidFill>
              </a:rPr>
              <a:t>Base: All those who tried to contact an NHS service when GP surgery closed in past 6 months: National (68,038); CCG (478)</a:t>
            </a:r>
            <a:endParaRPr lang="en-GB" sz="1000" i="1" dirty="0">
              <a:solidFill>
                <a:schemeClr val="bg1"/>
              </a:solidFill>
            </a:endParaRPr>
          </a:p>
        </p:txBody>
      </p:sp>
      <p:graphicFrame>
        <p:nvGraphicFramePr>
          <p:cNvPr id="6" name="D_0f02e4c4e701c58b"/>
          <p:cNvGraphicFramePr>
            <a:graphicFrameLocks/>
          </p:cNvGraphicFramePr>
          <p:nvPr>
            <p:extLst>
              <p:ext uri="{D42A27DB-BD31-4B8C-83A1-F6EECF244321}">
                <p14:modId xmlns:p14="http://schemas.microsoft.com/office/powerpoint/2010/main" val="996902496"/>
              </p:ext>
            </p:extLst>
          </p:nvPr>
        </p:nvGraphicFramePr>
        <p:xfrm>
          <a:off x="1856656" y="1721521"/>
          <a:ext cx="2990199" cy="20283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bwMode="auto">
          <a:xfrm>
            <a:off x="344488" y="1433489"/>
            <a:ext cx="4392488" cy="3744416"/>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8" name="D_a073d82314b25d7c"/>
          <p:cNvGraphicFramePr>
            <a:graphicFrameLocks/>
          </p:cNvGraphicFramePr>
          <p:nvPr>
            <p:extLst>
              <p:ext uri="{D42A27DB-BD31-4B8C-83A1-F6EECF244321}">
                <p14:modId xmlns:p14="http://schemas.microsoft.com/office/powerpoint/2010/main" val="3686969706"/>
              </p:ext>
            </p:extLst>
          </p:nvPr>
        </p:nvGraphicFramePr>
        <p:xfrm>
          <a:off x="6481043" y="1641376"/>
          <a:ext cx="3902124" cy="271793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046905" y="1433488"/>
            <a:ext cx="1418263" cy="3744417"/>
          </a:xfrm>
          <a:prstGeom prst="rect">
            <a:avLst/>
          </a:prstGeom>
          <a:solidFill>
            <a:schemeClr val="accent2"/>
          </a:solidFill>
        </p:spPr>
        <p:txBody>
          <a:bodyPr wrap="square" lIns="36000" tIns="36000" rIns="36000" bIns="36000" rtlCol="0">
            <a:noAutofit/>
          </a:bodyPr>
          <a:lstStyle/>
          <a:p>
            <a:pPr eaLnBrk="0" fontAlgn="base" hangingPunct="0">
              <a:spcBef>
                <a:spcPct val="20000"/>
              </a:spcBef>
              <a:spcAft>
                <a:spcPct val="0"/>
              </a:spcAft>
            </a:pPr>
            <a:endParaRPr lang="en-GB" b="1" smtClean="0">
              <a:solidFill>
                <a:schemeClr val="bg1"/>
              </a:solidFill>
            </a:endParaRPr>
          </a:p>
          <a:p>
            <a:pPr eaLnBrk="0" fontAlgn="base" hangingPunct="0">
              <a:spcBef>
                <a:spcPct val="20000"/>
              </a:spcBef>
              <a:spcAft>
                <a:spcPct val="0"/>
              </a:spcAft>
            </a:pPr>
            <a:r>
              <a:rPr lang="en-GB" b="1" smtClean="0">
                <a:solidFill>
                  <a:schemeClr val="bg1"/>
                </a:solidFill>
              </a:rPr>
              <a:t>Considering all of the people you saw or spoke to on that occasion, did you have confidence and trust in them?</a:t>
            </a:r>
          </a:p>
          <a:p>
            <a:pPr eaLnBrk="0" fontAlgn="base" hangingPunct="0">
              <a:spcBef>
                <a:spcPct val="20000"/>
              </a:spcBef>
              <a:spcAft>
                <a:spcPct val="0"/>
              </a:spcAft>
            </a:pPr>
            <a:endParaRPr lang="en-GB" b="1" smtClean="0">
              <a:solidFill>
                <a:schemeClr val="bg1"/>
              </a:solidFill>
            </a:endParaRPr>
          </a:p>
          <a:p>
            <a:pPr eaLnBrk="0" fontAlgn="base" hangingPunct="0">
              <a:spcBef>
                <a:spcPct val="20000"/>
              </a:spcBef>
              <a:spcAft>
                <a:spcPct val="0"/>
              </a:spcAft>
            </a:pPr>
            <a:r>
              <a:rPr lang="en-GB" b="1" i="1" smtClean="0">
                <a:solidFill>
                  <a:schemeClr val="bg1"/>
                </a:solidFill>
              </a:rPr>
              <a:t>Base: All those who tried to contact an NHS service when GP surgery closed in past 6 months: National  (68,118); CCG (477)</a:t>
            </a:r>
            <a:endParaRPr lang="en-GB" sz="1000" i="1" dirty="0">
              <a:solidFill>
                <a:schemeClr val="bg1"/>
              </a:solidFill>
            </a:endParaRPr>
          </a:p>
        </p:txBody>
      </p:sp>
      <p:sp>
        <p:nvSpPr>
          <p:cNvPr id="10" name="Rectangle 9"/>
          <p:cNvSpPr/>
          <p:nvPr/>
        </p:nvSpPr>
        <p:spPr bwMode="auto">
          <a:xfrm>
            <a:off x="5046904" y="1433489"/>
            <a:ext cx="4514607" cy="3744416"/>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1" name="Rectangle 10"/>
          <p:cNvSpPr/>
          <p:nvPr/>
        </p:nvSpPr>
        <p:spPr>
          <a:xfrm>
            <a:off x="200472" y="5662408"/>
            <a:ext cx="9073008" cy="215444"/>
          </a:xfrm>
          <a:prstGeom prst="rect">
            <a:avLst/>
          </a:prstGeom>
        </p:spPr>
        <p:txBody>
          <a:bodyPr wrap="square">
            <a:spAutoFit/>
          </a:bodyPr>
          <a:lstStyle/>
          <a:p>
            <a:r>
              <a:rPr lang="en-GB" sz="800" dirty="0"/>
              <a:t>*The out of hours questions were redesigned for </a:t>
            </a:r>
            <a:r>
              <a:rPr lang="en-GB" sz="800" dirty="0" smtClean="0"/>
              <a:t>July - September fieldwork </a:t>
            </a:r>
            <a:r>
              <a:rPr lang="en-GB" sz="800" dirty="0"/>
              <a:t>to reflect changes to service provision. As such the results shown </a:t>
            </a:r>
            <a:r>
              <a:rPr lang="en-GB" sz="800" dirty="0" smtClean="0"/>
              <a:t>here are </a:t>
            </a:r>
            <a:r>
              <a:rPr lang="en-GB" sz="800" dirty="0"/>
              <a:t>based on July-September 2015 figures only. </a:t>
            </a:r>
          </a:p>
        </p:txBody>
      </p:sp>
      <p:graphicFrame>
        <p:nvGraphicFramePr>
          <p:cNvPr id="15" name="D_d7b7e55407a48fd1"/>
          <p:cNvGraphicFramePr>
            <a:graphicFrameLocks noGrp="1"/>
          </p:cNvGraphicFramePr>
          <p:nvPr>
            <p:extLst>
              <p:ext uri="{D42A27DB-BD31-4B8C-83A1-F6EECF244321}">
                <p14:modId xmlns:p14="http://schemas.microsoft.com/office/powerpoint/2010/main" val="2730017378"/>
              </p:ext>
            </p:extLst>
          </p:nvPr>
        </p:nvGraphicFramePr>
        <p:xfrm>
          <a:off x="2936776" y="4152226"/>
          <a:ext cx="864096" cy="504056"/>
        </p:xfrm>
        <a:graphic>
          <a:graphicData uri="http://schemas.openxmlformats.org/drawingml/2006/table">
            <a:tbl>
              <a:tblPr firstRow="1" bandRow="1">
                <a:tableStyleId>{5C22544A-7EE6-4342-B048-85BDC9FD1C3A}</a:tableStyleId>
              </a:tblPr>
              <a:tblGrid>
                <a:gridCol w="864096"/>
              </a:tblGrid>
              <a:tr h="504056">
                <a:tc>
                  <a:txBody>
                    <a:bodyPr/>
                    <a:lstStyle/>
                    <a:p>
                      <a:pPr algn="ctr"/>
                      <a:r>
                        <a:rPr lang="en-GB" sz="1800" smtClean="0">
                          <a:solidFill>
                            <a:schemeClr val="accent6"/>
                          </a:solidFill>
                          <a:latin typeface="Arial"/>
                        </a:rPr>
                        <a:t>62%</a:t>
                      </a:r>
                      <a:endParaRPr lang="en-GB" sz="18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6" name="D_d45a6495887ba0fc"/>
          <p:cNvGraphicFramePr>
            <a:graphicFrameLocks noGrp="1"/>
          </p:cNvGraphicFramePr>
          <p:nvPr>
            <p:extLst>
              <p:ext uri="{D42A27DB-BD31-4B8C-83A1-F6EECF244321}">
                <p14:modId xmlns:p14="http://schemas.microsoft.com/office/powerpoint/2010/main" val="3773939258"/>
              </p:ext>
            </p:extLst>
          </p:nvPr>
        </p:nvGraphicFramePr>
        <p:xfrm>
          <a:off x="3296816" y="4169793"/>
          <a:ext cx="1883424" cy="468248"/>
        </p:xfrm>
        <a:graphic>
          <a:graphicData uri="http://schemas.openxmlformats.org/drawingml/2006/table">
            <a:tbl>
              <a:tblPr firstRow="1" bandRow="1">
                <a:tableStyleId>{5C22544A-7EE6-4342-B048-85BDC9FD1C3A}</a:tableStyleId>
              </a:tblPr>
              <a:tblGrid>
                <a:gridCol w="1883424"/>
              </a:tblGrid>
              <a:tr h="468248">
                <a:tc>
                  <a:txBody>
                    <a:bodyPr/>
                    <a:lstStyle/>
                    <a:p>
                      <a:pPr algn="ctr"/>
                      <a:r>
                        <a:rPr lang="en-GB" sz="2000" b="1" smtClean="0">
                          <a:solidFill>
                            <a:schemeClr val="accent5">
                              <a:lumMod val="60000"/>
                              <a:lumOff val="40000"/>
                            </a:schemeClr>
                          </a:solidFill>
                          <a:latin typeface="Arial"/>
                        </a:rPr>
                        <a:t>32%</a:t>
                      </a:r>
                      <a:endParaRPr lang="en-GB" sz="20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TextBox 16"/>
          <p:cNvSpPr txBox="1"/>
          <p:nvPr/>
        </p:nvSpPr>
        <p:spPr>
          <a:xfrm>
            <a:off x="2720752" y="4584274"/>
            <a:ext cx="1368152" cy="161583"/>
          </a:xfrm>
          <a:prstGeom prst="rect">
            <a:avLst/>
          </a:prstGeom>
          <a:noFill/>
          <a:effectLst/>
        </p:spPr>
        <p:txBody>
          <a:bodyPr wrap="square" lIns="0" tIns="0" rIns="0" bIns="0" rtlCol="0">
            <a:spAutoFit/>
          </a:bodyPr>
          <a:lstStyle/>
          <a:p>
            <a:pPr algn="ctr"/>
            <a:r>
              <a:rPr lang="en-GB" sz="1050" dirty="0" smtClean="0"/>
              <a:t>About right</a:t>
            </a:r>
          </a:p>
        </p:txBody>
      </p:sp>
      <p:sp>
        <p:nvSpPr>
          <p:cNvPr id="18" name="TextBox 17"/>
          <p:cNvSpPr txBox="1"/>
          <p:nvPr/>
        </p:nvSpPr>
        <p:spPr>
          <a:xfrm>
            <a:off x="3584848" y="4584273"/>
            <a:ext cx="1368152" cy="161583"/>
          </a:xfrm>
          <a:prstGeom prst="rect">
            <a:avLst/>
          </a:prstGeom>
          <a:noFill/>
          <a:effectLst/>
        </p:spPr>
        <p:txBody>
          <a:bodyPr wrap="square" lIns="0" tIns="0" rIns="0" bIns="0" rtlCol="0">
            <a:spAutoFit/>
          </a:bodyPr>
          <a:lstStyle/>
          <a:p>
            <a:pPr algn="ctr"/>
            <a:r>
              <a:rPr lang="en-GB" sz="1050" dirty="0" smtClean="0"/>
              <a:t>Took too long </a:t>
            </a:r>
          </a:p>
        </p:txBody>
      </p:sp>
      <p:sp>
        <p:nvSpPr>
          <p:cNvPr id="19" name="TextBox 18"/>
          <p:cNvSpPr txBox="1"/>
          <p:nvPr/>
        </p:nvSpPr>
        <p:spPr>
          <a:xfrm>
            <a:off x="1496616" y="4313809"/>
            <a:ext cx="1872208" cy="169277"/>
          </a:xfrm>
          <a:prstGeom prst="rect">
            <a:avLst/>
          </a:prstGeom>
          <a:noFill/>
        </p:spPr>
        <p:txBody>
          <a:bodyPr wrap="square" lIns="0" tIns="0" rIns="0" bIns="0" rtlCol="0">
            <a:spAutoFit/>
          </a:bodyPr>
          <a:lstStyle/>
          <a:p>
            <a:pPr algn="ctr"/>
            <a:r>
              <a:rPr lang="en-GB" sz="1100" b="1" dirty="0" smtClean="0">
                <a:solidFill>
                  <a:schemeClr val="bg1">
                    <a:lumMod val="65000"/>
                  </a:schemeClr>
                </a:solidFill>
              </a:rPr>
              <a:t>National results</a:t>
            </a:r>
          </a:p>
        </p:txBody>
      </p:sp>
      <p:graphicFrame>
        <p:nvGraphicFramePr>
          <p:cNvPr id="20" name="D_8d91bb60607ef1ce"/>
          <p:cNvGraphicFramePr>
            <a:graphicFrameLocks noGrp="1"/>
          </p:cNvGraphicFramePr>
          <p:nvPr>
            <p:extLst>
              <p:ext uri="{D42A27DB-BD31-4B8C-83A1-F6EECF244321}">
                <p14:modId xmlns:p14="http://schemas.microsoft.com/office/powerpoint/2010/main" val="2243222578"/>
              </p:ext>
            </p:extLst>
          </p:nvPr>
        </p:nvGraphicFramePr>
        <p:xfrm>
          <a:off x="7545288" y="4169793"/>
          <a:ext cx="864096" cy="504056"/>
        </p:xfrm>
        <a:graphic>
          <a:graphicData uri="http://schemas.openxmlformats.org/drawingml/2006/table">
            <a:tbl>
              <a:tblPr firstRow="1" bandRow="1">
                <a:tableStyleId>{5C22544A-7EE6-4342-B048-85BDC9FD1C3A}</a:tableStyleId>
              </a:tblPr>
              <a:tblGrid>
                <a:gridCol w="864096"/>
              </a:tblGrid>
              <a:tr h="504056">
                <a:tc>
                  <a:txBody>
                    <a:bodyPr/>
                    <a:lstStyle/>
                    <a:p>
                      <a:pPr algn="ctr"/>
                      <a:r>
                        <a:rPr lang="en-GB" sz="1800" smtClean="0">
                          <a:solidFill>
                            <a:schemeClr val="accent6"/>
                          </a:solidFill>
                          <a:latin typeface="Arial"/>
                        </a:rPr>
                        <a:t>86%</a:t>
                      </a:r>
                      <a:endParaRPr lang="en-GB" sz="18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1" name="D_cda03a48e890d1ce"/>
          <p:cNvGraphicFramePr>
            <a:graphicFrameLocks noGrp="1"/>
          </p:cNvGraphicFramePr>
          <p:nvPr>
            <p:extLst>
              <p:ext uri="{D42A27DB-BD31-4B8C-83A1-F6EECF244321}">
                <p14:modId xmlns:p14="http://schemas.microsoft.com/office/powerpoint/2010/main" val="3131359699"/>
              </p:ext>
            </p:extLst>
          </p:nvPr>
        </p:nvGraphicFramePr>
        <p:xfrm>
          <a:off x="7905328" y="4169793"/>
          <a:ext cx="1883424" cy="468248"/>
        </p:xfrm>
        <a:graphic>
          <a:graphicData uri="http://schemas.openxmlformats.org/drawingml/2006/table">
            <a:tbl>
              <a:tblPr firstRow="1" bandRow="1">
                <a:tableStyleId>{5C22544A-7EE6-4342-B048-85BDC9FD1C3A}</a:tableStyleId>
              </a:tblPr>
              <a:tblGrid>
                <a:gridCol w="1883424"/>
              </a:tblGrid>
              <a:tr h="468248">
                <a:tc>
                  <a:txBody>
                    <a:bodyPr/>
                    <a:lstStyle/>
                    <a:p>
                      <a:pPr algn="ctr"/>
                      <a:r>
                        <a:rPr lang="en-GB" sz="2000" b="1" smtClean="0">
                          <a:solidFill>
                            <a:schemeClr val="accent5">
                              <a:lumMod val="60000"/>
                              <a:lumOff val="40000"/>
                            </a:schemeClr>
                          </a:solidFill>
                          <a:latin typeface="Arial"/>
                        </a:rPr>
                        <a:t>9%</a:t>
                      </a:r>
                      <a:endParaRPr lang="en-GB" sz="20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2" name="TextBox 21"/>
          <p:cNvSpPr txBox="1"/>
          <p:nvPr/>
        </p:nvSpPr>
        <p:spPr>
          <a:xfrm>
            <a:off x="7329264" y="4601841"/>
            <a:ext cx="1368152" cy="161583"/>
          </a:xfrm>
          <a:prstGeom prst="rect">
            <a:avLst/>
          </a:prstGeom>
          <a:noFill/>
          <a:effectLst/>
        </p:spPr>
        <p:txBody>
          <a:bodyPr wrap="square" lIns="0" tIns="0" rIns="0" bIns="0" rtlCol="0">
            <a:spAutoFit/>
          </a:bodyPr>
          <a:lstStyle/>
          <a:p>
            <a:pPr algn="ctr"/>
            <a:r>
              <a:rPr lang="en-GB" sz="1050" dirty="0" smtClean="0"/>
              <a:t>Yes</a:t>
            </a:r>
          </a:p>
        </p:txBody>
      </p:sp>
      <p:sp>
        <p:nvSpPr>
          <p:cNvPr id="23" name="TextBox 22"/>
          <p:cNvSpPr txBox="1"/>
          <p:nvPr/>
        </p:nvSpPr>
        <p:spPr>
          <a:xfrm>
            <a:off x="8193360" y="4601840"/>
            <a:ext cx="1368152" cy="161583"/>
          </a:xfrm>
          <a:prstGeom prst="rect">
            <a:avLst/>
          </a:prstGeom>
          <a:noFill/>
          <a:effectLst/>
        </p:spPr>
        <p:txBody>
          <a:bodyPr wrap="square" lIns="0" tIns="0" rIns="0" bIns="0" rtlCol="0">
            <a:spAutoFit/>
          </a:bodyPr>
          <a:lstStyle/>
          <a:p>
            <a:pPr algn="ctr"/>
            <a:r>
              <a:rPr lang="en-GB" sz="1050" dirty="0" smtClean="0"/>
              <a:t>No</a:t>
            </a:r>
          </a:p>
        </p:txBody>
      </p:sp>
      <p:sp>
        <p:nvSpPr>
          <p:cNvPr id="24" name="TextBox 23"/>
          <p:cNvSpPr txBox="1"/>
          <p:nvPr/>
        </p:nvSpPr>
        <p:spPr>
          <a:xfrm>
            <a:off x="6105128" y="4313809"/>
            <a:ext cx="1872208" cy="169277"/>
          </a:xfrm>
          <a:prstGeom prst="rect">
            <a:avLst/>
          </a:prstGeom>
          <a:noFill/>
        </p:spPr>
        <p:txBody>
          <a:bodyPr wrap="square" lIns="0" tIns="0" rIns="0" bIns="0" rtlCol="0">
            <a:spAutoFit/>
          </a:bodyPr>
          <a:lstStyle/>
          <a:p>
            <a:pPr algn="ctr"/>
            <a:r>
              <a:rPr lang="en-GB" sz="1100" b="1" dirty="0" smtClean="0">
                <a:solidFill>
                  <a:schemeClr val="bg1">
                    <a:lumMod val="65000"/>
                  </a:schemeClr>
                </a:solidFill>
              </a:rPr>
              <a:t>National results</a:t>
            </a:r>
          </a:p>
        </p:txBody>
      </p:sp>
      <p:graphicFrame>
        <p:nvGraphicFramePr>
          <p:cNvPr id="4" name="Ipsos Ribbon Rules" hidden="1"/>
          <p:cNvGraphicFramePr/>
          <p:nvPr>
            <p:extLst>
              <p:ext uri="{D42A27DB-BD31-4B8C-83A1-F6EECF244321}">
                <p14:modId xmlns:p14="http://schemas.microsoft.com/office/powerpoint/2010/main" val="400431050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p:cNvSpPr txBox="1"/>
          <p:nvPr/>
        </p:nvSpPr>
        <p:spPr>
          <a:xfrm>
            <a:off x="7273886" y="6114562"/>
            <a:ext cx="2864768" cy="123111"/>
          </a:xfrm>
          <a:prstGeom prst="rect">
            <a:avLst/>
          </a:prstGeom>
          <a:noFill/>
        </p:spPr>
        <p:txBody>
          <a:bodyPr wrap="square" lIns="0" tIns="0" rIns="0" bIns="0" rtlCol="0">
            <a:spAutoFit/>
          </a:bodyPr>
          <a:lstStyle/>
          <a:p>
            <a:pPr lvl="0" algn="l"/>
            <a:r>
              <a:rPr lang="en-GB" sz="800" dirty="0" smtClean="0">
                <a:solidFill>
                  <a:srgbClr val="FFFFFF"/>
                </a:solidFill>
              </a:rPr>
              <a:t>%Yes = %Yes, definitely </a:t>
            </a:r>
            <a:r>
              <a:rPr lang="en-GB" sz="800" dirty="0">
                <a:solidFill>
                  <a:srgbClr val="FFFFFF"/>
                </a:solidFill>
              </a:rPr>
              <a:t>+ </a:t>
            </a:r>
            <a:r>
              <a:rPr lang="en-GB" sz="800" dirty="0" smtClean="0">
                <a:solidFill>
                  <a:srgbClr val="FFFFFF"/>
                </a:solidFill>
              </a:rPr>
              <a:t>% Yes, to some extent</a:t>
            </a:r>
            <a:endParaRPr lang="en-GB" sz="1800" dirty="0" smtClean="0"/>
          </a:p>
        </p:txBody>
      </p:sp>
    </p:spTree>
    <p:extLst>
      <p:ext uri="{BB962C8B-B14F-4D97-AF65-F5344CB8AC3E}">
        <p14:creationId xmlns:p14="http://schemas.microsoft.com/office/powerpoint/2010/main" val="11734891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Overall experience of out-of-hours services</a:t>
            </a:r>
            <a:endParaRPr lang="en-GB" dirty="0">
              <a:solidFill>
                <a:schemeClr val="accent5">
                  <a:lumMod val="60000"/>
                  <a:lumOff val="40000"/>
                </a:schemeClr>
              </a:solidFill>
            </a:endParaRPr>
          </a:p>
        </p:txBody>
      </p:sp>
      <p:sp>
        <p:nvSpPr>
          <p:cNvPr id="33" name="Rectangle 32"/>
          <p:cNvSpPr/>
          <p:nvPr/>
        </p:nvSpPr>
        <p:spPr bwMode="auto">
          <a:xfrm>
            <a:off x="416496" y="4293096"/>
            <a:ext cx="9073008"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30" name="Ipsos Ribbon Rules" hidden="1"/>
          <p:cNvGraphicFramePr/>
          <p:nvPr>
            <p:extLst>
              <p:ext uri="{D42A27DB-BD31-4B8C-83A1-F6EECF244321}">
                <p14:modId xmlns:p14="http://schemas.microsoft.com/office/powerpoint/2010/main" val="28966873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D_fdd19b539ef33ff4" hidden="1"/>
          <p:cNvGraphicFramePr/>
          <p:nvPr>
            <p:extLst>
              <p:ext uri="{D42A27DB-BD31-4B8C-83A1-F6EECF244321}">
                <p14:modId xmlns:p14="http://schemas.microsoft.com/office/powerpoint/2010/main" val="2392628799"/>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_cf8dc561f9f8b5fe" hidden="1"/>
          <p:cNvGraphicFramePr/>
          <p:nvPr>
            <p:extLst>
              <p:ext uri="{D42A27DB-BD31-4B8C-83A1-F6EECF244321}">
                <p14:modId xmlns:p14="http://schemas.microsoft.com/office/powerpoint/2010/main" val="1300511891"/>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p:cNvSpPr txBox="1"/>
          <p:nvPr/>
        </p:nvSpPr>
        <p:spPr>
          <a:xfrm>
            <a:off x="7857017" y="6093296"/>
            <a:ext cx="1890341" cy="578620"/>
          </a:xfrm>
          <a:prstGeom prst="rect">
            <a:avLst/>
          </a:prstGeom>
          <a:noFill/>
        </p:spPr>
        <p:txBody>
          <a:bodyPr wrap="square" lIns="0" tIns="0" rIns="0" bIns="0" rtlCol="0">
            <a:spAutoFit/>
          </a:bodyPr>
          <a:lstStyle/>
          <a:p>
            <a:pPr algn="l"/>
            <a:r>
              <a:rPr lang="en-GB" sz="800" dirty="0" smtClean="0">
                <a:solidFill>
                  <a:schemeClr val="bg1"/>
                </a:solidFill>
              </a:rPr>
              <a:t>%Good </a:t>
            </a:r>
            <a:r>
              <a:rPr lang="en-GB" sz="800" dirty="0">
                <a:solidFill>
                  <a:schemeClr val="bg1"/>
                </a:solidFill>
              </a:rPr>
              <a:t>= </a:t>
            </a:r>
            <a:r>
              <a:rPr lang="en-GB" sz="800" dirty="0" smtClean="0">
                <a:solidFill>
                  <a:schemeClr val="bg1"/>
                </a:solidFill>
              </a:rPr>
              <a:t>%Very </a:t>
            </a:r>
            <a:r>
              <a:rPr lang="en-GB" sz="800" dirty="0">
                <a:solidFill>
                  <a:schemeClr val="bg1"/>
                </a:solidFill>
              </a:rPr>
              <a:t>good + </a:t>
            </a:r>
            <a:r>
              <a:rPr lang="en-GB" sz="800" dirty="0" smtClean="0">
                <a:solidFill>
                  <a:schemeClr val="bg1"/>
                </a:solidFill>
              </a:rPr>
              <a:t>%Fairly good                %Poor </a:t>
            </a:r>
            <a:r>
              <a:rPr lang="en-GB" sz="800" dirty="0">
                <a:solidFill>
                  <a:schemeClr val="bg1"/>
                </a:solidFill>
              </a:rPr>
              <a:t>= </a:t>
            </a:r>
            <a:r>
              <a:rPr lang="en-GB" sz="800" dirty="0" smtClean="0">
                <a:solidFill>
                  <a:schemeClr val="bg1"/>
                </a:solidFill>
              </a:rPr>
              <a:t>%Fairly </a:t>
            </a:r>
            <a:r>
              <a:rPr lang="en-GB" sz="800" dirty="0">
                <a:solidFill>
                  <a:schemeClr val="bg1"/>
                </a:solidFill>
              </a:rPr>
              <a:t>poor + </a:t>
            </a:r>
            <a:r>
              <a:rPr lang="en-GB" sz="800" dirty="0" smtClean="0">
                <a:solidFill>
                  <a:schemeClr val="bg1"/>
                </a:solidFill>
              </a:rPr>
              <a:t>%Very </a:t>
            </a:r>
            <a:r>
              <a:rPr lang="en-GB" sz="800" dirty="0">
                <a:solidFill>
                  <a:schemeClr val="bg1"/>
                </a:solidFill>
              </a:rPr>
              <a:t>poor </a:t>
            </a:r>
            <a:endParaRPr lang="en-GB" sz="800" kern="0" dirty="0">
              <a:solidFill>
                <a:schemeClr val="bg1"/>
              </a:solidFill>
            </a:endParaRPr>
          </a:p>
          <a:p>
            <a:pPr algn="l"/>
            <a:endParaRPr lang="en-GB" sz="1800" dirty="0" smtClean="0"/>
          </a:p>
        </p:txBody>
      </p:sp>
      <p:graphicFrame>
        <p:nvGraphicFramePr>
          <p:cNvPr id="45" name="D_5cb58a68bc983eca"/>
          <p:cNvGraphicFramePr>
            <a:graphicFrameLocks/>
          </p:cNvGraphicFramePr>
          <p:nvPr>
            <p:extLst>
              <p:ext uri="{D42A27DB-BD31-4B8C-83A1-F6EECF244321}">
                <p14:modId xmlns:p14="http://schemas.microsoft.com/office/powerpoint/2010/main" val="652412767"/>
              </p:ext>
            </p:extLst>
          </p:nvPr>
        </p:nvGraphicFramePr>
        <p:xfrm>
          <a:off x="3245494" y="1917878"/>
          <a:ext cx="4345316" cy="3138284"/>
        </p:xfrm>
        <a:graphic>
          <a:graphicData uri="http://schemas.openxmlformats.org/drawingml/2006/chart">
            <c:chart xmlns:c="http://schemas.openxmlformats.org/drawingml/2006/chart" xmlns:r="http://schemas.openxmlformats.org/officeDocument/2006/relationships" r:id="rId6"/>
          </a:graphicData>
        </a:graphic>
      </p:graphicFrame>
      <p:cxnSp>
        <p:nvCxnSpPr>
          <p:cNvPr id="57" name="Straight Connector 56"/>
          <p:cNvCxnSpPr/>
          <p:nvPr/>
        </p:nvCxnSpPr>
        <p:spPr bwMode="auto">
          <a:xfrm>
            <a:off x="7401272" y="217549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5" name="Rectangle 64"/>
          <p:cNvSpPr/>
          <p:nvPr/>
        </p:nvSpPr>
        <p:spPr bwMode="auto">
          <a:xfrm>
            <a:off x="20096" y="1121083"/>
            <a:ext cx="9253384" cy="50771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a:t>
            </a:r>
            <a:r>
              <a:rPr lang="en-GB" sz="1600" b="1" dirty="0" smtClean="0">
                <a:solidFill>
                  <a:schemeClr val="bg1"/>
                </a:solidFill>
              </a:rPr>
              <a:t>last experience </a:t>
            </a:r>
            <a:r>
              <a:rPr lang="en-GB" sz="1600" b="1" dirty="0">
                <a:solidFill>
                  <a:schemeClr val="bg1"/>
                </a:solidFill>
              </a:rPr>
              <a:t>of </a:t>
            </a:r>
            <a:r>
              <a:rPr lang="en-GB" sz="1600" b="1" dirty="0" smtClean="0">
                <a:solidFill>
                  <a:schemeClr val="bg1"/>
                </a:solidFill>
              </a:rPr>
              <a:t>NHS services when you wanted to see a GP but your GP surgery was closed?*</a:t>
            </a:r>
            <a:endParaRPr lang="en-GB" sz="1600" b="1" dirty="0">
              <a:solidFill>
                <a:schemeClr val="bg1"/>
              </a:solidFill>
            </a:endParaRPr>
          </a:p>
        </p:txBody>
      </p:sp>
      <p:sp>
        <p:nvSpPr>
          <p:cNvPr id="66" name="TextBox 65"/>
          <p:cNvSpPr txBox="1"/>
          <p:nvPr/>
        </p:nvSpPr>
        <p:spPr>
          <a:xfrm>
            <a:off x="4016525" y="172874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67" name="TextBox 66"/>
          <p:cNvSpPr txBox="1"/>
          <p:nvPr/>
        </p:nvSpPr>
        <p:spPr>
          <a:xfrm>
            <a:off x="7617296" y="1728740"/>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68" name="D_fb208f27f055a6ca"/>
          <p:cNvGraphicFramePr>
            <a:graphicFrameLocks noGrp="1"/>
          </p:cNvGraphicFramePr>
          <p:nvPr>
            <p:extLst>
              <p:ext uri="{D42A27DB-BD31-4B8C-83A1-F6EECF244321}">
                <p14:modId xmlns:p14="http://schemas.microsoft.com/office/powerpoint/2010/main" val="4285312410"/>
              </p:ext>
            </p:extLst>
          </p:nvPr>
        </p:nvGraphicFramePr>
        <p:xfrm>
          <a:off x="7604989" y="2160788"/>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67%</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9" name="D_74dc103df97836ca"/>
          <p:cNvGraphicFramePr>
            <a:graphicFrameLocks noGrp="1"/>
          </p:cNvGraphicFramePr>
          <p:nvPr>
            <p:extLst>
              <p:ext uri="{D42A27DB-BD31-4B8C-83A1-F6EECF244321}">
                <p14:modId xmlns:p14="http://schemas.microsoft.com/office/powerpoint/2010/main" val="876634544"/>
              </p:ext>
            </p:extLst>
          </p:nvPr>
        </p:nvGraphicFramePr>
        <p:xfrm>
          <a:off x="7604989" y="3168900"/>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15%</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0" name="TextBox 69"/>
          <p:cNvSpPr txBox="1"/>
          <p:nvPr/>
        </p:nvSpPr>
        <p:spPr>
          <a:xfrm>
            <a:off x="7940327" y="2952876"/>
            <a:ext cx="1368152" cy="184666"/>
          </a:xfrm>
          <a:prstGeom prst="rect">
            <a:avLst/>
          </a:prstGeom>
          <a:noFill/>
          <a:effectLst/>
        </p:spPr>
        <p:txBody>
          <a:bodyPr wrap="square" lIns="0" tIns="0" rIns="0" bIns="0" rtlCol="0">
            <a:spAutoFit/>
          </a:bodyPr>
          <a:lstStyle/>
          <a:p>
            <a:pPr algn="ctr"/>
            <a:r>
              <a:rPr lang="en-GB" dirty="0" smtClean="0"/>
              <a:t>Good</a:t>
            </a:r>
          </a:p>
        </p:txBody>
      </p:sp>
      <p:sp>
        <p:nvSpPr>
          <p:cNvPr id="71" name="TextBox 70"/>
          <p:cNvSpPr txBox="1"/>
          <p:nvPr/>
        </p:nvSpPr>
        <p:spPr>
          <a:xfrm>
            <a:off x="7915944" y="3888980"/>
            <a:ext cx="1368152" cy="184666"/>
          </a:xfrm>
          <a:prstGeom prst="rect">
            <a:avLst/>
          </a:prstGeom>
          <a:noFill/>
          <a:effectLst/>
        </p:spPr>
        <p:txBody>
          <a:bodyPr wrap="square" lIns="0" tIns="0" rIns="0" bIns="0" rtlCol="0">
            <a:spAutoFit/>
          </a:bodyPr>
          <a:lstStyle/>
          <a:p>
            <a:pPr algn="ctr"/>
            <a:r>
              <a:rPr lang="en-GB" dirty="0" smtClean="0"/>
              <a:t>Poor</a:t>
            </a:r>
          </a:p>
        </p:txBody>
      </p:sp>
      <p:sp>
        <p:nvSpPr>
          <p:cNvPr id="73" name="TextBox 72"/>
          <p:cNvSpPr txBox="1"/>
          <p:nvPr/>
        </p:nvSpPr>
        <p:spPr>
          <a:xfrm>
            <a:off x="128464" y="5805264"/>
            <a:ext cx="9618894" cy="246222"/>
          </a:xfrm>
          <a:prstGeom prst="rect">
            <a:avLst/>
          </a:prstGeom>
          <a:noFill/>
        </p:spPr>
        <p:txBody>
          <a:bodyPr wrap="square" lIns="0" tIns="0" rIns="0" bIns="0" rtlCol="0">
            <a:spAutoFit/>
          </a:bodyPr>
          <a:lstStyle/>
          <a:p>
            <a:pPr algn="l"/>
            <a:r>
              <a:rPr lang="en-GB" sz="800" dirty="0" smtClean="0"/>
              <a:t>*The out of hours questions were redesigned for July-September </a:t>
            </a:r>
            <a:r>
              <a:rPr lang="en-GB" sz="800" dirty="0"/>
              <a:t>fieldwork to reflect changes to service provision. As such the results shown </a:t>
            </a:r>
            <a:r>
              <a:rPr lang="en-GB" sz="800" dirty="0" smtClean="0"/>
              <a:t>here </a:t>
            </a:r>
            <a:r>
              <a:rPr lang="en-GB" sz="800" dirty="0"/>
              <a:t>are based on July-September 2015 figures only</a:t>
            </a:r>
            <a:r>
              <a:rPr lang="en-GB" sz="800" dirty="0" smtClean="0"/>
              <a:t>. As the results shown are only for one wave of the survey, comparisons between practices will not be shown until the July 2016 publication. </a:t>
            </a:r>
            <a:endParaRPr lang="en-GB" sz="800" dirty="0"/>
          </a:p>
        </p:txBody>
      </p:sp>
      <p:cxnSp>
        <p:nvCxnSpPr>
          <p:cNvPr id="31" name="Straight Connector 30"/>
          <p:cNvCxnSpPr/>
          <p:nvPr/>
        </p:nvCxnSpPr>
        <p:spPr bwMode="auto">
          <a:xfrm>
            <a:off x="2864768" y="2094605"/>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6" name="TextBox 35"/>
          <p:cNvSpPr txBox="1"/>
          <p:nvPr/>
        </p:nvSpPr>
        <p:spPr>
          <a:xfrm>
            <a:off x="632520" y="1728740"/>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sp>
        <p:nvSpPr>
          <p:cNvPr id="44" name="TextBox 43"/>
          <p:cNvSpPr txBox="1"/>
          <p:nvPr/>
        </p:nvSpPr>
        <p:spPr>
          <a:xfrm>
            <a:off x="3255872" y="4382475"/>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Local CCG range - </a:t>
            </a:r>
            <a:r>
              <a:rPr lang="en-GB" sz="1100" dirty="0" smtClean="0">
                <a:solidFill>
                  <a:schemeClr val="bg1"/>
                </a:solidFill>
              </a:rPr>
              <a:t>% </a:t>
            </a:r>
            <a:r>
              <a:rPr lang="en-GB" sz="1100" b="1" dirty="0" smtClean="0">
                <a:solidFill>
                  <a:schemeClr val="bg1"/>
                </a:solidFill>
              </a:rPr>
              <a:t>Good</a:t>
            </a:r>
          </a:p>
        </p:txBody>
      </p:sp>
      <p:graphicFrame>
        <p:nvGraphicFramePr>
          <p:cNvPr id="46" name="D_0fbac108c474a87c"/>
          <p:cNvGraphicFramePr/>
          <p:nvPr>
            <p:extLst>
              <p:ext uri="{D42A27DB-BD31-4B8C-83A1-F6EECF244321}">
                <p14:modId xmlns:p14="http://schemas.microsoft.com/office/powerpoint/2010/main" val="3386263123"/>
              </p:ext>
            </p:extLst>
          </p:nvPr>
        </p:nvGraphicFramePr>
        <p:xfrm>
          <a:off x="3796794"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D_bd91d9d6e1c56236"/>
          <p:cNvGraphicFramePr/>
          <p:nvPr>
            <p:extLst>
              <p:ext uri="{D42A27DB-BD31-4B8C-83A1-F6EECF244321}">
                <p14:modId xmlns:p14="http://schemas.microsoft.com/office/powerpoint/2010/main" val="2214338649"/>
              </p:ext>
            </p:extLst>
          </p:nvPr>
        </p:nvGraphicFramePr>
        <p:xfrm>
          <a:off x="5000090"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8" name="D_cf8dc561f9f8b5fe_CalcTable"/>
          <p:cNvGraphicFramePr>
            <a:graphicFrameLocks noGrp="1"/>
          </p:cNvGraphicFramePr>
          <p:nvPr>
            <p:extLst>
              <p:ext uri="{D42A27DB-BD31-4B8C-83A1-F6EECF244321}">
                <p14:modId xmlns:p14="http://schemas.microsoft.com/office/powerpoint/2010/main" val="1136991942"/>
              </p:ext>
            </p:extLst>
          </p:nvPr>
        </p:nvGraphicFramePr>
        <p:xfrm>
          <a:off x="3980413"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61%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81%</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0" name="TextBox 39"/>
          <p:cNvSpPr txBox="1"/>
          <p:nvPr/>
        </p:nvSpPr>
        <p:spPr>
          <a:xfrm>
            <a:off x="344488" y="258486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41" name="D_99609f41272fa698"/>
          <p:cNvGraphicFramePr/>
          <p:nvPr>
            <p:extLst>
              <p:ext uri="{D42A27DB-BD31-4B8C-83A1-F6EECF244321}">
                <p14:modId xmlns:p14="http://schemas.microsoft.com/office/powerpoint/2010/main" val="3513894478"/>
              </p:ext>
            </p:extLst>
          </p:nvPr>
        </p:nvGraphicFramePr>
        <p:xfrm>
          <a:off x="65584" y="2618765"/>
          <a:ext cx="2655168" cy="24845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D_9772ce49898aa419_CalcTable"/>
          <p:cNvGraphicFramePr>
            <a:graphicFrameLocks noGrp="1"/>
          </p:cNvGraphicFramePr>
          <p:nvPr>
            <p:extLst>
              <p:ext uri="{D42A27DB-BD31-4B8C-83A1-F6EECF244321}">
                <p14:modId xmlns:p14="http://schemas.microsoft.com/office/powerpoint/2010/main" val="1602851007"/>
              </p:ext>
            </p:extLst>
          </p:nvPr>
        </p:nvGraphicFramePr>
        <p:xfrm>
          <a:off x="45996" y="6039944"/>
          <a:ext cx="7649676" cy="213360"/>
        </p:xfrm>
        <a:graphic>
          <a:graphicData uri="http://schemas.openxmlformats.org/drawingml/2006/table">
            <a:tbl>
              <a:tblPr firstRow="1" bandRow="1">
                <a:tableStyleId>{5C22544A-7EE6-4342-B048-85BDC9FD1C3A}</a:tableStyleId>
              </a:tblPr>
              <a:tblGrid>
                <a:gridCol w="7649676"/>
              </a:tblGrid>
              <a:tr h="175721">
                <a:tc>
                  <a:txBody>
                    <a:bodyPr/>
                    <a:lstStyle/>
                    <a:p>
                      <a:pPr marL="0" indent="0">
                        <a:buNone/>
                      </a:pPr>
                      <a:r>
                        <a:rPr lang="en-GB" sz="800" b="0" smtClean="0">
                          <a:solidFill>
                            <a:schemeClr val="bg1"/>
                          </a:solidFill>
                        </a:rPr>
                        <a:t>Base: All those who tried to contact an NHS service when GP surgery closed in past 6 months: National (68,172); CCG (477); CCG bases range from 118 to 477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9" name="D_9772ce49898aa419" hidden="1"/>
          <p:cNvGraphicFramePr/>
          <p:nvPr>
            <p:extLst>
              <p:ext uri="{D42A27DB-BD31-4B8C-83A1-F6EECF244321}">
                <p14:modId xmlns:p14="http://schemas.microsoft.com/office/powerpoint/2010/main" val="1830158039"/>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1990632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smtClean="0"/>
              <a:t>Statistical reliability</a:t>
            </a:r>
            <a:endParaRPr lang="en-GB" sz="3600" dirty="0"/>
          </a:p>
        </p:txBody>
      </p:sp>
    </p:spTree>
    <p:extLst>
      <p:ext uri="{BB962C8B-B14F-4D97-AF65-F5344CB8AC3E}">
        <p14:creationId xmlns:p14="http://schemas.microsoft.com/office/powerpoint/2010/main" val="110006701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Statistical reliability</a:t>
            </a:r>
            <a:endParaRPr lang="en-GB" dirty="0"/>
          </a:p>
        </p:txBody>
      </p:sp>
      <p:sp>
        <p:nvSpPr>
          <p:cNvPr id="6" name="Rectangle 5"/>
          <p:cNvSpPr/>
          <p:nvPr/>
        </p:nvSpPr>
        <p:spPr>
          <a:xfrm>
            <a:off x="-15552" y="894442"/>
            <a:ext cx="9849544" cy="1382430"/>
          </a:xfrm>
          <a:prstGeom prst="rect">
            <a:avLst/>
          </a:prstGeom>
        </p:spPr>
        <p:txBody>
          <a:bodyPr wrap="square">
            <a:spAutoFit/>
          </a:bodyPr>
          <a:lstStyle/>
          <a:p>
            <a:pPr algn="l" eaLnBrk="1" hangingPunct="1">
              <a:spcBef>
                <a:spcPts val="200"/>
              </a:spcBef>
              <a:spcAft>
                <a:spcPts val="200"/>
              </a:spcAft>
              <a:buClr>
                <a:srgbClr val="63B579"/>
              </a:buClr>
              <a:buSzPct val="130000"/>
            </a:pPr>
            <a:r>
              <a:rPr lang="en-GB" sz="1150" kern="0" dirty="0">
                <a:solidFill>
                  <a:srgbClr val="4D4D4D"/>
                </a:solidFill>
                <a:latin typeface="Arial MT Std Light" pitchFamily="34" charset="0"/>
                <a:ea typeface="Roboto" panose="02000000000000000000" pitchFamily="2" charset="0"/>
              </a:rPr>
              <a:t>Participants in a survey such as GPPS represent only a sample of the total population of interest – this means we cannot be certain that the results of a question are exactly the same as if everybody within that population had taken part (“true values”).  However, we can predict the variation between the results of a question and the true value by using the size of the sample on which results are based and the number of times a particular answer is given. The confidence with which we make this prediction is usually chosen to be 95% – that is, the chances are 95 in 100 that the true value will fall within a specified range (the “95% confidence interval”).</a:t>
            </a:r>
          </a:p>
          <a:p>
            <a:pPr algn="l" eaLnBrk="1" hangingPunct="1">
              <a:spcBef>
                <a:spcPts val="200"/>
              </a:spcBef>
              <a:spcAft>
                <a:spcPts val="200"/>
              </a:spcAft>
              <a:buClr>
                <a:srgbClr val="63B579"/>
              </a:buClr>
              <a:buSzPct val="130000"/>
            </a:pPr>
            <a:r>
              <a:rPr lang="en-GB" sz="1150" kern="0" dirty="0">
                <a:solidFill>
                  <a:srgbClr val="4D4D4D"/>
                </a:solidFill>
                <a:latin typeface="Arial MT Std Light" pitchFamily="34" charset="0"/>
                <a:ea typeface="Roboto" panose="02000000000000000000" pitchFamily="2" charset="0"/>
              </a:rPr>
              <a:t>The table below gives examples of what the confidence intervals look like for an ‘average’ </a:t>
            </a:r>
            <a:r>
              <a:rPr lang="en-GB" sz="1150" kern="0" dirty="0" smtClean="0">
                <a:solidFill>
                  <a:srgbClr val="4D4D4D"/>
                </a:solidFill>
                <a:latin typeface="Arial MT Std Light" pitchFamily="34" charset="0"/>
                <a:ea typeface="Roboto" panose="02000000000000000000" pitchFamily="2" charset="0"/>
              </a:rPr>
              <a:t>practice and CCG, as </a:t>
            </a:r>
            <a:r>
              <a:rPr lang="en-GB" sz="1150" kern="0" dirty="0">
                <a:solidFill>
                  <a:srgbClr val="4D4D4D"/>
                </a:solidFill>
                <a:latin typeface="Arial MT Std Light" pitchFamily="34" charset="0"/>
                <a:ea typeface="Roboto" panose="02000000000000000000" pitchFamily="2" charset="0"/>
              </a:rPr>
              <a:t>well as the confidence intervals at the national level. </a:t>
            </a:r>
          </a:p>
        </p:txBody>
      </p:sp>
      <p:graphicFrame>
        <p:nvGraphicFramePr>
          <p:cNvPr id="8" name="Table 7"/>
          <p:cNvGraphicFramePr>
            <a:graphicFrameLocks noGrp="1"/>
          </p:cNvGraphicFramePr>
          <p:nvPr>
            <p:extLst>
              <p:ext uri="{D42A27DB-BD31-4B8C-83A1-F6EECF244321}">
                <p14:modId xmlns:p14="http://schemas.microsoft.com/office/powerpoint/2010/main" val="3034668352"/>
              </p:ext>
            </p:extLst>
          </p:nvPr>
        </p:nvGraphicFramePr>
        <p:xfrm>
          <a:off x="90544" y="2636912"/>
          <a:ext cx="9622907" cy="2019300"/>
        </p:xfrm>
        <a:graphic>
          <a:graphicData uri="http://schemas.openxmlformats.org/drawingml/2006/table">
            <a:tbl>
              <a:tblPr firstRow="1" bandRow="1">
                <a:tableStyleId>{5940675A-B579-460E-94D1-54222C63F5DA}</a:tableStyleId>
              </a:tblPr>
              <a:tblGrid>
                <a:gridCol w="2588763"/>
                <a:gridCol w="2270190"/>
                <a:gridCol w="1537870"/>
                <a:gridCol w="1684335"/>
                <a:gridCol w="1541749"/>
              </a:tblGrid>
              <a:tr h="360458">
                <a:tc rowSpan="3">
                  <a:txBody>
                    <a:bodyPr/>
                    <a:lstStyle/>
                    <a:p>
                      <a:pPr algn="ctr"/>
                      <a:endParaRPr lang="en-GB" sz="1150" b="1" kern="0" dirty="0">
                        <a:solidFill>
                          <a:schemeClr val="bg1">
                            <a:lumMod val="50000"/>
                          </a:schemeClr>
                        </a:solidFill>
                        <a:latin typeface="Arial MT Std Light" pitchFamily="34" charset="0"/>
                        <a:ea typeface="Roboto" panose="02000000000000000000" pitchFamily="2" charset="0"/>
                        <a:cs typeface="+mn-cs"/>
                      </a:endParaRPr>
                    </a:p>
                  </a:txBody>
                  <a:tcPr>
                    <a:solidFill>
                      <a:schemeClr val="bg1">
                        <a:lumMod val="85000"/>
                      </a:schemeClr>
                    </a:solidFill>
                  </a:tcPr>
                </a:tc>
                <a:tc rowSpan="3">
                  <a:txBody>
                    <a:bodyPr/>
                    <a:lstStyle/>
                    <a:p>
                      <a:pPr algn="ctr"/>
                      <a:r>
                        <a:rPr lang="en-GB" sz="1150" b="1" kern="0" dirty="0" smtClean="0">
                          <a:solidFill>
                            <a:schemeClr val="bg1">
                              <a:lumMod val="50000"/>
                            </a:schemeClr>
                          </a:solidFill>
                          <a:latin typeface="Arial MT Std Light" pitchFamily="34" charset="0"/>
                          <a:ea typeface="Roboto" panose="02000000000000000000" pitchFamily="2" charset="0"/>
                          <a:cs typeface="+mn-cs"/>
                        </a:rPr>
                        <a:t>Average sample size on which results are based</a:t>
                      </a:r>
                      <a:endParaRPr lang="en-GB" sz="1150" b="1" kern="0" dirty="0">
                        <a:solidFill>
                          <a:schemeClr val="bg1">
                            <a:lumMod val="50000"/>
                          </a:schemeClr>
                        </a:solidFill>
                        <a:latin typeface="Arial MT Std Light" pitchFamily="34" charset="0"/>
                        <a:ea typeface="Roboto" panose="02000000000000000000" pitchFamily="2" charset="0"/>
                        <a:cs typeface="+mn-cs"/>
                      </a:endParaRPr>
                    </a:p>
                  </a:txBody>
                  <a:tcPr anchor="ctr">
                    <a:solidFill>
                      <a:schemeClr val="bg1">
                        <a:lumMod val="85000"/>
                      </a:schemeClr>
                    </a:solidFill>
                  </a:tcPr>
                </a:tc>
                <a:tc gridSpan="3">
                  <a:txBody>
                    <a:bodyPr/>
                    <a:lstStyle/>
                    <a:p>
                      <a:pPr algn="ctr"/>
                      <a:r>
                        <a:rPr lang="en-GB" sz="1150" b="1" kern="0" dirty="0" smtClean="0">
                          <a:solidFill>
                            <a:schemeClr val="bg1">
                              <a:lumMod val="50000"/>
                            </a:schemeClr>
                          </a:solidFill>
                          <a:latin typeface="Arial MT Std Light" pitchFamily="34" charset="0"/>
                          <a:ea typeface="Roboto" panose="02000000000000000000" pitchFamily="2" charset="0"/>
                          <a:cs typeface="+mn-cs"/>
                        </a:rPr>
                        <a:t>Approximate confidence intervals for percentages at or near these levels</a:t>
                      </a:r>
                      <a:endParaRPr lang="en-GB" sz="1150" b="1" kern="0" dirty="0">
                        <a:solidFill>
                          <a:schemeClr val="bg1">
                            <a:lumMod val="50000"/>
                          </a:schemeClr>
                        </a:solidFill>
                        <a:latin typeface="Arial MT Std Light" pitchFamily="34" charset="0"/>
                        <a:ea typeface="Roboto" panose="02000000000000000000" pitchFamily="2" charset="0"/>
                        <a:cs typeface="+mn-cs"/>
                      </a:endParaRPr>
                    </a:p>
                  </a:txBody>
                  <a:tcPr>
                    <a:solidFill>
                      <a:schemeClr val="bg1">
                        <a:lumMod val="85000"/>
                      </a:schemeClr>
                    </a:solidFill>
                  </a:tcPr>
                </a:tc>
                <a:tc hMerge="1">
                  <a:txBody>
                    <a:bodyPr/>
                    <a:lstStyle/>
                    <a:p>
                      <a:endParaRPr lang="en-GB" dirty="0"/>
                    </a:p>
                  </a:txBody>
                  <a:tcPr/>
                </a:tc>
                <a:tc hMerge="1">
                  <a:txBody>
                    <a:bodyPr/>
                    <a:lstStyle/>
                    <a:p>
                      <a:endParaRPr lang="en-GB" dirty="0"/>
                    </a:p>
                  </a:txBody>
                  <a:tcPr/>
                </a:tc>
              </a:tr>
              <a:tr h="317272">
                <a:tc vMerge="1">
                  <a:txBody>
                    <a:bodyPr/>
                    <a:lstStyle/>
                    <a:p>
                      <a:endParaRPr lang="en-GB" sz="1600" dirty="0">
                        <a:solidFill>
                          <a:schemeClr val="bg1">
                            <a:lumMod val="50000"/>
                          </a:schemeClr>
                        </a:solidFill>
                      </a:endParaRPr>
                    </a:p>
                  </a:txBody>
                  <a:tcPr>
                    <a:solidFill>
                      <a:schemeClr val="bg1"/>
                    </a:solidFill>
                  </a:tcPr>
                </a:tc>
                <a:tc vMerge="1">
                  <a:txBody>
                    <a:bodyPr/>
                    <a:lstStyle/>
                    <a:p>
                      <a:endParaRPr lang="en-GB" sz="1600" dirty="0">
                        <a:solidFill>
                          <a:schemeClr val="bg1">
                            <a:lumMod val="50000"/>
                          </a:schemeClr>
                        </a:solidFill>
                      </a:endParaRPr>
                    </a:p>
                  </a:txBody>
                  <a:tcPr>
                    <a:solidFill>
                      <a:schemeClr val="bg1"/>
                    </a:solidFill>
                  </a:tcPr>
                </a:tc>
                <a:tc>
                  <a:txBody>
                    <a:bodyPr/>
                    <a:lstStyle/>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Level 1: </a:t>
                      </a:r>
                    </a:p>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10% or 90%</a:t>
                      </a:r>
                    </a:p>
                  </a:txBody>
                  <a:tcPr marL="68580" marR="68580" marT="0" marB="0">
                    <a:solidFill>
                      <a:schemeClr val="bg1">
                        <a:lumMod val="85000"/>
                      </a:schemeClr>
                    </a:solidFill>
                  </a:tcPr>
                </a:tc>
                <a:tc>
                  <a:txBody>
                    <a:bodyPr/>
                    <a:lstStyle/>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Level 2:</a:t>
                      </a:r>
                    </a:p>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 30% or 70%</a:t>
                      </a:r>
                    </a:p>
                  </a:txBody>
                  <a:tcPr marL="68580" marR="68580" marT="0" marB="0">
                    <a:solidFill>
                      <a:schemeClr val="bg1">
                        <a:lumMod val="85000"/>
                      </a:schemeClr>
                    </a:solidFill>
                  </a:tcPr>
                </a:tc>
                <a:tc>
                  <a:txBody>
                    <a:bodyPr/>
                    <a:lstStyle/>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Level 3: </a:t>
                      </a:r>
                    </a:p>
                    <a:p>
                      <a:pPr algn="ctr">
                        <a:lnSpc>
                          <a:spcPct val="150000"/>
                        </a:lnSpc>
                        <a:spcAft>
                          <a:spcPts val="0"/>
                        </a:spcAft>
                      </a:pPr>
                      <a:r>
                        <a:rPr lang="en-GB" sz="1150" i="1" kern="0" dirty="0" smtClean="0">
                          <a:solidFill>
                            <a:schemeClr val="bg1">
                              <a:lumMod val="50000"/>
                            </a:schemeClr>
                          </a:solidFill>
                          <a:latin typeface="Arial MT Std Light" pitchFamily="34" charset="0"/>
                          <a:ea typeface="Roboto" panose="02000000000000000000" pitchFamily="2" charset="0"/>
                          <a:cs typeface="+mn-cs"/>
                        </a:rPr>
                        <a:t>50%</a:t>
                      </a:r>
                    </a:p>
                  </a:txBody>
                  <a:tcPr marL="68580" marR="68580" marT="0" marB="0">
                    <a:solidFill>
                      <a:schemeClr val="bg1">
                        <a:lumMod val="85000"/>
                      </a:schemeClr>
                    </a:solidFill>
                  </a:tcPr>
                </a:tc>
              </a:tr>
              <a:tr h="171878">
                <a:tc vMerge="1">
                  <a:txBody>
                    <a:bodyPr/>
                    <a:lstStyle/>
                    <a:p>
                      <a:endParaRPr lang="en-GB" sz="1600" dirty="0">
                        <a:solidFill>
                          <a:schemeClr val="bg1">
                            <a:lumMod val="50000"/>
                          </a:schemeClr>
                        </a:solidFill>
                      </a:endParaRPr>
                    </a:p>
                  </a:txBody>
                  <a:tcPr>
                    <a:solidFill>
                      <a:schemeClr val="bg1"/>
                    </a:solidFill>
                  </a:tcPr>
                </a:tc>
                <a:tc vMerge="1">
                  <a:txBody>
                    <a:bodyPr/>
                    <a:lstStyle/>
                    <a:p>
                      <a:endParaRPr lang="en-GB" sz="1600" dirty="0">
                        <a:solidFill>
                          <a:schemeClr val="bg1">
                            <a:lumMod val="50000"/>
                          </a:schemeClr>
                        </a:solidFill>
                      </a:endParaRPr>
                    </a:p>
                  </a:txBody>
                  <a:tcPr>
                    <a:solidFill>
                      <a:schemeClr val="bg1"/>
                    </a:solidFill>
                  </a:tcPr>
                </a:tc>
                <a:tc>
                  <a:txBody>
                    <a:bodyPr/>
                    <a:lstStyle/>
                    <a:p>
                      <a:pPr algn="ctr">
                        <a:lnSpc>
                          <a:spcPct val="150000"/>
                        </a:lnSpc>
                        <a:spcAft>
                          <a:spcPts val="1100"/>
                        </a:spcAft>
                      </a:pPr>
                      <a:r>
                        <a:rPr lang="en-GB" sz="1150" kern="0" dirty="0" smtClean="0">
                          <a:solidFill>
                            <a:schemeClr val="bg1">
                              <a:lumMod val="50000"/>
                            </a:schemeClr>
                          </a:solidFill>
                          <a:latin typeface="Arial MT Std Light" pitchFamily="34" charset="0"/>
                          <a:ea typeface="Roboto" panose="02000000000000000000" pitchFamily="2" charset="0"/>
                          <a:cs typeface="+mn-cs"/>
                        </a:rPr>
                        <a:t>+/-</a:t>
                      </a:r>
                      <a:endParaRPr lang="en-GB" sz="1150" kern="0" dirty="0">
                        <a:solidFill>
                          <a:schemeClr val="bg1">
                            <a:lumMod val="50000"/>
                          </a:schemeClr>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chemeClr val="bg1">
                              <a:lumMod val="50000"/>
                            </a:schemeClr>
                          </a:solidFill>
                          <a:latin typeface="Arial MT Std Light" pitchFamily="34" charset="0"/>
                          <a:ea typeface="Roboto" panose="02000000000000000000" pitchFamily="2" charset="0"/>
                          <a:cs typeface="+mn-cs"/>
                        </a:rPr>
                        <a:t>+/-</a:t>
                      </a:r>
                      <a:endParaRPr lang="en-GB" sz="1150" kern="0" dirty="0">
                        <a:solidFill>
                          <a:schemeClr val="bg1">
                            <a:lumMod val="50000"/>
                          </a:schemeClr>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chemeClr val="bg1">
                              <a:lumMod val="50000"/>
                            </a:schemeClr>
                          </a:solidFill>
                          <a:latin typeface="Arial MT Std Light" pitchFamily="34" charset="0"/>
                          <a:ea typeface="Roboto" panose="02000000000000000000" pitchFamily="2" charset="0"/>
                          <a:cs typeface="+mn-cs"/>
                        </a:rPr>
                        <a:t>+/-</a:t>
                      </a:r>
                      <a:endParaRPr lang="en-GB" sz="1150" kern="0" dirty="0">
                        <a:solidFill>
                          <a:schemeClr val="bg1">
                            <a:lumMod val="50000"/>
                          </a:schemeClr>
                        </a:solidFill>
                        <a:latin typeface="Arial MT Std Light" pitchFamily="34" charset="0"/>
                        <a:ea typeface="Roboto" panose="02000000000000000000" pitchFamily="2" charset="0"/>
                        <a:cs typeface="+mn-cs"/>
                      </a:endParaRPr>
                    </a:p>
                  </a:txBody>
                  <a:tcPr marL="68580" marR="68580" marT="0" marB="0">
                    <a:solidFill>
                      <a:schemeClr val="bg1"/>
                    </a:solidFill>
                  </a:tcPr>
                </a:tc>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National</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836,967</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0.09</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0.13</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0.15</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CCG</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4,000</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1.18</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1.86</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2.07</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Practice</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100</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5.05</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9.41</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c>
                  <a:txBody>
                    <a:bodyPr/>
                    <a:lstStyle/>
                    <a:p>
                      <a:pPr algn="ctr">
                        <a:lnSpc>
                          <a:spcPct val="150000"/>
                        </a:lnSpc>
                        <a:spcAft>
                          <a:spcPts val="1100"/>
                        </a:spcAft>
                      </a:pPr>
                      <a:r>
                        <a:rPr lang="en-GB" sz="1150" kern="0" dirty="0" smtClean="0">
                          <a:solidFill>
                            <a:srgbClr val="4D4D4D"/>
                          </a:solidFill>
                          <a:latin typeface="Arial MT Std Light" pitchFamily="34" charset="0"/>
                          <a:ea typeface="Roboto" panose="02000000000000000000" pitchFamily="2" charset="0"/>
                          <a:cs typeface="+mn-cs"/>
                        </a:rPr>
                        <a:t>11.3</a:t>
                      </a:r>
                      <a:endParaRPr lang="en-GB" sz="1150" kern="0" dirty="0">
                        <a:solidFill>
                          <a:srgbClr val="4D4D4D"/>
                        </a:solidFill>
                        <a:latin typeface="Arial MT Std Light" pitchFamily="34" charset="0"/>
                        <a:ea typeface="Roboto" panose="02000000000000000000" pitchFamily="2" charset="0"/>
                        <a:cs typeface="+mn-cs"/>
                      </a:endParaRPr>
                    </a:p>
                  </a:txBody>
                  <a:tcPr marL="68580" marR="68580" marT="0" marB="0">
                    <a:solidFill>
                      <a:schemeClr val="bg1"/>
                    </a:solidFill>
                  </a:tcPr>
                </a:tc>
              </a:tr>
            </a:tbl>
          </a:graphicData>
        </a:graphic>
      </p:graphicFrame>
      <p:sp>
        <p:nvSpPr>
          <p:cNvPr id="9" name="Rectangle 8"/>
          <p:cNvSpPr/>
          <p:nvPr/>
        </p:nvSpPr>
        <p:spPr>
          <a:xfrm>
            <a:off x="-15552" y="2204864"/>
            <a:ext cx="9505056" cy="461665"/>
          </a:xfrm>
          <a:prstGeom prst="rect">
            <a:avLst/>
          </a:prstGeom>
        </p:spPr>
        <p:txBody>
          <a:bodyPr wrap="square">
            <a:spAutoFit/>
          </a:bodyPr>
          <a:lstStyle/>
          <a:p>
            <a:pPr algn="l"/>
            <a:r>
              <a:rPr lang="en-GB" sz="1150" b="1" i="1" dirty="0">
                <a:solidFill>
                  <a:srgbClr val="44BA65"/>
                </a:solidFill>
                <a:latin typeface="Arial MT Std Light" pitchFamily="34" charset="0"/>
                <a:ea typeface="Roboto" panose="02000000000000000000" pitchFamily="2" charset="0"/>
              </a:rPr>
              <a:t>An example of confidence intervals (at national, </a:t>
            </a:r>
            <a:r>
              <a:rPr lang="en-GB" sz="1150" b="1" i="1" dirty="0" smtClean="0">
                <a:solidFill>
                  <a:srgbClr val="44BA65"/>
                </a:solidFill>
                <a:latin typeface="Arial MT Std Light" pitchFamily="34" charset="0"/>
                <a:ea typeface="Roboto" panose="02000000000000000000" pitchFamily="2" charset="0"/>
              </a:rPr>
              <a:t>CCG </a:t>
            </a:r>
            <a:r>
              <a:rPr lang="en-GB" sz="1150" b="1" i="1" dirty="0">
                <a:solidFill>
                  <a:srgbClr val="44BA65"/>
                </a:solidFill>
                <a:latin typeface="Arial MT Std Light" pitchFamily="34" charset="0"/>
                <a:ea typeface="Roboto" panose="02000000000000000000" pitchFamily="2" charset="0"/>
              </a:rPr>
              <a:t>and practice-level) based on the average number of responses to the question “Overall, how would you describe your experience of your GP surgery?”</a:t>
            </a:r>
          </a:p>
        </p:txBody>
      </p:sp>
      <p:sp>
        <p:nvSpPr>
          <p:cNvPr id="10" name="Rectangle 9"/>
          <p:cNvSpPr/>
          <p:nvPr/>
        </p:nvSpPr>
        <p:spPr>
          <a:xfrm>
            <a:off x="0" y="4869160"/>
            <a:ext cx="9921552" cy="1411156"/>
          </a:xfrm>
          <a:prstGeom prst="rect">
            <a:avLst/>
          </a:prstGeom>
        </p:spPr>
        <p:txBody>
          <a:bodyPr wrap="square">
            <a:spAutoFit/>
          </a:bodyPr>
          <a:lstStyle/>
          <a:p>
            <a:pPr algn="l"/>
            <a:r>
              <a:rPr lang="en-GB" sz="1150" kern="0" dirty="0">
                <a:solidFill>
                  <a:srgbClr val="4D4D4D"/>
                </a:solidFill>
                <a:latin typeface="Arial MT Std Light" pitchFamily="34" charset="0"/>
                <a:ea typeface="Roboto" panose="02000000000000000000" pitchFamily="2" charset="0"/>
              </a:rPr>
              <a:t>For example, taking a CCG where 4,000 people responded and where 30% give a particular answer, there is a 95% likelihood that the true value (which would have been obtained if the whole population had been interviewed) will fall within the range of +/-</a:t>
            </a:r>
            <a:r>
              <a:rPr lang="en-GB" sz="1150" kern="0" dirty="0" smtClean="0">
                <a:solidFill>
                  <a:srgbClr val="4D4D4D"/>
                </a:solidFill>
                <a:latin typeface="Arial MT Std Light" pitchFamily="34" charset="0"/>
                <a:ea typeface="Roboto" panose="02000000000000000000" pitchFamily="2" charset="0"/>
              </a:rPr>
              <a:t>1.86 </a:t>
            </a:r>
            <a:r>
              <a:rPr lang="en-GB" sz="1150" kern="0" dirty="0">
                <a:solidFill>
                  <a:srgbClr val="4D4D4D"/>
                </a:solidFill>
                <a:latin typeface="Arial MT Std Light" pitchFamily="34" charset="0"/>
                <a:ea typeface="Roboto" panose="02000000000000000000" pitchFamily="2" charset="0"/>
              </a:rPr>
              <a:t>percentage points from that question’s result (i.e. between </a:t>
            </a:r>
            <a:r>
              <a:rPr lang="en-GB" sz="1150" kern="0" dirty="0" smtClean="0">
                <a:solidFill>
                  <a:srgbClr val="4D4D4D"/>
                </a:solidFill>
                <a:latin typeface="Arial MT Std Light" pitchFamily="34" charset="0"/>
                <a:ea typeface="Roboto" panose="02000000000000000000" pitchFamily="2" charset="0"/>
              </a:rPr>
              <a:t>28.14% </a:t>
            </a:r>
            <a:r>
              <a:rPr lang="en-GB" sz="1150" kern="0" dirty="0">
                <a:solidFill>
                  <a:srgbClr val="4D4D4D"/>
                </a:solidFill>
                <a:latin typeface="Arial MT Std Light" pitchFamily="34" charset="0"/>
                <a:ea typeface="Roboto" panose="02000000000000000000" pitchFamily="2" charset="0"/>
              </a:rPr>
              <a:t>and </a:t>
            </a:r>
            <a:r>
              <a:rPr lang="en-GB" sz="1150" kern="0" dirty="0" smtClean="0">
                <a:solidFill>
                  <a:srgbClr val="4D4D4D"/>
                </a:solidFill>
                <a:latin typeface="Arial MT Std Light" pitchFamily="34" charset="0"/>
                <a:ea typeface="Roboto" panose="02000000000000000000" pitchFamily="2" charset="0"/>
              </a:rPr>
              <a:t>31.86%).</a:t>
            </a:r>
            <a:endParaRPr lang="en-GB" sz="1150" kern="0" dirty="0">
              <a:solidFill>
                <a:srgbClr val="4D4D4D"/>
              </a:solidFill>
              <a:latin typeface="Arial MT Std Light" pitchFamily="34" charset="0"/>
              <a:ea typeface="Roboto" panose="02000000000000000000" pitchFamily="2" charset="0"/>
            </a:endParaRPr>
          </a:p>
          <a:p>
            <a:pPr algn="l"/>
            <a:r>
              <a:rPr lang="en-GB" sz="1150" kern="0" dirty="0">
                <a:solidFill>
                  <a:srgbClr val="4D4D4D"/>
                </a:solidFill>
                <a:latin typeface="Arial MT Std Light" pitchFamily="34" charset="0"/>
                <a:ea typeface="Roboto" panose="02000000000000000000" pitchFamily="2" charset="0"/>
              </a:rPr>
              <a:t>When results are compared between separate groups within a sample, the difference may be “real” or it may occur by chance (because not everyone in the population has been interviewed). </a:t>
            </a:r>
            <a:r>
              <a:rPr lang="en-GB" sz="1150" kern="0" dirty="0" smtClean="0">
                <a:solidFill>
                  <a:srgbClr val="4D4D4D"/>
                </a:solidFill>
                <a:latin typeface="Arial MT Std Light" pitchFamily="34" charset="0"/>
                <a:ea typeface="Roboto" panose="02000000000000000000" pitchFamily="2" charset="0"/>
              </a:rPr>
              <a:t>Confidence intervals will be wider when comparing groups, especially where there are small numbers e.g. practices where 100 </a:t>
            </a:r>
            <a:r>
              <a:rPr lang="en-GB" sz="1150" kern="0" dirty="0">
                <a:solidFill>
                  <a:srgbClr val="4D4D4D"/>
                </a:solidFill>
                <a:latin typeface="Arial MT Std Light" pitchFamily="34" charset="0"/>
                <a:ea typeface="Roboto" panose="02000000000000000000" pitchFamily="2" charset="0"/>
              </a:rPr>
              <a:t>patients or fewer responded to a question. These findings should be regarded as indicative rather than robust.</a:t>
            </a:r>
          </a:p>
          <a:p>
            <a:pPr algn="l"/>
            <a:endParaRPr lang="en-GB" kern="0" dirty="0">
              <a:solidFill>
                <a:srgbClr val="4D4D4D"/>
              </a:solidFill>
              <a:latin typeface="Arial MT Std Light" pitchFamily="34" charset="0"/>
              <a:ea typeface="Roboto" panose="02000000000000000000" pitchFamily="2" charset="0"/>
            </a:endParaRPr>
          </a:p>
        </p:txBody>
      </p:sp>
    </p:spTree>
    <p:extLst>
      <p:ext uri="{BB962C8B-B14F-4D97-AF65-F5344CB8AC3E}">
        <p14:creationId xmlns:p14="http://schemas.microsoft.com/office/powerpoint/2010/main" val="17769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smtClean="0"/>
              <a:t>Want to know more?</a:t>
            </a:r>
            <a:endParaRPr lang="en-GB" sz="3600" dirty="0"/>
          </a:p>
        </p:txBody>
      </p:sp>
    </p:spTree>
    <p:extLst>
      <p:ext uri="{BB962C8B-B14F-4D97-AF65-F5344CB8AC3E}">
        <p14:creationId xmlns:p14="http://schemas.microsoft.com/office/powerpoint/2010/main" val="258699293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77336" y="816914"/>
            <a:ext cx="1928664" cy="5526000"/>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smtClean="0"/>
              <a:t>Further background </a:t>
            </a:r>
            <a:r>
              <a:rPr lang="en-GB" dirty="0"/>
              <a:t>information about the survey </a:t>
            </a:r>
          </a:p>
        </p:txBody>
      </p:sp>
      <p:sp>
        <p:nvSpPr>
          <p:cNvPr id="3" name="TextBox 2"/>
          <p:cNvSpPr txBox="1"/>
          <p:nvPr/>
        </p:nvSpPr>
        <p:spPr>
          <a:xfrm>
            <a:off x="247650" y="1052736"/>
            <a:ext cx="7225630" cy="3939540"/>
          </a:xfrm>
          <a:prstGeom prst="rect">
            <a:avLst/>
          </a:prstGeom>
          <a:noFill/>
        </p:spPr>
        <p:txBody>
          <a:bodyPr wrap="square" lIns="0" tIns="0" rIns="0" bIns="0" rtlCol="0">
            <a:spAutoFit/>
          </a:bodyPr>
          <a:lstStyle/>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Across both waves of the research the survey was sent to </a:t>
            </a:r>
            <a:r>
              <a:rPr lang="en-GB" sz="1400" b="1" kern="0" dirty="0" smtClean="0">
                <a:solidFill>
                  <a:schemeClr val="accent6">
                    <a:lumMod val="75000"/>
                  </a:schemeClr>
                </a:solidFill>
                <a:latin typeface="Arial MT Std Light" pitchFamily="34" charset="0"/>
                <a:ea typeface="Roboto" panose="02000000000000000000" pitchFamily="2" charset="0"/>
              </a:rPr>
              <a:t>c.2.4 million adult </a:t>
            </a:r>
            <a:r>
              <a:rPr lang="en-GB" sz="1400" b="1" kern="0" dirty="0">
                <a:solidFill>
                  <a:schemeClr val="accent6">
                    <a:lumMod val="75000"/>
                  </a:schemeClr>
                </a:solidFill>
                <a:latin typeface="Arial MT Std Light" pitchFamily="34" charset="0"/>
                <a:ea typeface="Roboto" panose="02000000000000000000" pitchFamily="2" charset="0"/>
              </a:rPr>
              <a:t>patients </a:t>
            </a:r>
            <a:r>
              <a:rPr lang="en-GB" sz="1400" kern="0" dirty="0" smtClean="0">
                <a:solidFill>
                  <a:srgbClr val="4D4D4D"/>
                </a:solidFill>
                <a:latin typeface="Arial MT Std Light" pitchFamily="34" charset="0"/>
                <a:ea typeface="Roboto" panose="02000000000000000000" pitchFamily="2" charset="0"/>
              </a:rPr>
              <a:t>registered with a GP practice.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Participants are sent a </a:t>
            </a:r>
            <a:r>
              <a:rPr lang="en-GB" sz="1400" b="1" kern="0" dirty="0">
                <a:solidFill>
                  <a:schemeClr val="accent6">
                    <a:lumMod val="75000"/>
                  </a:schemeClr>
                </a:solidFill>
                <a:latin typeface="Arial MT Std Light" pitchFamily="34" charset="0"/>
                <a:ea typeface="Roboto" panose="02000000000000000000" pitchFamily="2" charset="0"/>
              </a:rPr>
              <a:t>postal questionnaire</a:t>
            </a:r>
            <a:r>
              <a:rPr lang="en-GB" sz="1400" kern="0" dirty="0" smtClean="0">
                <a:solidFill>
                  <a:srgbClr val="4D4D4D"/>
                </a:solidFill>
                <a:latin typeface="Arial MT Std Light" pitchFamily="34" charset="0"/>
                <a:ea typeface="Roboto" panose="02000000000000000000" pitchFamily="2" charset="0"/>
              </a:rPr>
              <a:t>, also with the option of completing the survey online or via telephone.</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Results </a:t>
            </a:r>
            <a:r>
              <a:rPr lang="en-GB" sz="1400" kern="0" dirty="0">
                <a:solidFill>
                  <a:srgbClr val="4D4D4D"/>
                </a:solidFill>
                <a:latin typeface="Arial MT Std Light" pitchFamily="34" charset="0"/>
                <a:ea typeface="Roboto" panose="02000000000000000000" pitchFamily="2" charset="0"/>
              </a:rPr>
              <a:t>are available </a:t>
            </a:r>
            <a:r>
              <a:rPr lang="en-GB" sz="1400" b="1" kern="0" dirty="0">
                <a:solidFill>
                  <a:schemeClr val="accent6">
                    <a:lumMod val="75000"/>
                  </a:schemeClr>
                </a:solidFill>
                <a:latin typeface="Arial MT Std Light" pitchFamily="34" charset="0"/>
                <a:ea typeface="Roboto" panose="02000000000000000000" pitchFamily="2" charset="0"/>
              </a:rPr>
              <a:t>every </a:t>
            </a:r>
            <a:r>
              <a:rPr lang="en-GB" sz="1400" b="1" kern="0" dirty="0" smtClean="0">
                <a:solidFill>
                  <a:schemeClr val="accent6">
                    <a:lumMod val="75000"/>
                  </a:schemeClr>
                </a:solidFill>
                <a:latin typeface="Arial MT Std Light" pitchFamily="34" charset="0"/>
                <a:ea typeface="Roboto" panose="02000000000000000000" pitchFamily="2" charset="0"/>
              </a:rPr>
              <a:t>six </a:t>
            </a:r>
            <a:r>
              <a:rPr lang="en-GB" sz="1400" b="1" kern="0" dirty="0">
                <a:solidFill>
                  <a:schemeClr val="accent6">
                    <a:lumMod val="75000"/>
                  </a:schemeClr>
                </a:solidFill>
                <a:latin typeface="Arial MT Std Light" pitchFamily="34" charset="0"/>
                <a:ea typeface="Roboto" panose="02000000000000000000" pitchFamily="2" charset="0"/>
              </a:rPr>
              <a:t>months for every practice in the UK </a:t>
            </a:r>
            <a:r>
              <a:rPr lang="en-GB" sz="1400" b="1" kern="0" dirty="0" smtClean="0">
                <a:solidFill>
                  <a:schemeClr val="accent6">
                    <a:lumMod val="75000"/>
                  </a:schemeClr>
                </a:solidFill>
                <a:latin typeface="Arial MT Std Light" pitchFamily="34" charset="0"/>
                <a:ea typeface="Roboto" panose="02000000000000000000" pitchFamily="2" charset="0"/>
              </a:rPr>
              <a:t>and date back to 2007</a:t>
            </a:r>
            <a:r>
              <a:rPr lang="en-GB" sz="1400" kern="0" dirty="0">
                <a:solidFill>
                  <a:srgbClr val="4D4D4D"/>
                </a:solidFill>
                <a:latin typeface="Arial MT Std Light" pitchFamily="34" charset="0"/>
                <a:ea typeface="Roboto" panose="02000000000000000000" pitchFamily="2" charset="0"/>
              </a:rPr>
              <a:t>, allowing  meaningful </a:t>
            </a:r>
            <a:r>
              <a:rPr lang="en-GB" sz="1400" kern="0" dirty="0" smtClean="0">
                <a:solidFill>
                  <a:srgbClr val="4D4D4D"/>
                </a:solidFill>
                <a:latin typeface="Arial MT Std Light" pitchFamily="34" charset="0"/>
                <a:ea typeface="Roboto" panose="02000000000000000000" pitchFamily="2" charset="0"/>
              </a:rPr>
              <a:t>comparisons of patients</a:t>
            </a:r>
            <a:r>
              <a:rPr lang="en-GB" sz="1400" kern="0" dirty="0">
                <a:solidFill>
                  <a:srgbClr val="4D4D4D"/>
                </a:solidFill>
                <a:latin typeface="Arial MT Std Light" pitchFamily="34" charset="0"/>
                <a:ea typeface="Roboto" panose="02000000000000000000" pitchFamily="2" charset="0"/>
              </a:rPr>
              <a:t>’ </a:t>
            </a:r>
            <a:r>
              <a:rPr lang="en-GB" sz="1400" kern="0" dirty="0" smtClean="0">
                <a:solidFill>
                  <a:srgbClr val="4D4D4D"/>
                </a:solidFill>
                <a:latin typeface="Arial MT Std Light" pitchFamily="34" charset="0"/>
                <a:ea typeface="Roboto" panose="02000000000000000000" pitchFamily="2" charset="0"/>
              </a:rPr>
              <a:t>experiences.</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smtClean="0">
                <a:solidFill>
                  <a:srgbClr val="4D4D4D"/>
                </a:solidFill>
                <a:latin typeface="Arial MT Std Light" pitchFamily="34" charset="0"/>
                <a:ea typeface="Roboto" panose="02000000000000000000" pitchFamily="2" charset="0"/>
              </a:rPr>
              <a:t>For more information about the survey </a:t>
            </a:r>
            <a:r>
              <a:rPr lang="en-GB" sz="1400" kern="0" dirty="0">
                <a:solidFill>
                  <a:srgbClr val="4D4D4D"/>
                </a:solidFill>
                <a:latin typeface="Arial MT Std Light" pitchFamily="34" charset="0"/>
                <a:ea typeface="Roboto" panose="02000000000000000000" pitchFamily="2" charset="0"/>
              </a:rPr>
              <a:t>please visit </a:t>
            </a:r>
            <a:r>
              <a:rPr lang="en-GB" sz="1400" kern="0" dirty="0">
                <a:solidFill>
                  <a:srgbClr val="4D4D4D"/>
                </a:solidFill>
                <a:latin typeface="Arial MT Std Light" pitchFamily="34" charset="0"/>
                <a:ea typeface="Roboto" panose="02000000000000000000" pitchFamily="2" charset="0"/>
                <a:hlinkClick r:id="rId3"/>
              </a:rPr>
              <a:t>https://gp-patient.co.uk</a:t>
            </a:r>
            <a:r>
              <a:rPr lang="en-GB" sz="1400" kern="0" dirty="0" smtClean="0">
                <a:solidFill>
                  <a:srgbClr val="4D4D4D"/>
                </a:solidFill>
                <a:latin typeface="Arial MT Std Light" pitchFamily="34" charset="0"/>
                <a:ea typeface="Roboto" panose="02000000000000000000" pitchFamily="2" charset="0"/>
                <a:hlinkClick r:id="rId3"/>
              </a:rPr>
              <a:t>/</a:t>
            </a:r>
            <a:r>
              <a:rPr lang="en-GB" sz="1400" kern="0" dirty="0" smtClean="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dirty="0" smtClean="0">
                <a:solidFill>
                  <a:srgbClr val="4D4D4D"/>
                </a:solidFill>
                <a:latin typeface="Arial MT Std Light" pitchFamily="34" charset="0"/>
                <a:ea typeface="Roboto" panose="02000000000000000000" pitchFamily="2" charset="0"/>
              </a:rPr>
              <a:t>The overall </a:t>
            </a:r>
            <a:r>
              <a:rPr lang="en-GB" sz="1400" dirty="0">
                <a:solidFill>
                  <a:srgbClr val="4D4D4D"/>
                </a:solidFill>
                <a:latin typeface="Arial MT Std Light" pitchFamily="34" charset="0"/>
                <a:ea typeface="Roboto" panose="02000000000000000000" pitchFamily="2" charset="0"/>
              </a:rPr>
              <a:t>response rate to the survey is </a:t>
            </a:r>
            <a:r>
              <a:rPr lang="en-GB" sz="1400" b="1" dirty="0" smtClean="0">
                <a:solidFill>
                  <a:schemeClr val="accent6">
                    <a:lumMod val="75000"/>
                  </a:schemeClr>
                </a:solidFill>
                <a:latin typeface="Arial MT Std Light" pitchFamily="34" charset="0"/>
                <a:ea typeface="Roboto" panose="02000000000000000000" pitchFamily="2" charset="0"/>
              </a:rPr>
              <a:t>36%</a:t>
            </a:r>
            <a:r>
              <a:rPr lang="en-GB" sz="1400" dirty="0" smtClean="0">
                <a:solidFill>
                  <a:srgbClr val="4D4D4D"/>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rPr>
              <a:t>based on </a:t>
            </a:r>
            <a:r>
              <a:rPr lang="en-GB" sz="1400" b="1" dirty="0" smtClean="0">
                <a:solidFill>
                  <a:schemeClr val="accent6">
                    <a:lumMod val="75000"/>
                  </a:schemeClr>
                </a:solidFill>
                <a:latin typeface="Arial MT Std Light" pitchFamily="34" charset="0"/>
                <a:ea typeface="Roboto" panose="02000000000000000000" pitchFamily="2" charset="0"/>
              </a:rPr>
              <a:t>854,032</a:t>
            </a:r>
            <a:r>
              <a:rPr lang="en-GB" sz="1400" dirty="0" smtClean="0">
                <a:solidFill>
                  <a:schemeClr val="accent6">
                    <a:lumMod val="75000"/>
                  </a:schemeClr>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rPr>
              <a:t>completed surveys. </a:t>
            </a:r>
            <a:endParaRPr lang="en-GB" sz="1400" dirty="0" smtClean="0">
              <a:solidFill>
                <a:srgbClr val="4D4D4D"/>
              </a:solidFill>
              <a:latin typeface="Arial MT Std Light" pitchFamily="34" charset="0"/>
              <a:ea typeface="Roboto" panose="02000000000000000000" pitchFamily="2" charset="0"/>
            </a:endParaRPr>
          </a:p>
          <a:p>
            <a:pPr marL="285750" indent="-285750" algn="l" eaLnBrk="1" hangingPunct="1">
              <a:spcBef>
                <a:spcPts val="600"/>
              </a:spcBef>
              <a:spcAft>
                <a:spcPts val="600"/>
              </a:spcAft>
              <a:buClr>
                <a:srgbClr val="63B579"/>
              </a:buClr>
              <a:buSzPct val="130000"/>
              <a:buFont typeface="Arial" panose="020B0604020202020204" pitchFamily="34" charset="0"/>
              <a:buChar char="•"/>
            </a:pPr>
            <a:r>
              <a:rPr lang="en-GB" sz="1400" b="1" dirty="0">
                <a:solidFill>
                  <a:schemeClr val="accent6">
                    <a:lumMod val="75000"/>
                  </a:schemeClr>
                </a:solidFill>
                <a:latin typeface="Arial MT Std Light" pitchFamily="34" charset="0"/>
              </a:rPr>
              <a:t>Weights have been applied </a:t>
            </a:r>
            <a:r>
              <a:rPr lang="en-GB" sz="1400" dirty="0">
                <a:latin typeface="Arial MT Std Light" pitchFamily="34" charset="0"/>
              </a:rPr>
              <a:t>to adjust the data to account for potential age and gender differences between the profile of all eligible patients in a practice and the patients who actually complete a questionnaire. Since the first wave of the 2011-2012 survey the weighting also takes into account neighbourhood statistics, such as levels of deprivation, in order to further improve the reliability of </a:t>
            </a:r>
            <a:r>
              <a:rPr lang="en-GB" sz="1400" dirty="0" smtClean="0">
                <a:latin typeface="Arial MT Std Light" pitchFamily="34" charset="0"/>
              </a:rPr>
              <a:t>the </a:t>
            </a:r>
            <a:r>
              <a:rPr lang="en-GB" sz="1400" dirty="0">
                <a:latin typeface="Arial MT Std Light" pitchFamily="34" charset="0"/>
              </a:rPr>
              <a:t>findings.</a:t>
            </a:r>
          </a:p>
          <a:p>
            <a:pPr lvl="0" algn="l" eaLnBrk="1" hangingPunct="1">
              <a:spcBef>
                <a:spcPts val="600"/>
              </a:spcBef>
              <a:spcAft>
                <a:spcPts val="600"/>
              </a:spcAft>
              <a:buClr>
                <a:srgbClr val="63B579"/>
              </a:buClr>
              <a:buSzPct val="130000"/>
            </a:pPr>
            <a:endParaRPr lang="en-GB" sz="1400" dirty="0" smtClean="0">
              <a:solidFill>
                <a:srgbClr val="4D4D4D"/>
              </a:solidFill>
              <a:latin typeface="Arial MT Std Light" pitchFamily="34" charset="0"/>
              <a:ea typeface="Roboto" panose="02000000000000000000" pitchFamily="2" charset="0"/>
            </a:endParaRPr>
          </a:p>
        </p:txBody>
      </p:sp>
      <p:sp>
        <p:nvSpPr>
          <p:cNvPr id="9" name="Rectangle 8"/>
          <p:cNvSpPr/>
          <p:nvPr/>
        </p:nvSpPr>
        <p:spPr bwMode="auto">
          <a:xfrm>
            <a:off x="9237476" y="4581128"/>
            <a:ext cx="463932" cy="535940"/>
          </a:xfrm>
          <a:prstGeom prst="rect">
            <a:avLst/>
          </a:prstGeom>
          <a:solidFill>
            <a:schemeClr val="tx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201472" y="4581128"/>
            <a:ext cx="535940" cy="535940"/>
          </a:xfrm>
          <a:prstGeom prst="rect">
            <a:avLst/>
          </a:prstGeom>
        </p:spPr>
      </p:pic>
      <p:sp>
        <p:nvSpPr>
          <p:cNvPr id="11" name="TextBox 10"/>
          <p:cNvSpPr txBox="1"/>
          <p:nvPr/>
        </p:nvSpPr>
        <p:spPr>
          <a:xfrm>
            <a:off x="8121352" y="4613012"/>
            <a:ext cx="1440160" cy="984885"/>
          </a:xfrm>
          <a:prstGeom prst="rect">
            <a:avLst/>
          </a:prstGeom>
          <a:noFill/>
        </p:spPr>
        <p:txBody>
          <a:bodyPr wrap="square" lIns="0" tIns="0" rIns="0" bIns="0" rtlCol="0">
            <a:spAutoFit/>
          </a:bodyPr>
          <a:lstStyle/>
          <a:p>
            <a:pPr algn="l"/>
            <a:r>
              <a:rPr lang="en-GB" sz="4000" b="1" dirty="0" smtClean="0">
                <a:solidFill>
                  <a:srgbClr val="44BA65"/>
                </a:solidFill>
                <a:latin typeface="ITCAvantGardeStd-Md" pitchFamily="34" charset="0"/>
              </a:rPr>
              <a:t>36% </a:t>
            </a:r>
            <a:r>
              <a:rPr lang="en-GB" dirty="0">
                <a:latin typeface="ITCAvantGardeStd-Md" pitchFamily="34" charset="0"/>
              </a:rPr>
              <a:t>National response </a:t>
            </a:r>
            <a:r>
              <a:rPr lang="en-GB" dirty="0" smtClean="0">
                <a:latin typeface="ITCAvantGardeStd-Md" pitchFamily="34" charset="0"/>
              </a:rPr>
              <a:t>rate </a:t>
            </a:r>
            <a:endParaRPr lang="en-GB" sz="1800" dirty="0" smtClean="0">
              <a:latin typeface="ITCAvantGardeStd-Md" pitchFamily="34" charset="0"/>
            </a:endParaRPr>
          </a:p>
        </p:txBody>
      </p:sp>
      <p:sp>
        <p:nvSpPr>
          <p:cNvPr id="12" name="TextBox 11"/>
          <p:cNvSpPr txBox="1"/>
          <p:nvPr/>
        </p:nvSpPr>
        <p:spPr>
          <a:xfrm>
            <a:off x="8193360" y="1124744"/>
            <a:ext cx="1580056" cy="1169551"/>
          </a:xfrm>
          <a:prstGeom prst="rect">
            <a:avLst/>
          </a:prstGeom>
          <a:noFill/>
        </p:spPr>
        <p:txBody>
          <a:bodyPr wrap="square" lIns="0" tIns="0" rIns="0" bIns="0" rtlCol="0">
            <a:spAutoFit/>
          </a:bodyPr>
          <a:lstStyle/>
          <a:p>
            <a:pPr algn="l"/>
            <a:r>
              <a:rPr lang="en-GB" sz="4000" b="1" dirty="0" smtClean="0">
                <a:solidFill>
                  <a:srgbClr val="44BA65"/>
                </a:solidFill>
                <a:latin typeface="ITCAvantGardeStd-Md" pitchFamily="34" charset="0"/>
              </a:rPr>
              <a:t>2.4m</a:t>
            </a:r>
            <a:br>
              <a:rPr lang="en-GB" sz="4000" b="1" dirty="0" smtClean="0">
                <a:solidFill>
                  <a:srgbClr val="44BA65"/>
                </a:solidFill>
                <a:latin typeface="ITCAvantGardeStd-Md" pitchFamily="34" charset="0"/>
              </a:rPr>
            </a:br>
            <a:r>
              <a:rPr lang="en-GB" dirty="0" smtClean="0">
                <a:latin typeface="ITCAvantGardeStd-Md" pitchFamily="34" charset="0"/>
              </a:rPr>
              <a:t>Surveys to adults registered with an English GP practice </a:t>
            </a:r>
            <a:endParaRPr lang="en-GB" sz="1800" dirty="0" smtClean="0">
              <a:latin typeface="ITCAvantGardeStd-Md" pitchFamily="34" charset="0"/>
            </a:endParaRPr>
          </a:p>
        </p:txBody>
      </p:sp>
      <p:sp>
        <p:nvSpPr>
          <p:cNvPr id="13" name="TextBox 12"/>
          <p:cNvSpPr txBox="1"/>
          <p:nvPr/>
        </p:nvSpPr>
        <p:spPr>
          <a:xfrm>
            <a:off x="8193360" y="3140968"/>
            <a:ext cx="1440160" cy="984885"/>
          </a:xfrm>
          <a:prstGeom prst="rect">
            <a:avLst/>
          </a:prstGeom>
          <a:noFill/>
        </p:spPr>
        <p:txBody>
          <a:bodyPr wrap="square" lIns="0" tIns="0" rIns="0" bIns="0" rtlCol="0">
            <a:spAutoFit/>
          </a:bodyPr>
          <a:lstStyle/>
          <a:p>
            <a:pPr algn="l"/>
            <a:r>
              <a:rPr lang="en-GB" sz="2800" b="1" dirty="0" smtClean="0">
                <a:solidFill>
                  <a:srgbClr val="44BA65"/>
                </a:solidFill>
                <a:latin typeface="ITCAvantGardeStd-Md" pitchFamily="34" charset="0"/>
              </a:rPr>
              <a:t>854,032</a:t>
            </a:r>
            <a:r>
              <a:rPr lang="en-GB" sz="4000" b="1" dirty="0" smtClean="0">
                <a:solidFill>
                  <a:srgbClr val="44BA65"/>
                </a:solidFill>
                <a:latin typeface="ITCAvantGardeStd-Md" pitchFamily="34" charset="0"/>
              </a:rPr>
              <a:t/>
            </a:r>
            <a:br>
              <a:rPr lang="en-GB" sz="4000" b="1" dirty="0" smtClean="0">
                <a:solidFill>
                  <a:srgbClr val="44BA65"/>
                </a:solidFill>
                <a:latin typeface="ITCAvantGardeStd-Md" pitchFamily="34" charset="0"/>
              </a:rPr>
            </a:br>
            <a:r>
              <a:rPr lang="en-GB" dirty="0" smtClean="0">
                <a:latin typeface="ITCAvantGardeStd-Md" pitchFamily="34" charset="0"/>
              </a:rPr>
              <a:t>Completed surveys in the Jan 2016 publication</a:t>
            </a:r>
            <a:endParaRPr lang="en-GB" sz="1800" dirty="0" smtClean="0">
              <a:latin typeface="ITCAvantGardeStd-Md" pitchFamily="34" charset="0"/>
            </a:endParaRPr>
          </a:p>
        </p:txBody>
      </p:sp>
    </p:spTree>
    <p:extLst>
      <p:ext uri="{BB962C8B-B14F-4D97-AF65-F5344CB8AC3E}">
        <p14:creationId xmlns:p14="http://schemas.microsoft.com/office/powerpoint/2010/main" val="561985725"/>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on how to use the data</a:t>
            </a:r>
          </a:p>
        </p:txBody>
      </p:sp>
      <p:sp>
        <p:nvSpPr>
          <p:cNvPr id="3" name="Content Placeholder 2"/>
          <p:cNvSpPr>
            <a:spLocks noGrp="1"/>
          </p:cNvSpPr>
          <p:nvPr>
            <p:ph sz="quarter" idx="10"/>
          </p:nvPr>
        </p:nvSpPr>
        <p:spPr>
          <a:xfrm>
            <a:off x="209550" y="1696617"/>
            <a:ext cx="7513662" cy="3672407"/>
          </a:xfrm>
        </p:spPr>
        <p:txBody>
          <a:bodyPr numCol="2" spcCol="360000"/>
          <a:lstStyle/>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Comparison </a:t>
            </a:r>
            <a:r>
              <a:rPr lang="en-GB" sz="1400" b="1" dirty="0">
                <a:solidFill>
                  <a:schemeClr val="accent6">
                    <a:lumMod val="75000"/>
                  </a:schemeClr>
                </a:solidFill>
                <a:latin typeface="Arial MT Std Light" pitchFamily="34" charset="0"/>
                <a:ea typeface="Roboto" panose="02000000000000000000" pitchFamily="2" charset="0"/>
              </a:rPr>
              <a:t>of a CCG’s results against the national </a:t>
            </a:r>
            <a:r>
              <a:rPr lang="en-GB" sz="1400" b="1" dirty="0" smtClean="0">
                <a:solidFill>
                  <a:schemeClr val="accent6">
                    <a:lumMod val="75000"/>
                  </a:schemeClr>
                </a:solidFill>
                <a:latin typeface="Arial MT Std Light" pitchFamily="34" charset="0"/>
                <a:ea typeface="Roboto" panose="02000000000000000000" pitchFamily="2" charset="0"/>
              </a:rPr>
              <a:t>average</a:t>
            </a:r>
            <a:r>
              <a:rPr lang="en-GB" sz="1400" dirty="0" smtClean="0">
                <a:solidFill>
                  <a:srgbClr val="4D4D4D"/>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rPr>
              <a:t>t</a:t>
            </a:r>
            <a:r>
              <a:rPr lang="en-GB" sz="1400" dirty="0" smtClean="0">
                <a:solidFill>
                  <a:srgbClr val="4D4D4D"/>
                </a:solidFill>
                <a:latin typeface="Arial MT Std Light" pitchFamily="34" charset="0"/>
                <a:ea typeface="Roboto" panose="02000000000000000000" pitchFamily="2" charset="0"/>
              </a:rPr>
              <a:t>his allows benchmarking of the results to identify whether the CCG is performing well, poorly, or in line with others. The CCG may wish to focus on areas where it compares less favourably.</a:t>
            </a:r>
          </a:p>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Analysing </a:t>
            </a:r>
            <a:r>
              <a:rPr lang="en-GB" sz="1400" b="1" dirty="0">
                <a:solidFill>
                  <a:schemeClr val="accent6">
                    <a:lumMod val="75000"/>
                  </a:schemeClr>
                </a:solidFill>
                <a:latin typeface="Arial MT Std Light" pitchFamily="34" charset="0"/>
                <a:ea typeface="Roboto" panose="02000000000000000000" pitchFamily="2" charset="0"/>
              </a:rPr>
              <a:t>trends in a CCG’s results over time</a:t>
            </a:r>
            <a:r>
              <a:rPr lang="en-GB" sz="1400" dirty="0" smtClean="0">
                <a:solidFill>
                  <a:srgbClr val="4D4D4D"/>
                </a:solidFill>
                <a:latin typeface="Arial MT Std Light" pitchFamily="34" charset="0"/>
                <a:ea typeface="Roboto" panose="02000000000000000000" pitchFamily="2" charset="0"/>
              </a:rPr>
              <a:t>: this provides a sense of the direction of the CCG’s performance over time. The CCG may wish to focus on areas that have seen declines over time.</a:t>
            </a:r>
          </a:p>
          <a:p>
            <a:pPr marL="180975" lvl="1" indent="-180975">
              <a:spcBef>
                <a:spcPts val="1000"/>
              </a:spcBef>
              <a:spcAft>
                <a:spcPts val="1000"/>
              </a:spcAft>
              <a:buClr>
                <a:srgbClr val="63B579"/>
              </a:buClr>
              <a:buSzPct val="130000"/>
              <a:buFont typeface="Arial" pitchFamily="34" charset="0"/>
              <a:buChar char="•"/>
            </a:pPr>
            <a:endParaRPr lang="en-GB" sz="1400" dirty="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smtClean="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smtClean="0">
              <a:solidFill>
                <a:srgbClr val="4D4D4D"/>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Considering questions where there is a larger range in responses among practices or CCGs</a:t>
            </a:r>
            <a:r>
              <a:rPr lang="en-GB" sz="1400" dirty="0" smtClean="0">
                <a:solidFill>
                  <a:srgbClr val="4D4D4D"/>
                </a:solidFill>
                <a:latin typeface="Arial MT Std Light" pitchFamily="34" charset="0"/>
                <a:ea typeface="Roboto" panose="02000000000000000000" pitchFamily="2" charset="0"/>
              </a:rPr>
              <a:t>: this highlights areas in which greater improvements may be possible, as some CCGs or practices are performing significantly better than others nearby. The CCG may wish to focus on areas with a larger range in the results.</a:t>
            </a:r>
          </a:p>
          <a:p>
            <a:pPr marL="180975" lvl="1" indent="-180975">
              <a:spcBef>
                <a:spcPts val="1000"/>
              </a:spcBef>
              <a:spcAft>
                <a:spcPts val="1000"/>
              </a:spcAft>
              <a:buClr>
                <a:srgbClr val="63B579"/>
              </a:buClr>
              <a:buSzPct val="130000"/>
              <a:buFont typeface="Arial" pitchFamily="34" charset="0"/>
              <a:buChar char="•"/>
            </a:pPr>
            <a:r>
              <a:rPr lang="en-GB" sz="1400" b="1" dirty="0" smtClean="0">
                <a:solidFill>
                  <a:schemeClr val="accent6">
                    <a:lumMod val="75000"/>
                  </a:schemeClr>
                </a:solidFill>
                <a:latin typeface="Arial MT Std Light" pitchFamily="34" charset="0"/>
                <a:ea typeface="Roboto" panose="02000000000000000000" pitchFamily="2" charset="0"/>
              </a:rPr>
              <a:t>Comparison </a:t>
            </a:r>
            <a:r>
              <a:rPr lang="en-GB" sz="1400" b="1" dirty="0">
                <a:solidFill>
                  <a:schemeClr val="accent6">
                    <a:lumMod val="75000"/>
                  </a:schemeClr>
                </a:solidFill>
                <a:latin typeface="Arial MT Std Light" pitchFamily="34" charset="0"/>
                <a:ea typeface="Roboto" panose="02000000000000000000" pitchFamily="2" charset="0"/>
              </a:rPr>
              <a:t>of </a:t>
            </a:r>
            <a:r>
              <a:rPr lang="en-GB" sz="1400" b="1" dirty="0" smtClean="0">
                <a:solidFill>
                  <a:schemeClr val="accent6">
                    <a:lumMod val="75000"/>
                  </a:schemeClr>
                </a:solidFill>
                <a:latin typeface="Arial MT Std Light" pitchFamily="34" charset="0"/>
                <a:ea typeface="Roboto" panose="02000000000000000000" pitchFamily="2" charset="0"/>
              </a:rPr>
              <a:t>practices’ results within a CCG</a:t>
            </a:r>
            <a:r>
              <a:rPr lang="en-GB" sz="1400" dirty="0" smtClean="0">
                <a:solidFill>
                  <a:srgbClr val="4D4D4D"/>
                </a:solidFill>
                <a:latin typeface="Arial MT Std Light" pitchFamily="34" charset="0"/>
                <a:ea typeface="Roboto" panose="02000000000000000000" pitchFamily="2" charset="0"/>
              </a:rPr>
              <a:t>: this can identify practices within a CCG that seem to be over-performing or under-performing compared with others.  The CCG may wish to work with individual practices: those that are performing particularly well may be able to highlight best practice, while those performing less well may be able to improve their performance.</a:t>
            </a:r>
          </a:p>
          <a:p>
            <a:pPr marL="263525" lvl="1" indent="0">
              <a:spcAft>
                <a:spcPts val="600"/>
              </a:spcAft>
              <a:buClr>
                <a:srgbClr val="63B579"/>
              </a:buClr>
              <a:buNone/>
            </a:pPr>
            <a:endParaRPr lang="en-GB" sz="1400" dirty="0" smtClean="0">
              <a:solidFill>
                <a:srgbClr val="4D4D4D"/>
              </a:solidFill>
              <a:latin typeface="Arial" panose="020B0604020202020204" pitchFamily="34" charset="0"/>
              <a:ea typeface="Roboto" panose="02000000000000000000" pitchFamily="2" charset="0"/>
            </a:endParaRPr>
          </a:p>
          <a:p>
            <a:endParaRPr lang="en-GB" dirty="0"/>
          </a:p>
        </p:txBody>
      </p:sp>
      <p:sp>
        <p:nvSpPr>
          <p:cNvPr id="7" name="Rectangle 6"/>
          <p:cNvSpPr/>
          <p:nvPr/>
        </p:nvSpPr>
        <p:spPr>
          <a:xfrm>
            <a:off x="128464" y="1052736"/>
            <a:ext cx="7704856" cy="523220"/>
          </a:xfrm>
          <a:prstGeom prst="rect">
            <a:avLst/>
          </a:prstGeom>
        </p:spPr>
        <p:txBody>
          <a:bodyPr wrap="square">
            <a:spAutoFit/>
          </a:bodyPr>
          <a:lstStyle/>
          <a:p>
            <a:pPr lvl="0" algn="l" eaLnBrk="1" hangingPunct="1">
              <a:spcBef>
                <a:spcPts val="1000"/>
              </a:spcBef>
              <a:spcAft>
                <a:spcPts val="1000"/>
              </a:spcAft>
              <a:buClr>
                <a:srgbClr val="63B579"/>
              </a:buClr>
            </a:pPr>
            <a:r>
              <a:rPr lang="en-GB" sz="1400" kern="0" dirty="0">
                <a:solidFill>
                  <a:srgbClr val="4D4D4D"/>
                </a:solidFill>
                <a:latin typeface="Arial MT Std Light" pitchFamily="34" charset="0"/>
                <a:ea typeface="Roboto" panose="02000000000000000000" pitchFamily="2" charset="0"/>
              </a:rPr>
              <a:t>The following suggest ideas for how the data in this slide pack can be used and interpreted to improve GP services: </a:t>
            </a:r>
          </a:p>
        </p:txBody>
      </p:sp>
      <p:sp>
        <p:nvSpPr>
          <p:cNvPr id="10" name="Rectangle 9"/>
          <p:cNvSpPr/>
          <p:nvPr/>
        </p:nvSpPr>
        <p:spPr bwMode="auto">
          <a:xfrm>
            <a:off x="7833320" y="820615"/>
            <a:ext cx="207734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06" t="40377" r="51433" b="20582"/>
          <a:stretch/>
        </p:blipFill>
        <p:spPr bwMode="auto">
          <a:xfrm>
            <a:off x="8125756" y="4941168"/>
            <a:ext cx="1631824" cy="121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11"/>
          <a:stretch/>
        </p:blipFill>
        <p:spPr bwMode="auto">
          <a:xfrm>
            <a:off x="8125756" y="2399538"/>
            <a:ext cx="1507764" cy="148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0527" y="4005064"/>
            <a:ext cx="192293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8328" y="879692"/>
            <a:ext cx="1518295" cy="147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624228"/>
      </p:ext>
    </p:extLst>
  </p:cSld>
  <p:clrMapOvr>
    <a:masterClrMapping/>
  </p:clrMapOvr>
  <mc:AlternateContent xmlns:mc="http://schemas.openxmlformats.org/markup-compatibility/2006" xmlns:p14="http://schemas.microsoft.com/office/powerpoint/2010/main">
    <mc:Choice Requires="p14">
      <p:transition spd="slow" p14:dur="2000"/>
    </mc:Choice>
    <mc:Fallback xmlns="" xmlns:a14="http://schemas.microsoft.com/office/drawing/2010/main">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to go to do further analysis …</a:t>
            </a:r>
          </a:p>
        </p:txBody>
      </p:sp>
      <p:sp>
        <p:nvSpPr>
          <p:cNvPr id="3" name="TextBox 2"/>
          <p:cNvSpPr txBox="1"/>
          <p:nvPr/>
        </p:nvSpPr>
        <p:spPr>
          <a:xfrm>
            <a:off x="416500" y="1191752"/>
            <a:ext cx="9001000" cy="4265783"/>
          </a:xfrm>
          <a:prstGeom prst="rect">
            <a:avLst/>
          </a:prstGeom>
          <a:noFill/>
        </p:spPr>
        <p:txBody>
          <a:bodyPr wrap="square" lIns="0" tIns="0" rIns="0" bIns="0" rtlCol="0">
            <a:spAutoFit/>
          </a:bodyPr>
          <a:lstStyle/>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For reports which show the National results broken down </a:t>
            </a:r>
            <a:r>
              <a:rPr lang="en-GB" sz="1400" dirty="0" smtClean="0">
                <a:solidFill>
                  <a:srgbClr val="4D4D4D"/>
                </a:solidFill>
                <a:latin typeface="Arial MT Std Light" pitchFamily="34" charset="0"/>
                <a:ea typeface="Roboto" panose="02000000000000000000" pitchFamily="2" charset="0"/>
              </a:rPr>
              <a:t>by </a:t>
            </a:r>
            <a:r>
              <a:rPr lang="en-GB" sz="1400" dirty="0">
                <a:solidFill>
                  <a:srgbClr val="4D4D4D"/>
                </a:solidFill>
                <a:latin typeface="Arial MT Std Light" pitchFamily="34" charset="0"/>
                <a:ea typeface="Roboto" panose="02000000000000000000" pitchFamily="2" charset="0"/>
              </a:rPr>
              <a:t>CCG and Practice, go </a:t>
            </a:r>
            <a:r>
              <a:rPr lang="en-GB" sz="1400" dirty="0" smtClean="0">
                <a:solidFill>
                  <a:srgbClr val="4D4D4D"/>
                </a:solidFill>
                <a:latin typeface="Arial MT Std Light" pitchFamily="34" charset="0"/>
                <a:ea typeface="Roboto" panose="02000000000000000000" pitchFamily="2" charset="0"/>
              </a:rPr>
              <a:t>to </a:t>
            </a:r>
          </a:p>
          <a:p>
            <a:pPr algn="l">
              <a:buClr>
                <a:schemeClr val="accent6">
                  <a:lumMod val="75000"/>
                </a:schemeClr>
              </a:buClr>
            </a:pPr>
            <a:r>
              <a:rPr lang="en-GB" sz="1400" dirty="0" smtClean="0">
                <a:solidFill>
                  <a:srgbClr val="4D4D4D"/>
                </a:solidFill>
                <a:latin typeface="Arial MT Std Light" pitchFamily="34" charset="0"/>
                <a:ea typeface="Roboto" panose="02000000000000000000" pitchFamily="2" charset="0"/>
              </a:rPr>
              <a:t>      </a:t>
            </a:r>
            <a:r>
              <a:rPr lang="en-GB" sz="1400" dirty="0" smtClean="0">
                <a:solidFill>
                  <a:srgbClr val="4D4D4D"/>
                </a:solidFill>
                <a:latin typeface="Arial MT Std Light" pitchFamily="34" charset="0"/>
                <a:ea typeface="Roboto" panose="02000000000000000000" pitchFamily="2" charset="0"/>
                <a:hlinkClick r:id="rId3"/>
              </a:rPr>
              <a:t>https</a:t>
            </a:r>
            <a:r>
              <a:rPr lang="en-GB" sz="1400" dirty="0">
                <a:solidFill>
                  <a:srgbClr val="4D4D4D"/>
                </a:solidFill>
                <a:latin typeface="Arial MT Std Light" pitchFamily="34" charset="0"/>
                <a:ea typeface="Roboto" panose="02000000000000000000" pitchFamily="2" charset="0"/>
                <a:hlinkClick r:id="rId3"/>
              </a:rPr>
              <a:t>://gp-patient.co.uk/</a:t>
            </a:r>
            <a:r>
              <a:rPr lang="en-GB" sz="1400" dirty="0">
                <a:solidFill>
                  <a:srgbClr val="4D4D4D"/>
                </a:solidFill>
                <a:latin typeface="Arial MT Std Light" pitchFamily="34" charset="0"/>
                <a:ea typeface="Roboto" panose="02000000000000000000" pitchFamily="2" charset="0"/>
                <a:hlinkClick r:id="rId4"/>
              </a:rPr>
              <a:t>surveys-and-reports</a:t>
            </a:r>
            <a:r>
              <a:rPr lang="en-GB" sz="1400" dirty="0">
                <a:solidFill>
                  <a:srgbClr val="4D4D4D"/>
                </a:solidFill>
                <a:latin typeface="Arial MT Std Light" pitchFamily="34" charset="0"/>
                <a:ea typeface="Roboto" panose="02000000000000000000" pitchFamily="2" charset="0"/>
              </a:rPr>
              <a:t> - you can also see previous years’ results here. </a:t>
            </a:r>
          </a:p>
          <a:p>
            <a:pPr marL="285750" indent="-285750" algn="l">
              <a:buClr>
                <a:schemeClr val="accent6">
                  <a:lumMod val="75000"/>
                </a:schemeClr>
              </a:buClr>
              <a:buFont typeface="Arial" panose="020B0604020202020204" pitchFamily="34" charset="0"/>
              <a:buChar char="•"/>
            </a:pPr>
            <a:endParaRPr lang="en-GB" sz="1600" dirty="0"/>
          </a:p>
          <a:p>
            <a:pPr marL="285750" indent="-285750" algn="l">
              <a:buClr>
                <a:schemeClr val="accent6">
                  <a:lumMod val="75000"/>
                </a:schemeClr>
              </a:buClr>
              <a:buFont typeface="Arial" panose="020B0604020202020204" pitchFamily="34" charset="0"/>
              <a:buChar char="•"/>
            </a:pPr>
            <a:endParaRPr lang="en-GB" sz="1600" dirty="0" smtClean="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analyse the survey data for a specific </a:t>
            </a:r>
            <a:r>
              <a:rPr lang="en-GB" sz="1400" dirty="0" smtClean="0">
                <a:solidFill>
                  <a:srgbClr val="4D4D4D"/>
                </a:solidFill>
                <a:latin typeface="Arial MT Std Light" pitchFamily="34" charset="0"/>
                <a:ea typeface="Roboto" panose="02000000000000000000" pitchFamily="2" charset="0"/>
              </a:rPr>
              <a:t>participant group </a:t>
            </a:r>
            <a:r>
              <a:rPr lang="en-GB" sz="1400" dirty="0">
                <a:solidFill>
                  <a:srgbClr val="4D4D4D"/>
                </a:solidFill>
                <a:latin typeface="Arial MT Std Light" pitchFamily="34" charset="0"/>
                <a:ea typeface="Roboto" panose="02000000000000000000" pitchFamily="2" charset="0"/>
              </a:rPr>
              <a:t>(e.g. by age), go </a:t>
            </a:r>
            <a:r>
              <a:rPr lang="en-GB" sz="1400" dirty="0" smtClean="0">
                <a:solidFill>
                  <a:srgbClr val="4D4D4D"/>
                </a:solidFill>
                <a:latin typeface="Arial MT Std Light" pitchFamily="34" charset="0"/>
                <a:ea typeface="Roboto" panose="02000000000000000000" pitchFamily="2" charset="0"/>
              </a:rPr>
              <a:t>to</a:t>
            </a:r>
          </a:p>
          <a:p>
            <a:pPr algn="l">
              <a:buClr>
                <a:schemeClr val="accent6">
                  <a:lumMod val="75000"/>
                </a:schemeClr>
              </a:buClr>
            </a:pPr>
            <a:r>
              <a:rPr lang="en-GB" sz="1400" dirty="0" smtClean="0">
                <a:solidFill>
                  <a:srgbClr val="4D4D4D"/>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hlinkClick r:id="rId5"/>
              </a:rPr>
              <a:t>http://results.gp-patient.co.uk/report/1/rt1_profiles.aspx</a:t>
            </a:r>
            <a:endParaRPr lang="en-GB" sz="1400" dirty="0">
              <a:solidFill>
                <a:srgbClr val="4D4D4D"/>
              </a:solidFill>
              <a:latin typeface="Arial MT Std Light" pitchFamily="34" charset="0"/>
              <a:ea typeface="Roboto" panose="02000000000000000000" pitchFamily="2" charset="0"/>
            </a:endParaRPr>
          </a:p>
          <a:p>
            <a:pPr marL="285750" indent="-285750" algn="l">
              <a:buClr>
                <a:schemeClr val="accent6">
                  <a:lumMod val="75000"/>
                </a:schemeClr>
              </a:buClr>
              <a:buFont typeface="Arial" panose="020B0604020202020204" pitchFamily="34" charset="0"/>
              <a:buChar char="•"/>
            </a:pPr>
            <a:endParaRPr lang="en-GB" sz="1400" dirty="0">
              <a:solidFill>
                <a:srgbClr val="4D4D4D"/>
              </a:solidFill>
              <a:latin typeface="Arial MT Std Light" pitchFamily="34" charset="0"/>
              <a:ea typeface="Roboto" panose="02000000000000000000" pitchFamily="2" charset="0"/>
            </a:endParaRPr>
          </a:p>
          <a:p>
            <a:pPr marL="285750" indent="-285750" algn="l">
              <a:buClr>
                <a:schemeClr val="accent6">
                  <a:lumMod val="75000"/>
                </a:schemeClr>
              </a:buClr>
              <a:buFont typeface="Arial" panose="020B0604020202020204" pitchFamily="34" charset="0"/>
              <a:buChar char="•"/>
            </a:pPr>
            <a:endParaRPr lang="en-GB" sz="1600" dirty="0" smtClean="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break down the survey results by survey question as well as by </a:t>
            </a:r>
            <a:r>
              <a:rPr lang="en-GB" sz="1400" dirty="0" smtClean="0">
                <a:solidFill>
                  <a:srgbClr val="4D4D4D"/>
                </a:solidFill>
                <a:latin typeface="Arial MT Std Light" pitchFamily="34" charset="0"/>
                <a:ea typeface="Roboto" panose="02000000000000000000" pitchFamily="2" charset="0"/>
              </a:rPr>
              <a:t>participant </a:t>
            </a:r>
            <a:r>
              <a:rPr lang="en-GB" sz="1400" dirty="0">
                <a:solidFill>
                  <a:srgbClr val="4D4D4D"/>
                </a:solidFill>
                <a:latin typeface="Arial MT Std Light" pitchFamily="34" charset="0"/>
                <a:ea typeface="Roboto" panose="02000000000000000000" pitchFamily="2" charset="0"/>
              </a:rPr>
              <a:t>demographics, go to </a:t>
            </a:r>
            <a:r>
              <a:rPr lang="en-GB" sz="1400" dirty="0">
                <a:solidFill>
                  <a:srgbClr val="4D4D4D"/>
                </a:solidFill>
                <a:latin typeface="Arial MT Std Light" pitchFamily="34" charset="0"/>
                <a:ea typeface="Roboto" panose="02000000000000000000" pitchFamily="2" charset="0"/>
                <a:hlinkClick r:id="rId6"/>
              </a:rPr>
              <a:t>http://results.gp-patient.co.uk/report/6/rt3_result.aspx</a:t>
            </a:r>
            <a:r>
              <a:rPr lang="en-GB" sz="1400" dirty="0">
                <a:solidFill>
                  <a:srgbClr val="4D4D4D"/>
                </a:solidFill>
                <a:latin typeface="Arial MT Std Light" pitchFamily="34" charset="0"/>
                <a:ea typeface="Roboto" panose="02000000000000000000" pitchFamily="2" charset="0"/>
              </a:rPr>
              <a:t> </a:t>
            </a:r>
          </a:p>
          <a:p>
            <a:pPr marL="285750" indent="-285750" algn="l">
              <a:buClr>
                <a:schemeClr val="accent6">
                  <a:lumMod val="75000"/>
                </a:schemeClr>
              </a:buClr>
              <a:buFont typeface="Arial" panose="020B0604020202020204" pitchFamily="34" charset="0"/>
              <a:buChar char="•"/>
            </a:pPr>
            <a:endParaRPr lang="en-GB" sz="1600" dirty="0"/>
          </a:p>
          <a:p>
            <a:pPr marL="285750" indent="-285750" algn="l">
              <a:buClr>
                <a:schemeClr val="accent6">
                  <a:lumMod val="75000"/>
                </a:schemeClr>
              </a:buClr>
              <a:buFont typeface="Arial" panose="020B0604020202020204" pitchFamily="34" charset="0"/>
              <a:buChar char="•"/>
            </a:pPr>
            <a:endParaRPr lang="en-GB" sz="1600" dirty="0" smtClean="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look at trends in responses and study the survey data by different </a:t>
            </a:r>
            <a:r>
              <a:rPr lang="en-GB" sz="1400" dirty="0" smtClean="0">
                <a:solidFill>
                  <a:srgbClr val="4D4D4D"/>
                </a:solidFill>
                <a:latin typeface="Arial MT Std Light" pitchFamily="34" charset="0"/>
                <a:ea typeface="Roboto" panose="02000000000000000000" pitchFamily="2" charset="0"/>
              </a:rPr>
              <a:t>participant </a:t>
            </a:r>
            <a:r>
              <a:rPr lang="en-GB" sz="1400" dirty="0">
                <a:solidFill>
                  <a:srgbClr val="4D4D4D"/>
                </a:solidFill>
                <a:latin typeface="Arial MT Std Light" pitchFamily="34" charset="0"/>
                <a:ea typeface="Roboto" panose="02000000000000000000" pitchFamily="2" charset="0"/>
              </a:rPr>
              <a:t>groups, go to </a:t>
            </a:r>
            <a:r>
              <a:rPr lang="en-GB" sz="1400" dirty="0">
                <a:solidFill>
                  <a:srgbClr val="4D4D4D"/>
                </a:solidFill>
                <a:latin typeface="Arial MT Std Light" pitchFamily="34" charset="0"/>
                <a:ea typeface="Roboto" panose="02000000000000000000" pitchFamily="2" charset="0"/>
                <a:hlinkClick r:id="rId7"/>
              </a:rPr>
              <a:t>http://results.gp-patient.co.uk/report/12/rt1_profiles.aspx</a:t>
            </a:r>
            <a:r>
              <a:rPr lang="en-GB" sz="1400" dirty="0">
                <a:solidFill>
                  <a:srgbClr val="4D4D4D"/>
                </a:solidFill>
                <a:latin typeface="Arial MT Std Light" pitchFamily="34" charset="0"/>
                <a:ea typeface="Roboto" panose="02000000000000000000" pitchFamily="2" charset="0"/>
              </a:rPr>
              <a:t> </a:t>
            </a:r>
          </a:p>
          <a:p>
            <a:pPr marL="285750" indent="-285750" algn="l">
              <a:buFont typeface="Arial" panose="020B0604020202020204" pitchFamily="34" charset="0"/>
              <a:buChar char="•"/>
            </a:pPr>
            <a:endParaRPr lang="en-GB" sz="1400" dirty="0" smtClean="0"/>
          </a:p>
          <a:p>
            <a:pPr marL="285750" indent="-285750" algn="l">
              <a:buFont typeface="Arial" panose="020B0604020202020204" pitchFamily="34" charset="0"/>
              <a:buChar char="•"/>
            </a:pPr>
            <a:endParaRPr lang="en-GB" sz="1800" dirty="0" smtClean="0"/>
          </a:p>
        </p:txBody>
      </p:sp>
    </p:spTree>
    <p:extLst>
      <p:ext uri="{BB962C8B-B14F-4D97-AF65-F5344CB8AC3E}">
        <p14:creationId xmlns:p14="http://schemas.microsoft.com/office/powerpoint/2010/main" val="116616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7"/>
          </p:nvPr>
        </p:nvSpPr>
        <p:spPr>
          <a:xfrm>
            <a:off x="247654" y="1835084"/>
            <a:ext cx="9429750" cy="2739211"/>
          </a:xfrm>
        </p:spPr>
        <p:txBody>
          <a:bodyPr/>
          <a:lstStyle/>
          <a:p>
            <a:r>
              <a:rPr lang="en-GB" sz="2400" dirty="0" smtClean="0"/>
              <a:t>For further information about the GP Patient Survey, please get in touch with the GPPS team at Ipsos MORI at </a:t>
            </a:r>
            <a:r>
              <a:rPr lang="en-GB" sz="2400" dirty="0" smtClean="0">
                <a:solidFill>
                  <a:schemeClr val="accent6"/>
                </a:solidFill>
              </a:rPr>
              <a:t>GPPatientSurvey_Enquiry@ipsos.com</a:t>
            </a:r>
          </a:p>
          <a:p>
            <a:endParaRPr lang="en-GB" sz="2400" dirty="0">
              <a:solidFill>
                <a:schemeClr val="accent6"/>
              </a:solidFill>
            </a:endParaRPr>
          </a:p>
          <a:p>
            <a:r>
              <a:rPr lang="en-GB" sz="2400" dirty="0"/>
              <a:t>We would be interested to hear </a:t>
            </a:r>
            <a:r>
              <a:rPr lang="en-GB" sz="2400" dirty="0" smtClean="0"/>
              <a:t>any feedback you have on </a:t>
            </a:r>
            <a:r>
              <a:rPr lang="en-GB" sz="2400" dirty="0"/>
              <a:t>this </a:t>
            </a:r>
            <a:r>
              <a:rPr lang="en-GB" sz="2400" dirty="0" smtClean="0"/>
              <a:t>slide pack, so we can make improvements for the next publication (July 2016).</a:t>
            </a:r>
          </a:p>
        </p:txBody>
      </p:sp>
    </p:spTree>
    <p:extLst>
      <p:ext uri="{BB962C8B-B14F-4D97-AF65-F5344CB8AC3E}">
        <p14:creationId xmlns:p14="http://schemas.microsoft.com/office/powerpoint/2010/main" val="173111121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47654" y="2527588"/>
            <a:ext cx="9429750" cy="1354217"/>
          </a:xfrm>
        </p:spPr>
        <p:txBody>
          <a:bodyPr/>
          <a:lstStyle/>
          <a:p>
            <a:pPr algn="ctr"/>
            <a:r>
              <a:rPr lang="en-GB" dirty="0" smtClean="0"/>
              <a:t>Practice comments / further action </a:t>
            </a:r>
            <a:endParaRPr lang="en-GB" dirty="0"/>
          </a:p>
        </p:txBody>
      </p:sp>
    </p:spTree>
    <p:extLst>
      <p:ext uri="{BB962C8B-B14F-4D97-AF65-F5344CB8AC3E}">
        <p14:creationId xmlns:p14="http://schemas.microsoft.com/office/powerpoint/2010/main" val="145982220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0"/>
          </p:nvPr>
        </p:nvSpPr>
        <p:spPr/>
        <p:txBody>
          <a:bodyPr/>
          <a:lstStyle/>
          <a:p>
            <a:pPr marL="0" indent="0" algn="ctr">
              <a:buNone/>
            </a:pPr>
            <a:r>
              <a:rPr lang="en-GB" sz="2400" dirty="0" smtClean="0"/>
              <a:t>Practice summary </a:t>
            </a:r>
          </a:p>
          <a:p>
            <a:pPr marL="0" indent="0">
              <a:buNone/>
            </a:pPr>
            <a:endParaRPr lang="en-GB" sz="2400" dirty="0" smtClean="0"/>
          </a:p>
          <a:p>
            <a:r>
              <a:rPr lang="en-GB" dirty="0" smtClean="0"/>
              <a:t>Overall, the practice is happy with the patient survey </a:t>
            </a:r>
          </a:p>
          <a:p>
            <a:r>
              <a:rPr lang="en-GB" dirty="0" smtClean="0"/>
              <a:t>All markers above national and CCG average apart from ‘</a:t>
            </a:r>
            <a:r>
              <a:rPr lang="en-GB" i="1" dirty="0" smtClean="0"/>
              <a:t>how easy is it to get through to your GP surgery on the phone’ </a:t>
            </a:r>
            <a:endParaRPr lang="en-GB" dirty="0"/>
          </a:p>
          <a:p>
            <a:r>
              <a:rPr lang="en-GB" dirty="0" smtClean="0"/>
              <a:t>Overall satisfaction re access has improved but clearly room for further improvement. </a:t>
            </a:r>
          </a:p>
          <a:p>
            <a:r>
              <a:rPr lang="en-GB" dirty="0" smtClean="0"/>
              <a:t>Telephone queuing system has improved access, unable to make any further adjustments to the set up until Trust wide network has been upgraded (</a:t>
            </a:r>
            <a:r>
              <a:rPr lang="en-GB" dirty="0" err="1" smtClean="0"/>
              <a:t>ie</a:t>
            </a:r>
            <a:r>
              <a:rPr lang="en-GB" dirty="0" smtClean="0"/>
              <a:t> additional lines coming into site). </a:t>
            </a:r>
          </a:p>
          <a:p>
            <a:pPr marL="0" indent="0">
              <a:buNone/>
            </a:pPr>
            <a:endParaRPr lang="en-GB" dirty="0" smtClean="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59039431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0"/>
          </p:nvPr>
        </p:nvSpPr>
        <p:spPr/>
        <p:txBody>
          <a:bodyPr/>
          <a:lstStyle/>
          <a:p>
            <a:pPr marL="0" indent="0" algn="ctr">
              <a:buNone/>
            </a:pPr>
            <a:r>
              <a:rPr lang="en-GB" dirty="0" smtClean="0"/>
              <a:t>Practice Plan </a:t>
            </a:r>
          </a:p>
          <a:p>
            <a:pPr marL="0" indent="0" algn="ctr">
              <a:buNone/>
            </a:pPr>
            <a:endParaRPr lang="en-GB" dirty="0" smtClean="0"/>
          </a:p>
          <a:p>
            <a:r>
              <a:rPr lang="en-GB" dirty="0" smtClean="0"/>
              <a:t>Increase online availability – extend to on the day bookings </a:t>
            </a:r>
          </a:p>
          <a:p>
            <a:r>
              <a:rPr lang="en-GB" dirty="0" smtClean="0"/>
              <a:t>Present to the PPG for further discussion </a:t>
            </a:r>
          </a:p>
          <a:p>
            <a:r>
              <a:rPr lang="en-GB" dirty="0" smtClean="0"/>
              <a:t>Review of  on the day / pre </a:t>
            </a:r>
            <a:r>
              <a:rPr lang="en-GB" smtClean="0"/>
              <a:t>book appointments </a:t>
            </a:r>
            <a:endParaRPr lang="en-GB" dirty="0" smtClean="0"/>
          </a:p>
          <a:p>
            <a:r>
              <a:rPr lang="en-GB" dirty="0" smtClean="0"/>
              <a:t>Utilise technology (text message to avoid DNA) </a:t>
            </a:r>
          </a:p>
          <a:p>
            <a:r>
              <a:rPr lang="en-GB" dirty="0" smtClean="0"/>
              <a:t>Review practice processes </a:t>
            </a:r>
            <a:r>
              <a:rPr lang="en-GB" dirty="0" err="1" smtClean="0"/>
              <a:t>eg</a:t>
            </a:r>
            <a:r>
              <a:rPr lang="en-GB" dirty="0" smtClean="0"/>
              <a:t> medication reviews – reduces the number of patient contacts </a:t>
            </a:r>
          </a:p>
          <a:p>
            <a:endParaRPr lang="en-GB" dirty="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5317165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606410" y="820615"/>
            <a:ext cx="230425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a:t>Interpreting the results</a:t>
            </a:r>
          </a:p>
        </p:txBody>
      </p:sp>
      <p:sp>
        <p:nvSpPr>
          <p:cNvPr id="3" name="Content Placeholder 2"/>
          <p:cNvSpPr>
            <a:spLocks noGrp="1"/>
          </p:cNvSpPr>
          <p:nvPr>
            <p:ph sz="quarter" idx="10"/>
          </p:nvPr>
        </p:nvSpPr>
        <p:spPr>
          <a:xfrm>
            <a:off x="193283" y="1219981"/>
            <a:ext cx="7352005" cy="5089339"/>
          </a:xfrm>
        </p:spPr>
        <p:txBody>
          <a:bodyPr numCol="2" spcCol="360000"/>
          <a:lstStyle/>
          <a:p>
            <a:pPr>
              <a:spcAft>
                <a:spcPts val="600"/>
              </a:spcAft>
              <a:buClr>
                <a:schemeClr val="accent6">
                  <a:lumMod val="75000"/>
                </a:schemeClr>
              </a:buClr>
              <a:buSzPct val="130000"/>
            </a:pPr>
            <a:r>
              <a:rPr lang="en-GB" sz="1400" dirty="0" smtClean="0">
                <a:latin typeface="Arial MT Std Light" pitchFamily="34" charset="0"/>
              </a:rPr>
              <a:t>Th</a:t>
            </a:r>
            <a:r>
              <a:rPr lang="en-GB" sz="1400" dirty="0" smtClean="0">
                <a:solidFill>
                  <a:srgbClr val="4D4D4D"/>
                </a:solidFill>
                <a:latin typeface="Arial MT Std Light" pitchFamily="34" charset="0"/>
                <a:ea typeface="Roboto" panose="02000000000000000000" pitchFamily="2" charset="0"/>
              </a:rPr>
              <a:t>e</a:t>
            </a:r>
            <a:r>
              <a:rPr lang="en-GB" sz="1400" dirty="0" smtClean="0">
                <a:latin typeface="Arial MT Std Light" pitchFamily="34" charset="0"/>
              </a:rPr>
              <a:t> </a:t>
            </a:r>
            <a:r>
              <a:rPr lang="en-GB" sz="1400" dirty="0">
                <a:latin typeface="Arial MT Std Light" pitchFamily="34" charset="0"/>
              </a:rPr>
              <a:t>number of </a:t>
            </a:r>
            <a:r>
              <a:rPr lang="en-GB" sz="1400" dirty="0" smtClean="0">
                <a:latin typeface="Arial MT Std Light" pitchFamily="34" charset="0"/>
              </a:rPr>
              <a:t>respondents </a:t>
            </a:r>
            <a:r>
              <a:rPr lang="en-GB" sz="1400" dirty="0">
                <a:latin typeface="Arial MT Std Light" pitchFamily="34" charset="0"/>
              </a:rPr>
              <a:t>answering (the base size) is stated for each question. The total number of responses is shown at the bottom of </a:t>
            </a:r>
            <a:r>
              <a:rPr lang="en-GB" sz="1400" dirty="0" smtClean="0">
                <a:latin typeface="Arial MT Std Light" pitchFamily="34" charset="0"/>
              </a:rPr>
              <a:t>each chart. </a:t>
            </a:r>
          </a:p>
          <a:p>
            <a:pPr>
              <a:spcAft>
                <a:spcPts val="600"/>
              </a:spcAft>
              <a:buClr>
                <a:schemeClr val="accent6">
                  <a:lumMod val="75000"/>
                </a:schemeClr>
              </a:buClr>
              <a:buSzPct val="130000"/>
            </a:pPr>
            <a:r>
              <a:rPr lang="en-GB" sz="1400" b="1" dirty="0" smtClean="0">
                <a:solidFill>
                  <a:schemeClr val="accent6">
                    <a:lumMod val="75000"/>
                  </a:schemeClr>
                </a:solidFill>
                <a:latin typeface="Arial MT Std Light" pitchFamily="34" charset="0"/>
              </a:rPr>
              <a:t>All </a:t>
            </a:r>
            <a:r>
              <a:rPr lang="en-GB" sz="1400" b="1" dirty="0">
                <a:solidFill>
                  <a:schemeClr val="accent6">
                    <a:lumMod val="75000"/>
                  </a:schemeClr>
                </a:solidFill>
                <a:latin typeface="Arial MT Std Light" pitchFamily="34" charset="0"/>
              </a:rPr>
              <a:t>comparisons are indicative </a:t>
            </a:r>
            <a:r>
              <a:rPr lang="en-GB" sz="1400" b="1" dirty="0" smtClean="0">
                <a:solidFill>
                  <a:schemeClr val="accent6">
                    <a:lumMod val="75000"/>
                  </a:schemeClr>
                </a:solidFill>
                <a:latin typeface="Arial MT Std Light" pitchFamily="34" charset="0"/>
              </a:rPr>
              <a:t>only. Differences may not be statistically significant – particularly when comparing practices due to low numbers of responses.</a:t>
            </a:r>
          </a:p>
          <a:p>
            <a:pPr>
              <a:spcAft>
                <a:spcPts val="600"/>
              </a:spcAft>
              <a:buClr>
                <a:schemeClr val="accent6">
                  <a:lumMod val="75000"/>
                </a:schemeClr>
              </a:buClr>
              <a:buSzPct val="130000"/>
            </a:pPr>
            <a:r>
              <a:rPr lang="en-GB" sz="1400" dirty="0" smtClean="0">
                <a:solidFill>
                  <a:srgbClr val="4D4D4D"/>
                </a:solidFill>
                <a:latin typeface="Arial MT Std Light" pitchFamily="34" charset="0"/>
                <a:ea typeface="Roboto" panose="02000000000000000000" pitchFamily="2" charset="0"/>
              </a:rPr>
              <a:t>For guidance on statistical reliability, or for details of where you can get more information about the survey, please refer to the end of this slide pack.</a:t>
            </a:r>
          </a:p>
          <a:p>
            <a:pPr>
              <a:spcAft>
                <a:spcPts val="600"/>
              </a:spcAft>
              <a:buClr>
                <a:schemeClr val="accent6">
                  <a:lumMod val="75000"/>
                </a:schemeClr>
              </a:buClr>
              <a:buSzPct val="130000"/>
            </a:pPr>
            <a:r>
              <a:rPr lang="en-GB" sz="1400" b="1" dirty="0">
                <a:latin typeface="Arial MT Std Light" pitchFamily="34" charset="0"/>
                <a:ea typeface="Roboto" panose="02000000000000000000" pitchFamily="2" charset="0"/>
              </a:rPr>
              <a:t>Maps: </a:t>
            </a:r>
          </a:p>
          <a:p>
            <a:pPr lvl="1">
              <a:buClr>
                <a:srgbClr val="44BA65"/>
              </a:buClr>
            </a:pPr>
            <a:r>
              <a:rPr lang="en-GB" sz="1400" dirty="0">
                <a:latin typeface="Arial MT Std Light" pitchFamily="34" charset="0"/>
                <a:ea typeface="Roboto" panose="02000000000000000000" pitchFamily="2" charset="0"/>
              </a:rPr>
              <a:t>CCG and practice-level results are also displayed on maps, with results split across 5 bands (or ‘quintiles’) in order to have a fairly even distribution at the national level of CCGs/practices across each band</a:t>
            </a:r>
            <a:r>
              <a:rPr lang="en-GB" sz="1400" dirty="0" smtClean="0">
                <a:latin typeface="Arial MT Std Light" pitchFamily="34" charset="0"/>
                <a:ea typeface="Roboto" panose="02000000000000000000" pitchFamily="2" charset="0"/>
              </a:rPr>
              <a:t>.</a:t>
            </a:r>
            <a:endParaRPr lang="en-GB" sz="1400" dirty="0" smtClean="0">
              <a:solidFill>
                <a:srgbClr val="4D4D4D"/>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a:solidFill>
                <a:srgbClr val="4D4D4D"/>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smtClean="0">
              <a:solidFill>
                <a:srgbClr val="4D4D4D"/>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r>
              <a:rPr lang="en-GB" sz="1400" b="1" dirty="0" smtClean="0">
                <a:latin typeface="Arial MT Std Light" pitchFamily="34" charset="0"/>
                <a:ea typeface="Roboto" panose="02000000000000000000" pitchFamily="2" charset="0"/>
              </a:rPr>
              <a:t>Trends</a:t>
            </a:r>
            <a:r>
              <a:rPr lang="en-GB" sz="1400" dirty="0" smtClean="0">
                <a:latin typeface="Arial MT Std Light" pitchFamily="34" charset="0"/>
                <a:ea typeface="Roboto" panose="02000000000000000000" pitchFamily="2" charset="0"/>
              </a:rPr>
              <a:t>:</a:t>
            </a:r>
          </a:p>
          <a:p>
            <a:pPr lvl="1">
              <a:spcAft>
                <a:spcPts val="600"/>
              </a:spcAft>
              <a:buClr>
                <a:schemeClr val="accent6">
                  <a:lumMod val="75000"/>
                </a:schemeClr>
              </a:buClr>
              <a:buSzPct val="130000"/>
            </a:pPr>
            <a:r>
              <a:rPr lang="en-GB" sz="1400" b="1" dirty="0" smtClean="0">
                <a:latin typeface="Arial MT Std Light" pitchFamily="34" charset="0"/>
                <a:ea typeface="Roboto" panose="02000000000000000000" pitchFamily="2" charset="0"/>
              </a:rPr>
              <a:t>Latest / Jan </a:t>
            </a:r>
            <a:r>
              <a:rPr lang="en-GB" sz="1400" b="1" dirty="0">
                <a:latin typeface="Arial MT Std Light" pitchFamily="34" charset="0"/>
                <a:ea typeface="Roboto" panose="02000000000000000000" pitchFamily="2" charset="0"/>
              </a:rPr>
              <a:t>2016: </a:t>
            </a:r>
            <a:r>
              <a:rPr lang="en-GB" sz="1400" dirty="0">
                <a:latin typeface="Arial MT Std Light" pitchFamily="34" charset="0"/>
                <a:ea typeface="Roboto" panose="02000000000000000000" pitchFamily="2" charset="0"/>
              </a:rPr>
              <a:t>refers to the </a:t>
            </a:r>
            <a:r>
              <a:rPr lang="en-GB" sz="1400" b="1" dirty="0">
                <a:latin typeface="Arial MT Std Light" pitchFamily="34" charset="0"/>
                <a:ea typeface="Roboto" panose="02000000000000000000" pitchFamily="2" charset="0"/>
              </a:rPr>
              <a:t>January 2016 publication </a:t>
            </a:r>
            <a:r>
              <a:rPr lang="en-GB" sz="1400" dirty="0">
                <a:latin typeface="Arial MT Std Light" pitchFamily="34" charset="0"/>
                <a:ea typeface="Roboto" panose="02000000000000000000" pitchFamily="2" charset="0"/>
              </a:rPr>
              <a:t>(fieldwork January to March 2015 and July to September 2015)</a:t>
            </a:r>
          </a:p>
          <a:p>
            <a:pPr lvl="1">
              <a:spcAft>
                <a:spcPts val="600"/>
              </a:spcAft>
              <a:buClr>
                <a:schemeClr val="accent6">
                  <a:lumMod val="75000"/>
                </a:schemeClr>
              </a:buClr>
              <a:buSzPct val="130000"/>
            </a:pPr>
            <a:r>
              <a:rPr lang="en-GB" sz="1400" b="1" dirty="0">
                <a:latin typeface="Arial MT Std Light" pitchFamily="34" charset="0"/>
                <a:ea typeface="Roboto" panose="02000000000000000000" pitchFamily="2" charset="0"/>
              </a:rPr>
              <a:t>Jan 2015: </a:t>
            </a:r>
            <a:r>
              <a:rPr lang="en-GB" sz="1400" dirty="0">
                <a:latin typeface="Arial MT Std Light" pitchFamily="34" charset="0"/>
                <a:ea typeface="Roboto" panose="02000000000000000000" pitchFamily="2" charset="0"/>
              </a:rPr>
              <a:t>refers to the</a:t>
            </a:r>
            <a:r>
              <a:rPr lang="en-GB" sz="1400" b="1" dirty="0">
                <a:latin typeface="Arial MT Std Light" pitchFamily="34" charset="0"/>
                <a:ea typeface="Roboto" panose="02000000000000000000" pitchFamily="2" charset="0"/>
              </a:rPr>
              <a:t> January 2015 publication </a:t>
            </a:r>
            <a:r>
              <a:rPr lang="en-GB" sz="1400" dirty="0">
                <a:latin typeface="Arial MT Std Light" pitchFamily="34" charset="0"/>
                <a:ea typeface="Roboto" panose="02000000000000000000" pitchFamily="2" charset="0"/>
              </a:rPr>
              <a:t>(fieldwork January to March 2014 and July to September 2014).</a:t>
            </a:r>
          </a:p>
          <a:p>
            <a:pPr lvl="1">
              <a:spcAft>
                <a:spcPts val="600"/>
              </a:spcAft>
              <a:buClr>
                <a:schemeClr val="accent6">
                  <a:lumMod val="75000"/>
                </a:schemeClr>
              </a:buClr>
              <a:buSzPct val="130000"/>
            </a:pPr>
            <a:r>
              <a:rPr lang="en-GB" sz="1400" b="1" dirty="0">
                <a:latin typeface="Arial MT Std Light" pitchFamily="34" charset="0"/>
                <a:ea typeface="Roboto" panose="02000000000000000000" pitchFamily="2" charset="0"/>
              </a:rPr>
              <a:t>Dec 2013: </a:t>
            </a:r>
            <a:r>
              <a:rPr lang="en-GB" sz="1400" dirty="0">
                <a:latin typeface="Arial MT Std Light" pitchFamily="34" charset="0"/>
                <a:ea typeface="Roboto" panose="02000000000000000000" pitchFamily="2" charset="0"/>
              </a:rPr>
              <a:t>refers to the</a:t>
            </a:r>
            <a:r>
              <a:rPr lang="en-GB" sz="1400" b="1" dirty="0">
                <a:latin typeface="Arial MT Std Light" pitchFamily="34" charset="0"/>
                <a:ea typeface="Roboto" panose="02000000000000000000" pitchFamily="2" charset="0"/>
              </a:rPr>
              <a:t> December 2013 publication </a:t>
            </a:r>
            <a:r>
              <a:rPr lang="en-GB" sz="1400" dirty="0">
                <a:latin typeface="Arial MT Std Light" pitchFamily="34" charset="0"/>
                <a:ea typeface="Roboto" panose="02000000000000000000" pitchFamily="2" charset="0"/>
              </a:rPr>
              <a:t>(fieldwork January to March 2013 and July to September 2013). </a:t>
            </a:r>
          </a:p>
          <a:p>
            <a:pPr lvl="1">
              <a:buClr>
                <a:srgbClr val="44BA65"/>
              </a:buClr>
            </a:pPr>
            <a:endParaRPr lang="en-GB" sz="1400" dirty="0">
              <a:latin typeface="Arial MT Std Light" pitchFamily="34" charset="0"/>
            </a:endParaRPr>
          </a:p>
          <a:p>
            <a:pPr>
              <a:spcAft>
                <a:spcPts val="600"/>
              </a:spcAft>
              <a:buClr>
                <a:schemeClr val="accent6">
                  <a:lumMod val="75000"/>
                </a:schemeClr>
              </a:buClr>
              <a:buSzPct val="130000"/>
            </a:pPr>
            <a:r>
              <a:rPr lang="en-GB" sz="1400" dirty="0" smtClean="0">
                <a:latin typeface="Arial MT Std Light" pitchFamily="34" charset="0"/>
                <a:ea typeface="Roboto" panose="02000000000000000000" pitchFamily="2" charset="0"/>
              </a:rPr>
              <a:t>For further information on using the data please refer to the end of this slide pack.</a:t>
            </a:r>
            <a:r>
              <a:rPr lang="en-GB" sz="1400" dirty="0" smtClean="0">
                <a:solidFill>
                  <a:schemeClr val="tx1"/>
                </a:solidFill>
                <a:latin typeface="Arial MT Std Light" pitchFamily="34" charset="0"/>
                <a:ea typeface="Roboto" panose="02000000000000000000" pitchFamily="2" charset="0"/>
                <a:hlinkClick r:id="" action="ppaction://noaction"/>
              </a:rPr>
              <a:t> </a:t>
            </a:r>
            <a:endParaRPr lang="en-GB" sz="1400" dirty="0" smtClean="0">
              <a:solidFill>
                <a:schemeClr val="tx1"/>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a:solidFill>
                <a:schemeClr val="tx1"/>
              </a:solidFill>
              <a:latin typeface="Arial MT Std Light" pitchFamily="34" charset="0"/>
              <a:ea typeface="Roboto" panose="02000000000000000000" pitchFamily="2" charset="0"/>
            </a:endParaRPr>
          </a:p>
          <a:p>
            <a:pPr>
              <a:spcAft>
                <a:spcPts val="600"/>
              </a:spcAft>
              <a:buClr>
                <a:schemeClr val="accent6">
                  <a:lumMod val="75000"/>
                </a:schemeClr>
              </a:buClr>
              <a:buSzPct val="130000"/>
            </a:pPr>
            <a:endParaRPr lang="en-GB" sz="1400" dirty="0">
              <a:solidFill>
                <a:srgbClr val="4D4D4D"/>
              </a:solidFill>
              <a:latin typeface="Arial" panose="020B0604020202020204" pitchFamily="34" charset="0"/>
              <a:ea typeface="Roboto" panose="02000000000000000000" pitchFamily="2" charset="0"/>
            </a:endParaRPr>
          </a:p>
          <a:p>
            <a:pPr lvl="0">
              <a:spcAft>
                <a:spcPts val="600"/>
              </a:spcAft>
              <a:buClr>
                <a:schemeClr val="accent6">
                  <a:lumMod val="75000"/>
                </a:schemeClr>
              </a:buClr>
              <a:buSzPct val="130000"/>
            </a:pPr>
            <a:endParaRPr lang="en-GB" sz="1400" dirty="0"/>
          </a:p>
          <a:p>
            <a:pPr>
              <a:spcAft>
                <a:spcPts val="600"/>
              </a:spcAft>
            </a:pPr>
            <a:endParaRPr lang="en-GB" sz="1400" dirty="0"/>
          </a:p>
        </p:txBody>
      </p:sp>
      <p:sp>
        <p:nvSpPr>
          <p:cNvPr id="8" name="TextBox 7"/>
          <p:cNvSpPr txBox="1"/>
          <p:nvPr/>
        </p:nvSpPr>
        <p:spPr>
          <a:xfrm>
            <a:off x="7693538" y="847070"/>
            <a:ext cx="1609249" cy="738664"/>
          </a:xfrm>
          <a:prstGeom prst="rect">
            <a:avLst/>
          </a:prstGeom>
          <a:noFill/>
        </p:spPr>
        <p:txBody>
          <a:bodyPr wrap="square" lIns="0" tIns="0" rIns="0" bIns="0" rtlCol="0">
            <a:spAutoFit/>
          </a:bodyPr>
          <a:lstStyle/>
          <a:p>
            <a:pPr algn="l"/>
            <a:r>
              <a:rPr lang="en-GB" sz="4800" b="1" dirty="0" smtClean="0">
                <a:solidFill>
                  <a:schemeClr val="accent6">
                    <a:lumMod val="40000"/>
                    <a:lumOff val="60000"/>
                  </a:schemeClr>
                </a:solidFill>
                <a:latin typeface="ITCAvantGardeStd-Md" pitchFamily="34" charset="0"/>
              </a:rPr>
              <a:t>*</a:t>
            </a:r>
            <a:endParaRPr lang="en-GB" sz="2400" dirty="0" smtClean="0">
              <a:solidFill>
                <a:schemeClr val="accent6">
                  <a:lumMod val="40000"/>
                  <a:lumOff val="60000"/>
                </a:schemeClr>
              </a:solidFill>
              <a:latin typeface="ITCAvantGardeStd-Md" pitchFamily="34" charset="0"/>
            </a:endParaRPr>
          </a:p>
        </p:txBody>
      </p:sp>
      <p:sp>
        <p:nvSpPr>
          <p:cNvPr id="9" name="TextBox 8"/>
          <p:cNvSpPr txBox="1"/>
          <p:nvPr/>
        </p:nvSpPr>
        <p:spPr>
          <a:xfrm>
            <a:off x="8048565" y="982656"/>
            <a:ext cx="1656963" cy="701731"/>
          </a:xfrm>
          <a:prstGeom prst="rect">
            <a:avLst/>
          </a:prstGeom>
          <a:noFill/>
        </p:spPr>
        <p:txBody>
          <a:bodyPr wrap="square" lIns="0" tIns="0" rIns="0" bIns="0" rtlCol="0">
            <a:spAutoFit/>
          </a:bodyPr>
          <a:lstStyle/>
          <a:p>
            <a:pPr algn="l"/>
            <a:r>
              <a:rPr lang="en-GB" dirty="0" smtClean="0">
                <a:solidFill>
                  <a:schemeClr val="bg1"/>
                </a:solidFill>
                <a:latin typeface="ITCAvantGardeStd-Md" pitchFamily="34" charset="0"/>
              </a:rPr>
              <a:t>More than 0% but less than 0.5%</a:t>
            </a:r>
            <a:endParaRPr lang="en-GB" dirty="0">
              <a:solidFill>
                <a:schemeClr val="bg1"/>
              </a:solidFill>
              <a:latin typeface="ITCAvantGardeStd-Md" pitchFamily="34" charset="0"/>
            </a:endParaRPr>
          </a:p>
          <a:p>
            <a:pPr algn="l"/>
            <a:endParaRPr lang="en-GB" sz="1800" dirty="0" smtClean="0">
              <a:solidFill>
                <a:schemeClr val="bg1"/>
              </a:solidFill>
            </a:endParaRPr>
          </a:p>
        </p:txBody>
      </p:sp>
      <p:sp>
        <p:nvSpPr>
          <p:cNvPr id="11" name="TextBox 10"/>
          <p:cNvSpPr txBox="1"/>
          <p:nvPr/>
        </p:nvSpPr>
        <p:spPr>
          <a:xfrm>
            <a:off x="7761312" y="4437112"/>
            <a:ext cx="1609249" cy="307777"/>
          </a:xfrm>
          <a:prstGeom prst="rect">
            <a:avLst/>
          </a:prstGeom>
          <a:noFill/>
        </p:spPr>
        <p:txBody>
          <a:bodyPr wrap="square" lIns="0" tIns="0" rIns="0" bIns="0" rtlCol="0">
            <a:spAutoFit/>
          </a:bodyPr>
          <a:lstStyle/>
          <a:p>
            <a:pPr algn="l"/>
            <a:r>
              <a:rPr lang="en-GB" sz="2000" b="1" dirty="0" smtClean="0">
                <a:solidFill>
                  <a:schemeClr val="accent6">
                    <a:lumMod val="40000"/>
                    <a:lumOff val="60000"/>
                  </a:schemeClr>
                </a:solidFill>
                <a:latin typeface="ITCAvantGardeStd-Md" pitchFamily="34" charset="0"/>
              </a:rPr>
              <a:t>100%</a:t>
            </a:r>
            <a:endParaRPr lang="en-GB" sz="2000" dirty="0" smtClean="0">
              <a:solidFill>
                <a:schemeClr val="accent6">
                  <a:lumMod val="40000"/>
                  <a:lumOff val="60000"/>
                </a:schemeClr>
              </a:solidFill>
              <a:latin typeface="ITCAvantGardeStd-Md" pitchFamily="34" charset="0"/>
            </a:endParaRPr>
          </a:p>
        </p:txBody>
      </p:sp>
      <p:sp>
        <p:nvSpPr>
          <p:cNvPr id="12" name="TextBox 11"/>
          <p:cNvSpPr txBox="1"/>
          <p:nvPr/>
        </p:nvSpPr>
        <p:spPr>
          <a:xfrm>
            <a:off x="7734928" y="4744889"/>
            <a:ext cx="1944216" cy="1292662"/>
          </a:xfrm>
          <a:prstGeom prst="rect">
            <a:avLst/>
          </a:prstGeom>
          <a:noFill/>
        </p:spPr>
        <p:txBody>
          <a:bodyPr wrap="square" lIns="0" tIns="0" rIns="0" bIns="0" rtlCol="0">
            <a:spAutoFit/>
          </a:bodyPr>
          <a:lstStyle/>
          <a:p>
            <a:pPr algn="l"/>
            <a:r>
              <a:rPr lang="en-GB" dirty="0">
                <a:solidFill>
                  <a:schemeClr val="bg1"/>
                </a:solidFill>
                <a:latin typeface="Arial MT Std Light" pitchFamily="34" charset="0"/>
              </a:rPr>
              <a:t>Where results do not sum to 100%, or where individual responses (e.g. fairly good; very good) do not sum to combined responses </a:t>
            </a:r>
            <a:br>
              <a:rPr lang="en-GB" dirty="0">
                <a:solidFill>
                  <a:schemeClr val="bg1"/>
                </a:solidFill>
                <a:latin typeface="Arial MT Std Light" pitchFamily="34" charset="0"/>
              </a:rPr>
            </a:br>
            <a:r>
              <a:rPr lang="en-GB" dirty="0">
                <a:solidFill>
                  <a:schemeClr val="bg1"/>
                </a:solidFill>
                <a:latin typeface="Arial MT Std Light" pitchFamily="34" charset="0"/>
              </a:rPr>
              <a:t>(e.g. very/fairly good) this is due to </a:t>
            </a:r>
            <a:r>
              <a:rPr lang="en-GB" b="1" dirty="0" smtClean="0">
                <a:solidFill>
                  <a:schemeClr val="bg1"/>
                </a:solidFill>
                <a:latin typeface="Arial MT Std Light" pitchFamily="34" charset="0"/>
              </a:rPr>
              <a:t>rounding</a:t>
            </a:r>
            <a:r>
              <a:rPr lang="en-GB" dirty="0" smtClean="0">
                <a:solidFill>
                  <a:schemeClr val="bg1"/>
                </a:solidFill>
                <a:latin typeface="Arial MT Std Light" pitchFamily="34" charset="0"/>
              </a:rPr>
              <a:t>.</a:t>
            </a:r>
            <a:endParaRPr lang="en-GB" sz="1800" b="1" dirty="0" smtClean="0">
              <a:solidFill>
                <a:schemeClr val="bg1"/>
              </a:solidFill>
            </a:endParaRPr>
          </a:p>
        </p:txBody>
      </p:sp>
      <p:sp>
        <p:nvSpPr>
          <p:cNvPr id="10" name="TextBox 9"/>
          <p:cNvSpPr txBox="1"/>
          <p:nvPr/>
        </p:nvSpPr>
        <p:spPr>
          <a:xfrm>
            <a:off x="7767506" y="1769076"/>
            <a:ext cx="1885254" cy="430887"/>
          </a:xfrm>
          <a:prstGeom prst="rect">
            <a:avLst/>
          </a:prstGeom>
          <a:noFill/>
        </p:spPr>
        <p:txBody>
          <a:bodyPr wrap="square" lIns="0" tIns="0" rIns="0" bIns="0" rtlCol="0">
            <a:spAutoFit/>
          </a:bodyPr>
          <a:lstStyle/>
          <a:p>
            <a:pPr algn="l"/>
            <a:r>
              <a:rPr lang="en-GB" sz="1400" b="1" dirty="0" smtClean="0">
                <a:solidFill>
                  <a:schemeClr val="accent6">
                    <a:lumMod val="40000"/>
                    <a:lumOff val="60000"/>
                  </a:schemeClr>
                </a:solidFill>
                <a:latin typeface="ITCAvantGardeStd-Md" pitchFamily="34" charset="0"/>
              </a:rPr>
              <a:t>When fewer than 10 patients respond</a:t>
            </a:r>
            <a:endParaRPr lang="en-GB" sz="1400" dirty="0" smtClean="0">
              <a:solidFill>
                <a:schemeClr val="accent6">
                  <a:lumMod val="40000"/>
                  <a:lumOff val="60000"/>
                </a:schemeClr>
              </a:solidFill>
              <a:latin typeface="ITCAvantGardeStd-Md" pitchFamily="34" charset="0"/>
            </a:endParaRPr>
          </a:p>
        </p:txBody>
      </p:sp>
      <p:sp>
        <p:nvSpPr>
          <p:cNvPr id="13" name="TextBox 12"/>
          <p:cNvSpPr txBox="1"/>
          <p:nvPr/>
        </p:nvSpPr>
        <p:spPr>
          <a:xfrm>
            <a:off x="7761313" y="2420888"/>
            <a:ext cx="1944216" cy="1661993"/>
          </a:xfrm>
          <a:prstGeom prst="rect">
            <a:avLst/>
          </a:prstGeom>
          <a:noFill/>
        </p:spPr>
        <p:txBody>
          <a:bodyPr wrap="square" lIns="0" tIns="0" rIns="0" bIns="0" rtlCol="0">
            <a:spAutoFit/>
          </a:bodyPr>
          <a:lstStyle/>
          <a:p>
            <a:pPr algn="l"/>
            <a:r>
              <a:rPr lang="en-GB" dirty="0" smtClean="0">
                <a:solidFill>
                  <a:schemeClr val="bg1"/>
                </a:solidFill>
                <a:latin typeface="Arial MT Std Light" pitchFamily="34" charset="0"/>
              </a:rPr>
              <a:t>In cases where fewer than 10 people have answered a question, the </a:t>
            </a:r>
            <a:r>
              <a:rPr lang="en-GB" b="1" dirty="0" smtClean="0">
                <a:solidFill>
                  <a:schemeClr val="bg1"/>
                </a:solidFill>
                <a:latin typeface="Arial MT Std Light" pitchFamily="34" charset="0"/>
              </a:rPr>
              <a:t>data have been suppressed </a:t>
            </a:r>
            <a:r>
              <a:rPr lang="en-GB" dirty="0" smtClean="0">
                <a:solidFill>
                  <a:schemeClr val="bg1"/>
                </a:solidFill>
                <a:latin typeface="Arial MT Std Light" pitchFamily="34" charset="0"/>
              </a:rPr>
              <a:t>and results will not appear within the charts. This is to prevent individuals and their responses being identifiable in the data.</a:t>
            </a:r>
            <a:endParaRPr lang="en-GB" sz="1800" b="1" dirty="0" smtClean="0">
              <a:solidFill>
                <a:schemeClr val="bg1"/>
              </a:solidFill>
            </a:endParaRPr>
          </a:p>
        </p:txBody>
      </p:sp>
    </p:spTree>
    <p:extLst>
      <p:ext uri="{BB962C8B-B14F-4D97-AF65-F5344CB8AC3E}">
        <p14:creationId xmlns:p14="http://schemas.microsoft.com/office/powerpoint/2010/main" val="109266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smtClean="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3"/>
            <a:ext cx="8280920" cy="1107996"/>
          </a:xfrm>
        </p:spPr>
        <p:txBody>
          <a:bodyPr/>
          <a:lstStyle/>
          <a:p>
            <a:r>
              <a:rPr lang="en-GB" sz="3600" dirty="0"/>
              <a:t>Overall </a:t>
            </a:r>
            <a:r>
              <a:rPr lang="en-GB" sz="3600" dirty="0" smtClean="0"/>
              <a:t>experience of GP surgeries</a:t>
            </a:r>
            <a:r>
              <a:rPr lang="en-GB" sz="3600" dirty="0"/>
              <a:t/>
            </a:r>
            <a:br>
              <a:rPr lang="en-GB" sz="3600" dirty="0"/>
            </a:br>
            <a:endParaRPr lang="en-GB" sz="3600" dirty="0">
              <a:solidFill>
                <a:schemeClr val="accent5">
                  <a:lumMod val="60000"/>
                  <a:lumOff val="40000"/>
                </a:schemeClr>
              </a:solidFill>
            </a:endParaRPr>
          </a:p>
        </p:txBody>
      </p:sp>
    </p:spTree>
    <p:extLst>
      <p:ext uri="{BB962C8B-B14F-4D97-AF65-F5344CB8AC3E}">
        <p14:creationId xmlns:p14="http://schemas.microsoft.com/office/powerpoint/2010/main" val="12078759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D_e7ec3f4ae2c22cc6"/>
          <p:cNvGraphicFramePr/>
          <p:nvPr>
            <p:extLst>
              <p:ext uri="{D42A27DB-BD31-4B8C-83A1-F6EECF244321}">
                <p14:modId xmlns:p14="http://schemas.microsoft.com/office/powerpoint/2010/main" val="2137713562"/>
              </p:ext>
            </p:extLst>
          </p:nvPr>
        </p:nvGraphicFramePr>
        <p:xfrm>
          <a:off x="133618" y="1941929"/>
          <a:ext cx="2655168" cy="248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Overall experience of GP surgery</a:t>
            </a:r>
            <a:endParaRPr lang="en-GB" dirty="0"/>
          </a:p>
        </p:txBody>
      </p:sp>
      <p:graphicFrame>
        <p:nvGraphicFramePr>
          <p:cNvPr id="22" name="D_6b2514286b0ab6c6"/>
          <p:cNvGraphicFramePr>
            <a:graphicFrameLocks/>
          </p:cNvGraphicFramePr>
          <p:nvPr>
            <p:extLst>
              <p:ext uri="{D42A27DB-BD31-4B8C-83A1-F6EECF244321}">
                <p14:modId xmlns:p14="http://schemas.microsoft.com/office/powerpoint/2010/main" val="61511015"/>
              </p:ext>
            </p:extLst>
          </p:nvPr>
        </p:nvGraphicFramePr>
        <p:xfrm>
          <a:off x="2936776" y="1686118"/>
          <a:ext cx="4865781" cy="3459776"/>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bwMode="auto">
          <a:xfrm>
            <a:off x="7329264" y="198884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0" name="Rectangle 29"/>
          <p:cNvSpPr/>
          <p:nvPr/>
        </p:nvSpPr>
        <p:spPr bwMode="auto">
          <a:xfrm>
            <a:off x="20096" y="1121083"/>
            <a:ext cx="9219638"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Overall, how would you describe your experience of your GP surgery?</a:t>
            </a:r>
          </a:p>
        </p:txBody>
      </p:sp>
      <p:sp>
        <p:nvSpPr>
          <p:cNvPr id="32" name="Rectangle 31"/>
          <p:cNvSpPr/>
          <p:nvPr/>
        </p:nvSpPr>
        <p:spPr bwMode="auto">
          <a:xfrm>
            <a:off x="638248" y="4350027"/>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1082120" y="4422168"/>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Practice range </a:t>
            </a:r>
            <a:r>
              <a:rPr lang="en-GB" sz="1100" dirty="0">
                <a:solidFill>
                  <a:schemeClr val="bg1"/>
                </a:solidFill>
              </a:rPr>
              <a:t>in </a:t>
            </a:r>
            <a:r>
              <a:rPr lang="en-GB" sz="1100" dirty="0" smtClean="0">
                <a:solidFill>
                  <a:schemeClr val="bg1"/>
                </a:solidFill>
              </a:rPr>
              <a:t>CCG – % </a:t>
            </a:r>
            <a:r>
              <a:rPr lang="en-GB" sz="1100" b="1" dirty="0" smtClean="0">
                <a:solidFill>
                  <a:schemeClr val="bg1"/>
                </a:solidFill>
              </a:rPr>
              <a:t>Good </a:t>
            </a:r>
          </a:p>
        </p:txBody>
      </p:sp>
      <p:sp>
        <p:nvSpPr>
          <p:cNvPr id="36" name="TextBox 35"/>
          <p:cNvSpPr txBox="1"/>
          <p:nvPr/>
        </p:nvSpPr>
        <p:spPr>
          <a:xfrm>
            <a:off x="5745088" y="4419940"/>
            <a:ext cx="3384376" cy="255418"/>
          </a:xfrm>
          <a:prstGeom prst="rect">
            <a:avLst/>
          </a:prstGeom>
          <a:solidFill>
            <a:schemeClr val="accent2"/>
          </a:solidFill>
        </p:spPr>
        <p:txBody>
          <a:bodyPr wrap="square" lIns="72000" tIns="72000" rIns="72000" bIns="72000" rtlCol="0" anchor="ctr">
            <a:noAutofit/>
          </a:bodyPr>
          <a:lstStyle/>
          <a:p>
            <a:pPr algn="l"/>
            <a:r>
              <a:rPr lang="en-GB" sz="1100" dirty="0" smtClean="0">
                <a:solidFill>
                  <a:schemeClr val="bg1"/>
                </a:solidFill>
              </a:rPr>
              <a:t>Local CCG range – % </a:t>
            </a:r>
            <a:r>
              <a:rPr lang="en-GB" sz="1100" b="1" dirty="0" smtClean="0">
                <a:solidFill>
                  <a:schemeClr val="bg1"/>
                </a:solidFill>
              </a:rPr>
              <a:t>Good </a:t>
            </a:r>
          </a:p>
        </p:txBody>
      </p:sp>
      <p:sp>
        <p:nvSpPr>
          <p:cNvPr id="44" name="TextBox 43"/>
          <p:cNvSpPr txBox="1"/>
          <p:nvPr/>
        </p:nvSpPr>
        <p:spPr>
          <a:xfrm>
            <a:off x="632520" y="1700808"/>
            <a:ext cx="2139280" cy="215444"/>
          </a:xfrm>
          <a:prstGeom prst="rect">
            <a:avLst/>
          </a:prstGeom>
          <a:noFill/>
        </p:spPr>
        <p:txBody>
          <a:bodyPr wrap="square" lIns="0" tIns="0" rIns="0" bIns="0" rtlCol="0">
            <a:spAutoFit/>
          </a:bodyPr>
          <a:lstStyle/>
          <a:p>
            <a:pPr algn="l"/>
            <a:r>
              <a:rPr lang="en-GB" sz="1400" b="1" dirty="0" smtClean="0">
                <a:solidFill>
                  <a:schemeClr val="bg1">
                    <a:lumMod val="65000"/>
                  </a:schemeClr>
                </a:solidFill>
              </a:rPr>
              <a:t>CCG’s results over time</a:t>
            </a:r>
          </a:p>
        </p:txBody>
      </p:sp>
      <p:sp>
        <p:nvSpPr>
          <p:cNvPr id="45" name="TextBox 44"/>
          <p:cNvSpPr txBox="1"/>
          <p:nvPr/>
        </p:nvSpPr>
        <p:spPr>
          <a:xfrm>
            <a:off x="4304928" y="1664930"/>
            <a:ext cx="2304627" cy="276999"/>
          </a:xfrm>
          <a:prstGeom prst="rect">
            <a:avLst/>
          </a:prstGeom>
          <a:noFill/>
        </p:spPr>
        <p:txBody>
          <a:bodyPr wrap="square" lIns="0" tIns="0" rIns="0" bIns="0" rtlCol="0">
            <a:spAutoFit/>
          </a:bodyPr>
          <a:lstStyle/>
          <a:p>
            <a:pPr algn="l"/>
            <a:r>
              <a:rPr lang="en-GB" sz="1800" b="1" dirty="0" smtClean="0">
                <a:solidFill>
                  <a:schemeClr val="bg1">
                    <a:lumMod val="65000"/>
                  </a:schemeClr>
                </a:solidFill>
              </a:rPr>
              <a:t>CCG’s results</a:t>
            </a:r>
          </a:p>
        </p:txBody>
      </p:sp>
      <p:sp>
        <p:nvSpPr>
          <p:cNvPr id="46" name="TextBox 45"/>
          <p:cNvSpPr txBox="1"/>
          <p:nvPr/>
        </p:nvSpPr>
        <p:spPr>
          <a:xfrm>
            <a:off x="7607370" y="1700808"/>
            <a:ext cx="1872208" cy="215444"/>
          </a:xfrm>
          <a:prstGeom prst="rect">
            <a:avLst/>
          </a:prstGeom>
          <a:noFill/>
        </p:spPr>
        <p:txBody>
          <a:bodyPr wrap="square" lIns="0" tIns="0" rIns="0" bIns="0" rtlCol="0">
            <a:spAutoFit/>
          </a:bodyPr>
          <a:lstStyle/>
          <a:p>
            <a:pPr algn="ctr"/>
            <a:r>
              <a:rPr lang="en-GB" sz="1400" b="1" dirty="0" smtClean="0">
                <a:solidFill>
                  <a:schemeClr val="bg1">
                    <a:lumMod val="65000"/>
                  </a:schemeClr>
                </a:solidFill>
              </a:rPr>
              <a:t>National results</a:t>
            </a:r>
          </a:p>
        </p:txBody>
      </p:sp>
      <p:graphicFrame>
        <p:nvGraphicFramePr>
          <p:cNvPr id="52" name="D_681f523f09089ca6"/>
          <p:cNvGraphicFramePr>
            <a:graphicFrameLocks noGrp="1"/>
          </p:cNvGraphicFramePr>
          <p:nvPr>
            <p:extLst>
              <p:ext uri="{D42A27DB-BD31-4B8C-83A1-F6EECF244321}">
                <p14:modId xmlns:p14="http://schemas.microsoft.com/office/powerpoint/2010/main" val="2783647290"/>
              </p:ext>
            </p:extLst>
          </p:nvPr>
        </p:nvGraphicFramePr>
        <p:xfrm>
          <a:off x="7540546" y="188735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smtClean="0">
                          <a:solidFill>
                            <a:schemeClr val="accent6"/>
                          </a:solidFill>
                          <a:latin typeface="Arial"/>
                        </a:rPr>
                        <a:t>85%</a:t>
                      </a:r>
                      <a:endParaRPr lang="en-GB" sz="4400" dirty="0">
                        <a:solidFill>
                          <a:schemeClr val="accent6"/>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3" name="D_cd0690ef7efd1736"/>
          <p:cNvGraphicFramePr>
            <a:graphicFrameLocks noGrp="1"/>
          </p:cNvGraphicFramePr>
          <p:nvPr>
            <p:extLst>
              <p:ext uri="{D42A27DB-BD31-4B8C-83A1-F6EECF244321}">
                <p14:modId xmlns:p14="http://schemas.microsoft.com/office/powerpoint/2010/main" val="3730317756"/>
              </p:ext>
            </p:extLst>
          </p:nvPr>
        </p:nvGraphicFramePr>
        <p:xfrm>
          <a:off x="7540546" y="2936866"/>
          <a:ext cx="2005856" cy="792088"/>
        </p:xfrm>
        <a:graphic>
          <a:graphicData uri="http://schemas.openxmlformats.org/drawingml/2006/table">
            <a:tbl>
              <a:tblPr firstRow="1" bandRow="1">
                <a:tableStyleId>{5C22544A-7EE6-4342-B048-85BDC9FD1C3A}</a:tableStyleId>
              </a:tblPr>
              <a:tblGrid>
                <a:gridCol w="2005856"/>
              </a:tblGrid>
              <a:tr h="792088">
                <a:tc>
                  <a:txBody>
                    <a:bodyPr/>
                    <a:lstStyle/>
                    <a:p>
                      <a:pPr algn="ctr"/>
                      <a:r>
                        <a:rPr lang="en-GB" sz="4400" b="1" smtClean="0">
                          <a:solidFill>
                            <a:schemeClr val="accent5">
                              <a:lumMod val="60000"/>
                              <a:lumOff val="40000"/>
                            </a:schemeClr>
                          </a:solidFill>
                          <a:latin typeface="Arial"/>
                        </a:rPr>
                        <a:t>5%</a:t>
                      </a:r>
                      <a:endParaRPr lang="en-GB" sz="4400" b="1" dirty="0">
                        <a:solidFill>
                          <a:schemeClr val="accent5">
                            <a:lumMod val="60000"/>
                            <a:lumOff val="40000"/>
                          </a:schemeClr>
                        </a:solidFill>
                        <a:latin typeface="Aria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0" name="TextBox 49"/>
          <p:cNvSpPr txBox="1"/>
          <p:nvPr/>
        </p:nvSpPr>
        <p:spPr>
          <a:xfrm>
            <a:off x="7859398" y="2420888"/>
            <a:ext cx="1368152" cy="369332"/>
          </a:xfrm>
          <a:prstGeom prst="rect">
            <a:avLst/>
          </a:prstGeom>
          <a:noFill/>
          <a:effectLst/>
        </p:spPr>
        <p:txBody>
          <a:bodyPr wrap="square" lIns="0" tIns="0" rIns="0" bIns="0" rtlCol="0">
            <a:spAutoFit/>
          </a:bodyPr>
          <a:lstStyle/>
          <a:p>
            <a:pPr algn="ctr"/>
            <a:r>
              <a:rPr lang="en-GB" dirty="0" smtClean="0"/>
              <a:t/>
            </a:r>
            <a:br>
              <a:rPr lang="en-GB" dirty="0" smtClean="0"/>
            </a:br>
            <a:r>
              <a:rPr lang="en-GB" dirty="0" smtClean="0"/>
              <a:t>Good</a:t>
            </a:r>
          </a:p>
        </p:txBody>
      </p:sp>
      <p:sp>
        <p:nvSpPr>
          <p:cNvPr id="51" name="TextBox 50"/>
          <p:cNvSpPr txBox="1"/>
          <p:nvPr/>
        </p:nvSpPr>
        <p:spPr>
          <a:xfrm>
            <a:off x="7859398" y="3604374"/>
            <a:ext cx="1368152" cy="184666"/>
          </a:xfrm>
          <a:prstGeom prst="rect">
            <a:avLst/>
          </a:prstGeom>
          <a:noFill/>
          <a:effectLst/>
        </p:spPr>
        <p:txBody>
          <a:bodyPr wrap="square" lIns="0" tIns="0" rIns="0" bIns="0" rtlCol="0">
            <a:spAutoFit/>
          </a:bodyPr>
          <a:lstStyle/>
          <a:p>
            <a:pPr algn="ctr"/>
            <a:r>
              <a:rPr lang="en-GB" dirty="0" smtClean="0"/>
              <a:t>Poor</a:t>
            </a:r>
          </a:p>
        </p:txBody>
      </p:sp>
      <p:graphicFrame>
        <p:nvGraphicFramePr>
          <p:cNvPr id="6" name="Ipsos Ribbon Rules" hidden="1"/>
          <p:cNvGraphicFramePr/>
          <p:nvPr>
            <p:extLst>
              <p:ext uri="{D42A27DB-BD31-4B8C-83A1-F6EECF244321}">
                <p14:modId xmlns:p14="http://schemas.microsoft.com/office/powerpoint/2010/main" val="304509854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D_eda70fc7b80e5286"/>
          <p:cNvGraphicFramePr/>
          <p:nvPr>
            <p:extLst>
              <p:ext uri="{D42A27DB-BD31-4B8C-83A1-F6EECF244321}">
                <p14:modId xmlns:p14="http://schemas.microsoft.com/office/powerpoint/2010/main" val="1291067781"/>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D_73f62e8528f35e58"/>
          <p:cNvGraphicFramePr/>
          <p:nvPr>
            <p:extLst>
              <p:ext uri="{D42A27DB-BD31-4B8C-83A1-F6EECF244321}">
                <p14:modId xmlns:p14="http://schemas.microsoft.com/office/powerpoint/2010/main" val="3791620370"/>
              </p:ext>
            </p:extLst>
          </p:nvPr>
        </p:nvGraphicFramePr>
        <p:xfrm>
          <a:off x="2864768" y="4630385"/>
          <a:ext cx="1080000" cy="12039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D_2a28a3c738b472b6"/>
          <p:cNvGraphicFramePr/>
          <p:nvPr>
            <p:extLst>
              <p:ext uri="{D42A27DB-BD31-4B8C-83A1-F6EECF244321}">
                <p14:modId xmlns:p14="http://schemas.microsoft.com/office/powerpoint/2010/main" val="936206165"/>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6" name="D_0ede2db5780ebf03"/>
          <p:cNvGraphicFramePr/>
          <p:nvPr>
            <p:extLst>
              <p:ext uri="{D42A27DB-BD31-4B8C-83A1-F6EECF244321}">
                <p14:modId xmlns:p14="http://schemas.microsoft.com/office/powerpoint/2010/main" val="3286646994"/>
              </p:ext>
            </p:extLst>
          </p:nvPr>
        </p:nvGraphicFramePr>
        <p:xfrm>
          <a:off x="7463474" y="4684212"/>
          <a:ext cx="1080000" cy="106198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 name="D_1d9b622c46c94127" hidden="1"/>
          <p:cNvGraphicFramePr/>
          <p:nvPr>
            <p:extLst>
              <p:ext uri="{D42A27DB-BD31-4B8C-83A1-F6EECF244321}">
                <p14:modId xmlns:p14="http://schemas.microsoft.com/office/powerpoint/2010/main" val="35675388"/>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D_0b4a4e23c472fe75" hidden="1"/>
          <p:cNvGraphicFramePr/>
          <p:nvPr>
            <p:extLst>
              <p:ext uri="{D42A27DB-BD31-4B8C-83A1-F6EECF244321}">
                <p14:modId xmlns:p14="http://schemas.microsoft.com/office/powerpoint/2010/main" val="1092944226"/>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D_1d9b622c46c94127_CalcTable"/>
          <p:cNvGraphicFramePr>
            <a:graphicFrameLocks noGrp="1"/>
          </p:cNvGraphicFramePr>
          <p:nvPr>
            <p:extLst>
              <p:ext uri="{D42A27DB-BD31-4B8C-83A1-F6EECF244321}">
                <p14:modId xmlns:p14="http://schemas.microsoft.com/office/powerpoint/2010/main" val="3829069032"/>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71%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8" name="D_0b4a4e23c472fe75_CalcTable"/>
          <p:cNvGraphicFramePr>
            <a:graphicFrameLocks noGrp="1"/>
          </p:cNvGraphicFramePr>
          <p:nvPr>
            <p:extLst>
              <p:ext uri="{D42A27DB-BD31-4B8C-83A1-F6EECF244321}">
                <p14:modId xmlns:p14="http://schemas.microsoft.com/office/powerpoint/2010/main" val="1933369675"/>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gridCol w="474263"/>
                <a:gridCol w="792088"/>
              </a:tblGrid>
              <a:tr h="201853">
                <a:tc>
                  <a:txBody>
                    <a:bodyPr/>
                    <a:lstStyle/>
                    <a:p>
                      <a:pPr algn="ctr"/>
                      <a:r>
                        <a:rPr lang="en-GB" sz="600" dirty="0" smtClean="0">
                          <a:solidFill>
                            <a:schemeClr val="tx1"/>
                          </a:solidFill>
                        </a:rPr>
                        <a:t>Lowest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rPr>
                        <a:t>Highest</a:t>
                      </a:r>
                    </a:p>
                    <a:p>
                      <a:pPr algn="ctr"/>
                      <a:r>
                        <a:rPr lang="en-GB" sz="600" dirty="0" smtClean="0">
                          <a:solidFill>
                            <a:schemeClr val="tx1"/>
                          </a:solidFill>
                        </a:rPr>
                        <a:t>Performing</a:t>
                      </a: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2876">
                <a:tc>
                  <a:txBody>
                    <a:bodyPr/>
                    <a:lstStyle/>
                    <a:p>
                      <a:pPr algn="ctr"/>
                      <a:r>
                        <a:rPr lang="en-GB" sz="1400" b="1" smtClean="0">
                          <a:solidFill>
                            <a:srgbClr val="75838F"/>
                          </a:solidFill>
                        </a:rPr>
                        <a:t>81%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smtClean="0">
                          <a:solidFill>
                            <a:schemeClr val="tx2">
                              <a:lumMod val="75000"/>
                            </a:schemeClr>
                          </a:solidFill>
                        </a:rPr>
                        <a:t>89%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4" name="TextBox 33"/>
          <p:cNvSpPr txBox="1"/>
          <p:nvPr/>
        </p:nvSpPr>
        <p:spPr>
          <a:xfrm>
            <a:off x="7632848" y="6093296"/>
            <a:ext cx="2720752" cy="270843"/>
          </a:xfrm>
          <a:prstGeom prst="rect">
            <a:avLst/>
          </a:prstGeom>
          <a:noFill/>
        </p:spPr>
        <p:txBody>
          <a:bodyPr wrap="square" lIns="0" tIns="0" rIns="0" bIns="0" rtlCol="0">
            <a:spAutoFit/>
          </a:bodyPr>
          <a:lstStyle/>
          <a:p>
            <a:pPr lvl="0" algn="l"/>
            <a:r>
              <a:rPr lang="en-GB" sz="800" dirty="0" smtClean="0">
                <a:solidFill>
                  <a:srgbClr val="FFFFFF"/>
                </a:solidFill>
              </a:rPr>
              <a:t>%Good </a:t>
            </a:r>
            <a:r>
              <a:rPr lang="en-GB" sz="800" dirty="0">
                <a:solidFill>
                  <a:srgbClr val="FFFFFF"/>
                </a:solidFill>
              </a:rPr>
              <a:t>= </a:t>
            </a:r>
            <a:r>
              <a:rPr lang="en-GB" sz="800" dirty="0" smtClean="0">
                <a:solidFill>
                  <a:srgbClr val="FFFFFF"/>
                </a:solidFill>
              </a:rPr>
              <a:t>%Very </a:t>
            </a:r>
            <a:r>
              <a:rPr lang="en-GB" sz="800" dirty="0">
                <a:solidFill>
                  <a:srgbClr val="FFFFFF"/>
                </a:solidFill>
              </a:rPr>
              <a:t>good + </a:t>
            </a:r>
            <a:r>
              <a:rPr lang="en-GB" sz="800" dirty="0" smtClean="0">
                <a:solidFill>
                  <a:srgbClr val="FFFFFF"/>
                </a:solidFill>
              </a:rPr>
              <a:t>%Fairly </a:t>
            </a:r>
            <a:r>
              <a:rPr lang="en-GB" sz="800" dirty="0">
                <a:solidFill>
                  <a:srgbClr val="FFFFFF"/>
                </a:solidFill>
              </a:rPr>
              <a:t>good    </a:t>
            </a:r>
            <a:endParaRPr lang="en-GB" sz="800" dirty="0" smtClean="0">
              <a:solidFill>
                <a:srgbClr val="FFFFFF"/>
              </a:solidFill>
            </a:endParaRPr>
          </a:p>
          <a:p>
            <a:pPr lvl="0" algn="l"/>
            <a:r>
              <a:rPr lang="en-GB" sz="800" dirty="0" smtClean="0">
                <a:solidFill>
                  <a:srgbClr val="FFFFFF"/>
                </a:solidFill>
              </a:rPr>
              <a:t>%</a:t>
            </a:r>
            <a:r>
              <a:rPr lang="en-GB" sz="800" dirty="0">
                <a:solidFill>
                  <a:srgbClr val="FFFFFF"/>
                </a:solidFill>
              </a:rPr>
              <a:t>Poor = %Very poor + </a:t>
            </a:r>
            <a:r>
              <a:rPr lang="en-GB" sz="800" dirty="0" smtClean="0">
                <a:solidFill>
                  <a:srgbClr val="FFFFFF"/>
                </a:solidFill>
              </a:rPr>
              <a:t>%Fairly poor</a:t>
            </a:r>
            <a:endParaRPr lang="en-GB" sz="1800" dirty="0" smtClean="0"/>
          </a:p>
        </p:txBody>
      </p:sp>
      <p:cxnSp>
        <p:nvCxnSpPr>
          <p:cNvPr id="62" name="Straight Connector 61"/>
          <p:cNvCxnSpPr/>
          <p:nvPr/>
        </p:nvCxnSpPr>
        <p:spPr bwMode="auto">
          <a:xfrm>
            <a:off x="2864768" y="1988840"/>
            <a:ext cx="0" cy="1766443"/>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9" name="TextBox 38"/>
          <p:cNvSpPr txBox="1"/>
          <p:nvPr/>
        </p:nvSpPr>
        <p:spPr>
          <a:xfrm>
            <a:off x="344488" y="3562287"/>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Dec 2013</a:t>
            </a:r>
          </a:p>
        </p:txBody>
      </p:sp>
      <p:sp>
        <p:nvSpPr>
          <p:cNvPr id="47" name="TextBox 46"/>
          <p:cNvSpPr txBox="1"/>
          <p:nvPr/>
        </p:nvSpPr>
        <p:spPr>
          <a:xfrm>
            <a:off x="344488" y="2814405"/>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Jan 2015</a:t>
            </a:r>
          </a:p>
        </p:txBody>
      </p:sp>
      <p:sp>
        <p:nvSpPr>
          <p:cNvPr id="63" name="TextBox 62"/>
          <p:cNvSpPr txBox="1"/>
          <p:nvPr/>
        </p:nvSpPr>
        <p:spPr>
          <a:xfrm>
            <a:off x="344488" y="2044192"/>
            <a:ext cx="2376264" cy="124058"/>
          </a:xfrm>
          <a:prstGeom prst="rect">
            <a:avLst/>
          </a:prstGeom>
          <a:solidFill>
            <a:schemeClr val="accent2"/>
          </a:solidFill>
        </p:spPr>
        <p:txBody>
          <a:bodyPr wrap="square" lIns="36000" tIns="0" rIns="36000" bIns="0" rtlCol="0" anchor="ctr">
            <a:noAutofit/>
          </a:bodyPr>
          <a:lstStyle/>
          <a:p>
            <a:pPr algn="l"/>
            <a:r>
              <a:rPr lang="en-GB" sz="800" b="1" dirty="0" smtClean="0">
                <a:solidFill>
                  <a:schemeClr val="bg1"/>
                </a:solidFill>
              </a:rPr>
              <a:t>Latest</a:t>
            </a:r>
          </a:p>
        </p:txBody>
      </p:sp>
      <p:graphicFrame>
        <p:nvGraphicFramePr>
          <p:cNvPr id="37" name="D_0668c1a83ec86417_CalcTable"/>
          <p:cNvGraphicFramePr>
            <a:graphicFrameLocks noGrp="1"/>
          </p:cNvGraphicFramePr>
          <p:nvPr>
            <p:extLst>
              <p:ext uri="{D42A27DB-BD31-4B8C-83A1-F6EECF244321}">
                <p14:modId xmlns:p14="http://schemas.microsoft.com/office/powerpoint/2010/main" val="2154688460"/>
              </p:ext>
            </p:extLst>
          </p:nvPr>
        </p:nvGraphicFramePr>
        <p:xfrm>
          <a:off x="45997" y="6039944"/>
          <a:ext cx="7503120" cy="335280"/>
        </p:xfrm>
        <a:graphic>
          <a:graphicData uri="http://schemas.openxmlformats.org/drawingml/2006/table">
            <a:tbl>
              <a:tblPr firstRow="1" bandRow="1">
                <a:tableStyleId>{5C22544A-7EE6-4342-B048-85BDC9FD1C3A}</a:tableStyleId>
              </a:tblPr>
              <a:tblGrid>
                <a:gridCol w="7503120"/>
              </a:tblGrid>
              <a:tr h="175721">
                <a:tc>
                  <a:txBody>
                    <a:bodyPr/>
                    <a:lstStyle/>
                    <a:p>
                      <a:pPr marL="0" indent="0">
                        <a:buNone/>
                      </a:pPr>
                      <a:r>
                        <a:rPr lang="en-GB" sz="800" b="0" smtClean="0">
                          <a:solidFill>
                            <a:schemeClr val="bg1"/>
                          </a:solidFill>
                        </a:rPr>
                        <a:t>Base: All those completing a questionnaire: National (836,967); CCG 2016 (6,855); CCG 2015 (7,226); CCG 2013 (7,546) Practice bases range from 48 to 129; CCG bases range from 1,444 to 6,855</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0" name="D_0668c1a83ec86417" hidden="1"/>
          <p:cNvGraphicFramePr/>
          <p:nvPr>
            <p:extLst>
              <p:ext uri="{D42A27DB-BD31-4B8C-83A1-F6EECF244321}">
                <p14:modId xmlns:p14="http://schemas.microsoft.com/office/powerpoint/2010/main" val="3352644217"/>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4526477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K - Ipsos SRI">
  <a:themeElements>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29717</TotalTime>
  <Words>7102</Words>
  <Application>Microsoft Office PowerPoint</Application>
  <PresentationFormat>A4 Paper (210x297 mm)</PresentationFormat>
  <Paragraphs>855</Paragraphs>
  <Slides>64</Slides>
  <Notes>61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UK - Ipsos SRI</vt:lpstr>
      <vt:lpstr>NHS WIGAN BOROUGH CCG</vt:lpstr>
      <vt:lpstr>Contents </vt:lpstr>
      <vt:lpstr>PowerPoint Presentation</vt:lpstr>
      <vt:lpstr>Background information about the survey </vt:lpstr>
      <vt:lpstr>Introduction </vt:lpstr>
      <vt:lpstr>Guidance on how to use the data</vt:lpstr>
      <vt:lpstr>Interpreting the results</vt:lpstr>
      <vt:lpstr>PowerPoint Presentation</vt:lpstr>
      <vt:lpstr>Overall experience of GP surgery</vt:lpstr>
      <vt:lpstr>Overall experience: how the CCG’s results compare to other local CCGs</vt:lpstr>
      <vt:lpstr>Overall experience – how the CCG’s practices compare</vt:lpstr>
      <vt:lpstr>Overall experience – how the CCG’s practices compare</vt:lpstr>
      <vt:lpstr>Overall experience – how the CCG’s practices compare</vt:lpstr>
      <vt:lpstr>PowerPoint Presentation</vt:lpstr>
      <vt:lpstr>Ease of getting through to GP surgery on the phone</vt:lpstr>
      <vt:lpstr>Ease of getting through to GP surgery on the phone: how the CCG’s practices compare</vt:lpstr>
      <vt:lpstr>Ease of getting through to GP surgery on the phone: how the CCG’s practices compare</vt:lpstr>
      <vt:lpstr>Helpfulness of receptionists at GP surgery </vt:lpstr>
      <vt:lpstr>Helpfulness of receptionists at GP surgery: how the CCG’s practices compare</vt:lpstr>
      <vt:lpstr>Helpfulness of receptionists at GP surgery: how the CCG’s practices compare</vt:lpstr>
      <vt:lpstr>Awareness of online services</vt:lpstr>
      <vt:lpstr>Online service use</vt:lpstr>
      <vt:lpstr>PowerPoint Presentation</vt:lpstr>
      <vt:lpstr>Success in getting an appointment</vt:lpstr>
      <vt:lpstr>Success in getting an appointment: how the CCG’s practices compare</vt:lpstr>
      <vt:lpstr>Success in getting an appointment: how the CCG’s practices compare</vt:lpstr>
      <vt:lpstr>Convenience of appointment</vt:lpstr>
      <vt:lpstr>Convenience of appointment: how the CCG’s practices compare</vt:lpstr>
      <vt:lpstr>Convenience of appointment: how the CCG’s practices compare</vt:lpstr>
      <vt:lpstr>What patients do when they are unable to get appointment  / are offered an inconvenient appointment</vt:lpstr>
      <vt:lpstr>Overall experience of making an appointment</vt:lpstr>
      <vt:lpstr>Overall experience of making an appointment: how the CCG’s practices compare</vt:lpstr>
      <vt:lpstr>Overall experience of making an appointment: how the CCG’s practices compare</vt:lpstr>
      <vt:lpstr>PowerPoint Presentation</vt:lpstr>
      <vt:lpstr>Waiting times at the GP surgery</vt:lpstr>
      <vt:lpstr>Waiting times at the GP surgery: how the CCG’s practices compare</vt:lpstr>
      <vt:lpstr>Waiting times at the GP surgery: how the CCG’s practices compare</vt:lpstr>
      <vt:lpstr>PowerPoint Presentation</vt:lpstr>
      <vt:lpstr>Perceptions of care at last GP appointment</vt:lpstr>
      <vt:lpstr>Confidence and trust in the GP</vt:lpstr>
      <vt:lpstr>Confidence and trust in the GP:  how the CCG’s practices compare</vt:lpstr>
      <vt:lpstr>Confidence and trust in the GP:  how the CCG’s practices compare</vt:lpstr>
      <vt:lpstr>PowerPoint Presentation</vt:lpstr>
      <vt:lpstr>Perceptions of care at last nurse appointment</vt:lpstr>
      <vt:lpstr>Confidence and trust in the nurse</vt:lpstr>
      <vt:lpstr>Confidence and trust in the nurse: how the CCG’s practices compare</vt:lpstr>
      <vt:lpstr>Confidence and trust in the nurse: how the CCG’s practices compare</vt:lpstr>
      <vt:lpstr>PowerPoint Presentation</vt:lpstr>
      <vt:lpstr>Satisfaction with opening hours</vt:lpstr>
      <vt:lpstr>Satisfaction with opening hours:  how the CCG’s practices compare</vt:lpstr>
      <vt:lpstr>Satisfaction with opening hours:  how the CCG’s practices compare</vt:lpstr>
      <vt:lpstr>PowerPoint Presentation</vt:lpstr>
      <vt:lpstr>Use of out-of-hours services*</vt:lpstr>
      <vt:lpstr>Use of out-of-hours services*</vt:lpstr>
      <vt:lpstr>Overall experience of out-of-hours services</vt:lpstr>
      <vt:lpstr>PowerPoint Presentation</vt:lpstr>
      <vt:lpstr>Statistical reliability</vt:lpstr>
      <vt:lpstr>PowerPoint Presentation</vt:lpstr>
      <vt:lpstr>Further background information about the survey </vt:lpstr>
      <vt:lpstr>Where to go to do further analysis …</vt:lpstr>
      <vt:lpstr>PowerPoint Presentation</vt:lpstr>
      <vt:lpstr>PowerPoint Presentation</vt:lpstr>
      <vt:lpstr>PowerPoint Presentation</vt:lpstr>
      <vt:lpstr>PowerPoint Presentation</vt:lpstr>
    </vt:vector>
  </TitlesOfParts>
  <Company>Ipsos 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Sylvie.Hobden</dc:creator>
  <cp:keywords>PowerPoint;potx;Template;Ipsos MORI</cp:keywords>
  <cp:lastModifiedBy>jeanette.cooper</cp:lastModifiedBy>
  <cp:revision>2201</cp:revision>
  <cp:lastPrinted>2015-04-01T12:08:36Z</cp:lastPrinted>
  <dcterms:created xsi:type="dcterms:W3CDTF">2012-04-19T11:10:37Z</dcterms:created>
  <dcterms:modified xsi:type="dcterms:W3CDTF">2016-08-08T08:44:13Z</dcterms:modified>
</cp:coreProperties>
</file>